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3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notesMaster" Target="notesMasters/notesMaster1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28.xml"/><Relationship Id="rId3" Type="http://schemas.openxmlformats.org/officeDocument/2006/relationships/slide" Target="slide1.xml"/><Relationship Id="rId2" Type="http://schemas.openxmlformats.org/officeDocument/2006/relationships/slide" Target="slide30.xml"/><Relationship Id="rId1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27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7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36.xml"/><Relationship Id="rId2" Type="http://schemas.openxmlformats.org/officeDocument/2006/relationships/slide" Target="slide34.xml"/><Relationship Id="rId1" Type="http://schemas.openxmlformats.org/officeDocument/2006/relationships/slide" Target="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WordArt 37"/>
          <p:cNvSpPr>
            <a:spLocks noTextEdit="1"/>
          </p:cNvSpPr>
          <p:nvPr/>
        </p:nvSpPr>
        <p:spPr>
          <a:xfrm>
            <a:off x="2900363" y="1676400"/>
            <a:ext cx="6400800" cy="158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9900"/>
                </a:solidFill>
                <a:effectLst>
                  <a:outerShdw dist="35921" dir="2699999" algn="ctr" rotWithShape="0">
                    <a:srgbClr val="808080">
                      <a:alpha val="79999"/>
                    </a:srgbClr>
                  </a:outerShdw>
                </a:effectLst>
                <a:latin typeface="隶书" charset="0"/>
                <a:ea typeface="隶书" charset="0"/>
              </a:rPr>
              <a:t>林冲棒打洪教头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9900"/>
              </a:solidFill>
              <a:effectLst>
                <a:outerShdw dist="35921" dir="2699999" algn="ctr" rotWithShape="0">
                  <a:srgbClr val="808080">
                    <a:alpha val="79999"/>
                  </a:srgbClr>
                </a:outerShdw>
              </a:effectLst>
              <a:latin typeface="隶书" charset="0"/>
              <a:ea typeface="隶书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1919288" y="2133600"/>
            <a:ext cx="82296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6000" b="1" dirty="0"/>
              <a:t>生字词学习</a:t>
            </a:r>
            <a:endParaRPr lang="zh-CN" altLang="en-US" sz="60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2457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24580" name="Picture 4" descr="U0P`%T(KS_@PU(45H(T{MS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088" y="115888"/>
            <a:ext cx="7273925" cy="568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Text Box 2"/>
          <p:cNvSpPr txBox="1"/>
          <p:nvPr/>
        </p:nvSpPr>
        <p:spPr>
          <a:xfrm>
            <a:off x="2424113" y="620713"/>
            <a:ext cx="76327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latin typeface="Arial" panose="020B0604020202020204" pitchFamily="34" charset="0"/>
              </a:rPr>
              <a:t>cāng   diān    jiā    dìng   lūn</a:t>
            </a:r>
            <a:endParaRPr lang="en-US" altLang="zh-CN" sz="4400" b="1" dirty="0">
              <a:latin typeface="Arial" panose="020B0604020202020204" pitchFamily="34" charset="0"/>
            </a:endParaRPr>
          </a:p>
        </p:txBody>
      </p:sp>
      <p:sp>
        <p:nvSpPr>
          <p:cNvPr id="25603" name="Text Box 3"/>
          <p:cNvSpPr txBox="1"/>
          <p:nvPr/>
        </p:nvSpPr>
        <p:spPr>
          <a:xfrm>
            <a:off x="2351088" y="1484313"/>
            <a:ext cx="770572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沧   掂   枷  锭   抡</a:t>
            </a:r>
            <a:endParaRPr lang="zh-CN" altLang="en-US" sz="4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604" name="Text Box 4"/>
          <p:cNvSpPr txBox="1"/>
          <p:nvPr/>
        </p:nvSpPr>
        <p:spPr>
          <a:xfrm>
            <a:off x="2495550" y="2420938"/>
            <a:ext cx="7416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沧州    掂量  枷锁  一锭   抡起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605" name="Text Box 5"/>
          <p:cNvSpPr txBox="1"/>
          <p:nvPr/>
        </p:nvSpPr>
        <p:spPr>
          <a:xfrm>
            <a:off x="3503613" y="3860800"/>
            <a:ext cx="2744787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解释  解决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押解  起解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606" name="Text Box 6"/>
          <p:cNvSpPr txBox="1"/>
          <p:nvPr/>
        </p:nvSpPr>
        <p:spPr>
          <a:xfrm>
            <a:off x="2566988" y="3789363"/>
            <a:ext cx="9366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dirty="0">
                <a:latin typeface="Arial" panose="020B0604020202020204" pitchFamily="34" charset="0"/>
              </a:rPr>
              <a:t>jiě</a:t>
            </a:r>
            <a:endParaRPr lang="en-US" altLang="zh-CN" sz="4400" dirty="0">
              <a:latin typeface="Arial" panose="020B0604020202020204" pitchFamily="34" charset="0"/>
            </a:endParaRPr>
          </a:p>
        </p:txBody>
      </p:sp>
      <p:sp>
        <p:nvSpPr>
          <p:cNvPr id="25607" name="Text Box 7"/>
          <p:cNvSpPr txBox="1"/>
          <p:nvPr/>
        </p:nvSpPr>
        <p:spPr>
          <a:xfrm>
            <a:off x="2566988" y="4724400"/>
            <a:ext cx="79216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latin typeface="Arial" panose="020B0604020202020204" pitchFamily="34" charset="0"/>
              </a:rPr>
              <a:t>jiè</a:t>
            </a:r>
            <a:endParaRPr lang="en-US" altLang="zh-CN" sz="4000" dirty="0">
              <a:latin typeface="Arial" panose="020B0604020202020204" pitchFamily="34" charset="0"/>
            </a:endParaRPr>
          </a:p>
        </p:txBody>
      </p:sp>
      <p:sp>
        <p:nvSpPr>
          <p:cNvPr id="25608" name="Text Box 8"/>
          <p:cNvSpPr txBox="1"/>
          <p:nvPr/>
        </p:nvSpPr>
        <p:spPr>
          <a:xfrm>
            <a:off x="7620000" y="3962400"/>
            <a:ext cx="28956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还有   还好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归还   交还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609" name="Text Box 9"/>
          <p:cNvSpPr txBox="1"/>
          <p:nvPr/>
        </p:nvSpPr>
        <p:spPr>
          <a:xfrm>
            <a:off x="6383338" y="3789363"/>
            <a:ext cx="1150937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latin typeface="Arial" panose="020B0604020202020204" pitchFamily="34" charset="0"/>
              </a:rPr>
              <a:t>hái</a:t>
            </a:r>
            <a:endParaRPr lang="en-US" altLang="zh-CN" sz="4000" dirty="0">
              <a:latin typeface="Arial" panose="020B0604020202020204" pitchFamily="34" charset="0"/>
            </a:endParaRPr>
          </a:p>
        </p:txBody>
      </p:sp>
      <p:sp>
        <p:nvSpPr>
          <p:cNvPr id="25610" name="Text Box 10"/>
          <p:cNvSpPr txBox="1"/>
          <p:nvPr/>
        </p:nvSpPr>
        <p:spPr>
          <a:xfrm>
            <a:off x="6240463" y="4652963"/>
            <a:ext cx="143986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latin typeface="Arial" panose="020B0604020202020204" pitchFamily="34" charset="0"/>
              </a:rPr>
              <a:t>huán</a:t>
            </a:r>
            <a:endParaRPr lang="en-US" altLang="zh-CN" sz="4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 Box 2"/>
          <p:cNvSpPr txBox="1"/>
          <p:nvPr/>
        </p:nvSpPr>
        <p:spPr>
          <a:xfrm>
            <a:off x="2424113" y="404813"/>
            <a:ext cx="75596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</a:rPr>
              <a:t>bàng     yā      cǎi       piàn     zhòu</a:t>
            </a:r>
            <a:endParaRPr lang="en-US" altLang="zh-CN" sz="3600" b="1" dirty="0">
              <a:latin typeface="Arial" panose="020B0604020202020204" pitchFamily="34" charset="0"/>
            </a:endParaRPr>
          </a:p>
        </p:txBody>
      </p:sp>
      <p:sp>
        <p:nvSpPr>
          <p:cNvPr id="26627" name="Text Box 3"/>
          <p:cNvSpPr txBox="1"/>
          <p:nvPr/>
        </p:nvSpPr>
        <p:spPr>
          <a:xfrm>
            <a:off x="2286000" y="1125538"/>
            <a:ext cx="78486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棒  押    睬   骗    昼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628" name="Text Box 4"/>
          <p:cNvSpPr txBox="1"/>
          <p:nvPr/>
        </p:nvSpPr>
        <p:spPr>
          <a:xfrm>
            <a:off x="2782888" y="1989138"/>
            <a:ext cx="7561262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</a:rPr>
              <a:t>木棒      押运     理睬      骗人      昼夜</a:t>
            </a:r>
            <a:endParaRPr lang="zh-CN" altLang="en-US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</a:rPr>
              <a:t>棒子      押解                  欺骗      白昼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26629" name="Text Box 5"/>
          <p:cNvSpPr txBox="1"/>
          <p:nvPr/>
        </p:nvSpPr>
        <p:spPr>
          <a:xfrm>
            <a:off x="2640013" y="3429000"/>
            <a:ext cx="69119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latin typeface="Arial" panose="020B0604020202020204" pitchFamily="34" charset="0"/>
              </a:rPr>
              <a:t>shɑng     xiū       liū</a:t>
            </a:r>
            <a:endParaRPr lang="en-US" altLang="zh-CN" sz="4400" b="1" dirty="0">
              <a:latin typeface="Arial" panose="020B0604020202020204" pitchFamily="34" charset="0"/>
            </a:endParaRPr>
          </a:p>
        </p:txBody>
      </p:sp>
      <p:sp>
        <p:nvSpPr>
          <p:cNvPr id="26630" name="Text Box 6"/>
          <p:cNvSpPr txBox="1"/>
          <p:nvPr/>
        </p:nvSpPr>
        <p:spPr>
          <a:xfrm>
            <a:off x="2855913" y="4149725"/>
            <a:ext cx="605948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裳      羞    溜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631" name="Text Box 7"/>
          <p:cNvSpPr txBox="1"/>
          <p:nvPr/>
        </p:nvSpPr>
        <p:spPr>
          <a:xfrm>
            <a:off x="2855913" y="4941888"/>
            <a:ext cx="5832475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</a:rPr>
              <a:t>衣裳          羞愧         溜走</a:t>
            </a:r>
            <a:endParaRPr lang="zh-CN" altLang="en-US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</a:rPr>
              <a:t>霓裳          害羞         滴溜溜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Text Box 2"/>
          <p:cNvSpPr txBox="1"/>
          <p:nvPr/>
        </p:nvSpPr>
        <p:spPr>
          <a:xfrm>
            <a:off x="2279650" y="908050"/>
            <a:ext cx="7920038" cy="53232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枪棒   款待   衣裳     理睬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推辞   较量   白昼     羞惭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发配   禁军   陷害     押解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掂量   灰溜溜   非比他人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依草附木   气势汹汹   措手不及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40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棒打            教头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3300"/>
                </a:solidFill>
              </a:rPr>
              <a:t>根据    施耐庵</a:t>
            </a:r>
            <a:r>
              <a:rPr lang="en-US" altLang="zh-CN" sz="4000" b="1" dirty="0">
                <a:solidFill>
                  <a:srgbClr val="FF3300"/>
                </a:solidFill>
              </a:rPr>
              <a:t>《</a:t>
            </a:r>
            <a:r>
              <a:rPr lang="zh-CN" altLang="en-US" sz="4000" b="1" dirty="0">
                <a:solidFill>
                  <a:srgbClr val="FF3300"/>
                </a:solidFill>
              </a:rPr>
              <a:t>水浒传</a:t>
            </a:r>
            <a:r>
              <a:rPr lang="en-US" altLang="zh-CN" sz="4000" b="1" dirty="0">
                <a:solidFill>
                  <a:srgbClr val="FF3300"/>
                </a:solidFill>
              </a:rPr>
              <a:t>》</a:t>
            </a:r>
            <a:r>
              <a:rPr lang="zh-CN" altLang="en-US" sz="4000" b="1" dirty="0">
                <a:solidFill>
                  <a:srgbClr val="FF3300"/>
                </a:solidFill>
              </a:rPr>
              <a:t>改写</a:t>
            </a:r>
            <a:r>
              <a:rPr lang="zh-CN" altLang="en-US" sz="4000" dirty="0"/>
              <a:t> </a:t>
            </a:r>
            <a:endParaRPr lang="zh-CN" altLang="en-US" sz="4000" dirty="0"/>
          </a:p>
        </p:txBody>
      </p:sp>
      <p:sp>
        <p:nvSpPr>
          <p:cNvPr id="119811" name="Rectangle 3"/>
          <p:cNvSpPr>
            <a:spLocks noGrp="1"/>
          </p:cNvSpPr>
          <p:nvPr>
            <p:ph idx="1"/>
          </p:nvPr>
        </p:nvSpPr>
        <p:spPr>
          <a:xfrm>
            <a:off x="2640013" y="1600200"/>
            <a:ext cx="6769100" cy="4525963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5400" dirty="0"/>
              <a:t>林冲   遭受陷害   </a:t>
            </a:r>
            <a:endParaRPr lang="zh-CN" altLang="en-US" sz="5400" dirty="0"/>
          </a:p>
          <a:p>
            <a:pPr eaLnBrk="1" hangingPunct="1"/>
            <a:r>
              <a:rPr lang="zh-CN" altLang="en-US" sz="5400" dirty="0"/>
              <a:t>太尉   开封府  差人 </a:t>
            </a:r>
            <a:endParaRPr lang="zh-CN" altLang="en-US" sz="5400" dirty="0"/>
          </a:p>
          <a:p>
            <a:pPr eaLnBrk="1" hangingPunct="1"/>
            <a:r>
              <a:rPr lang="zh-CN" altLang="en-US" sz="5400" dirty="0"/>
              <a:t>发配沧州杀鸡宰羊 </a:t>
            </a:r>
            <a:endParaRPr lang="zh-CN" altLang="en-US" sz="5400" dirty="0"/>
          </a:p>
          <a:p>
            <a:pPr eaLnBrk="1" hangingPunct="1"/>
            <a:r>
              <a:rPr lang="zh-CN" altLang="en-US" sz="5400" dirty="0"/>
              <a:t>押解  厚礼款待 席间</a:t>
            </a:r>
            <a:endParaRPr lang="zh-CN" alt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9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981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charRg st="13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9811">
                                            <p:txEl>
                                              <p:charRg st="13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charRg st="27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9811">
                                            <p:txEl>
                                              <p:charRg st="27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charRg st="37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9811">
                                            <p:txEl>
                                              <p:charRg st="37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1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0834" name="Rectangle 2"/>
          <p:cNvSpPr>
            <a:spLocks noGrp="1"/>
          </p:cNvSpPr>
          <p:nvPr>
            <p:ph idx="1"/>
          </p:nvPr>
        </p:nvSpPr>
        <p:spPr>
          <a:xfrm>
            <a:off x="2667000" y="609600"/>
            <a:ext cx="6985000" cy="5721350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zh-CN" altLang="en-US" sz="4000" dirty="0"/>
              <a:t>挺着胸脯  歪戴头巾  寻思  想必是  躬身施礼   理睬</a:t>
            </a:r>
            <a:endParaRPr lang="zh-CN" altLang="en-US" sz="4000" dirty="0"/>
          </a:p>
          <a:p>
            <a:pPr eaLnBrk="1" hangingPunct="1">
              <a:lnSpc>
                <a:spcPct val="90000"/>
              </a:lnSpc>
            </a:pPr>
            <a:r>
              <a:rPr lang="zh-CN" altLang="en-US" sz="4000" dirty="0"/>
              <a:t>去上首坐   何故厚待  流配   </a:t>
            </a:r>
            <a:endParaRPr lang="zh-CN" altLang="en-US" sz="4000" dirty="0"/>
          </a:p>
          <a:p>
            <a:pPr eaLnBrk="1" hangingPunct="1">
              <a:lnSpc>
                <a:spcPct val="90000"/>
              </a:lnSpc>
            </a:pPr>
            <a:r>
              <a:rPr lang="zh-CN" altLang="en-US" sz="4000" dirty="0"/>
              <a:t>非比他人   乃是   禁军教头   好习枪棒   依草附木   </a:t>
            </a:r>
            <a:endParaRPr lang="zh-CN" altLang="en-US" sz="4000" dirty="0"/>
          </a:p>
          <a:p>
            <a:pPr eaLnBrk="1" hangingPunct="1">
              <a:lnSpc>
                <a:spcPct val="90000"/>
              </a:lnSpc>
            </a:pPr>
            <a:r>
              <a:rPr lang="zh-CN" altLang="en-US" sz="4000" dirty="0"/>
              <a:t>冒称   武师   骗吃骗喝           如此轻信   哦   较量   承认   交手    推辞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0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0834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>
                                            <p:txEl>
                                              <p:charRg st="31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0834">
                                            <p:txEl>
                                              <p:charRg st="31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>
                                            <p:txEl>
                                              <p:charRg st="5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0834">
                                            <p:txEl>
                                              <p:charRg st="50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>
                                            <p:txEl>
                                              <p:charRg st="84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0834">
                                            <p:txEl>
                                              <p:charRg st="84" end="1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4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858" name="Rectangle 2"/>
          <p:cNvSpPr>
            <a:spLocks noGrp="1"/>
          </p:cNvSpPr>
          <p:nvPr>
            <p:ph idx="1"/>
          </p:nvPr>
        </p:nvSpPr>
        <p:spPr>
          <a:xfrm>
            <a:off x="2566988" y="908050"/>
            <a:ext cx="6842125" cy="4525963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6000" dirty="0"/>
              <a:t>厅堂   如同白昼   一条棒   掂量一番        </a:t>
            </a:r>
            <a:endParaRPr lang="zh-CN" altLang="en-US" sz="6000" dirty="0"/>
          </a:p>
          <a:p>
            <a:pPr eaLnBrk="1" hangingPunct="1"/>
            <a:r>
              <a:rPr lang="zh-CN" altLang="en-US" sz="6000" dirty="0"/>
              <a:t> 独自耍   喝道   恨不得    交起手来</a:t>
            </a:r>
            <a:endParaRPr lang="zh-CN" alt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1858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>
                                            <p:txEl>
                                              <p:charRg st="31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1858">
                                            <p:txEl>
                                              <p:charRg st="31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8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82" name="Rectangle 2"/>
          <p:cNvSpPr>
            <a:spLocks noGrp="1"/>
          </p:cNvSpPr>
          <p:nvPr>
            <p:ph idx="1"/>
          </p:nvPr>
        </p:nvSpPr>
        <p:spPr>
          <a:xfrm>
            <a:off x="2782888" y="1052513"/>
            <a:ext cx="6626225" cy="4525962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t"/>
          <a:p>
            <a:pPr eaLnBrk="1" hangingPunct="1"/>
            <a:r>
              <a:rPr lang="en-US" altLang="zh-CN" sz="5400" dirty="0"/>
              <a:t> </a:t>
            </a:r>
            <a:r>
              <a:rPr lang="zh-CN" altLang="en-US" sz="5400" dirty="0"/>
              <a:t>战了四五个回合   纵身跳出   戴着木枷     就算是   锭银  权且   作为   彩头    赢得</a:t>
            </a:r>
            <a:br>
              <a:rPr lang="zh-CN" altLang="en-US" sz="5400" dirty="0"/>
            </a:br>
            <a:endParaRPr lang="zh-CN" alt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882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2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3906" name="Rectangle 2"/>
          <p:cNvSpPr>
            <a:spLocks noGrp="1"/>
          </p:cNvSpPr>
          <p:nvPr>
            <p:ph idx="1"/>
          </p:nvPr>
        </p:nvSpPr>
        <p:spPr>
          <a:xfrm>
            <a:off x="2566988" y="620713"/>
            <a:ext cx="7058025" cy="4525962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3600" dirty="0"/>
              <a:t>恼恨  浑身的功夫   招式  拨草   寻蛇  </a:t>
            </a:r>
            <a:endParaRPr lang="zh-CN" altLang="en-US" sz="3600" dirty="0"/>
          </a:p>
          <a:p>
            <a:pPr eaLnBrk="1" hangingPunct="1"/>
            <a:r>
              <a:rPr lang="zh-CN" altLang="en-US" sz="3600" dirty="0"/>
              <a:t>劈头打来</a:t>
            </a:r>
            <a:endParaRPr lang="zh-CN" altLang="en-US" sz="3600" dirty="0"/>
          </a:p>
          <a:p>
            <a:pPr eaLnBrk="1" hangingPunct="1"/>
            <a:r>
              <a:rPr lang="zh-CN" altLang="en-US" sz="3600" dirty="0"/>
              <a:t>一个踉跄  站稳脚跟   气势汹汹   </a:t>
            </a:r>
            <a:endParaRPr lang="zh-CN" altLang="en-US" sz="3600" dirty="0"/>
          </a:p>
          <a:p>
            <a:pPr eaLnBrk="1" hangingPunct="1"/>
            <a:r>
              <a:rPr lang="zh-CN" altLang="en-US" sz="3600" dirty="0"/>
              <a:t>抡起棒</a:t>
            </a:r>
            <a:endParaRPr lang="zh-CN" altLang="en-US" sz="3600" dirty="0"/>
          </a:p>
          <a:p>
            <a:pPr eaLnBrk="1" hangingPunct="1"/>
            <a:r>
              <a:rPr lang="zh-CN" altLang="en-US" sz="3600" dirty="0"/>
              <a:t>措手不及   满面羞惭    灰溜溜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3906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>
                                            <p:txEl>
                                              <p:charRg st="26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3906">
                                            <p:txEl>
                                              <p:charRg st="26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>
                                            <p:txEl>
                                              <p:charRg st="31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3906">
                                            <p:txEl>
                                              <p:charRg st="31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>
                                            <p:txEl>
                                              <p:charRg st="52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3906">
                                            <p:txEl>
                                              <p:charRg st="52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>
                                            <p:txEl>
                                              <p:charRg st="56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3906">
                                            <p:txEl>
                                              <p:charRg st="56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6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xfrm>
            <a:off x="3071813" y="274638"/>
            <a:ext cx="7138987" cy="1143000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3600" dirty="0">
                <a:ea typeface="黑体" panose="02010609060101010101" pitchFamily="2" charset="-122"/>
              </a:rPr>
              <a:t>导入：</a:t>
            </a:r>
            <a:endParaRPr lang="zh-CN" altLang="en-US" sz="3600" dirty="0">
              <a:ea typeface="黑体" panose="02010609060101010101" pitchFamily="2" charset="-122"/>
            </a:endParaRPr>
          </a:p>
        </p:txBody>
      </p:sp>
      <p:sp>
        <p:nvSpPr>
          <p:cNvPr id="105475" name="Rectangle 3"/>
          <p:cNvSpPr>
            <a:spLocks noGrp="1"/>
          </p:cNvSpPr>
          <p:nvPr>
            <p:ph idx="1"/>
          </p:nvPr>
        </p:nvSpPr>
        <p:spPr>
          <a:xfrm>
            <a:off x="2438400" y="685800"/>
            <a:ext cx="6985000" cy="3617913"/>
          </a:xfrm>
        </p:spPr>
        <p:txBody>
          <a:bodyPr vert="horz" wrap="square" lIns="91440" tIns="45720" rIns="91440" bIns="45720" anchor="t"/>
          <a:p>
            <a:pPr eaLnBrk="1" hangingPunct="1"/>
            <a:endParaRPr lang="en-US" altLang="zh-CN" b="1" dirty="0"/>
          </a:p>
          <a:p>
            <a:pPr eaLnBrk="1" hangingPunct="1"/>
            <a:r>
              <a:rPr lang="en-US" altLang="zh-CN" b="1" dirty="0"/>
              <a:t>      “</a:t>
            </a:r>
            <a:r>
              <a:rPr lang="zh-CN" altLang="en-US" b="1" dirty="0"/>
              <a:t>水浒所叙</a:t>
            </a:r>
            <a:r>
              <a:rPr lang="en-US" altLang="zh-CN" b="1" dirty="0"/>
              <a:t>108</a:t>
            </a:r>
            <a:r>
              <a:rPr lang="zh-CN" altLang="en-US" b="1" dirty="0"/>
              <a:t>人，人有其性情，人有其气质，人有其形状，人有其声口。”</a:t>
            </a:r>
            <a:endParaRPr lang="zh-CN" altLang="en-US" b="1" dirty="0"/>
          </a:p>
        </p:txBody>
      </p:sp>
      <p:sp>
        <p:nvSpPr>
          <p:cNvPr id="105476" name="Text Box 4"/>
          <p:cNvSpPr txBox="1"/>
          <p:nvPr/>
        </p:nvSpPr>
        <p:spPr>
          <a:xfrm>
            <a:off x="2590800" y="3505200"/>
            <a:ext cx="64770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chemeClr val="tx2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</a:rPr>
              <a:t>明末清初人，著名的文学家、文学批评家。金圣叹的主要成就在于文学批评，对</a:t>
            </a:r>
            <a:r>
              <a:rPr lang="en-US" altLang="zh-CN" b="1" dirty="0">
                <a:solidFill>
                  <a:schemeClr val="tx2"/>
                </a:solidFill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</a:rPr>
              <a:t>水浒传</a:t>
            </a:r>
            <a:r>
              <a:rPr lang="en-US" altLang="zh-CN" b="1" dirty="0">
                <a:solidFill>
                  <a:schemeClr val="tx2"/>
                </a:solidFill>
                <a:latin typeface="Arial" panose="020B0604020202020204" pitchFamily="34" charset="0"/>
              </a:rPr>
              <a:t>》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</a:rPr>
              <a:t>、</a:t>
            </a:r>
            <a:r>
              <a:rPr lang="en-US" altLang="zh-CN" b="1" dirty="0">
                <a:solidFill>
                  <a:schemeClr val="tx2"/>
                </a:solidFill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</a:rPr>
              <a:t>西厢记</a:t>
            </a:r>
            <a:r>
              <a:rPr lang="en-US" altLang="zh-CN" b="1" dirty="0">
                <a:solidFill>
                  <a:schemeClr val="tx2"/>
                </a:solidFill>
                <a:latin typeface="Arial" panose="020B0604020202020204" pitchFamily="34" charset="0"/>
              </a:rPr>
              <a:t>》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</a:rPr>
              <a:t>、</a:t>
            </a:r>
            <a:r>
              <a:rPr lang="en-US" altLang="zh-CN" b="1" dirty="0">
                <a:solidFill>
                  <a:schemeClr val="tx2"/>
                </a:solidFill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</a:rPr>
              <a:t>左传</a:t>
            </a:r>
            <a:r>
              <a:rPr lang="en-US" altLang="zh-CN" b="1" dirty="0">
                <a:solidFill>
                  <a:schemeClr val="tx2"/>
                </a:solidFill>
                <a:latin typeface="Arial" panose="020B0604020202020204" pitchFamily="34" charset="0"/>
              </a:rPr>
              <a:t>》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</a:rPr>
              <a:t>等书都有评点。</a:t>
            </a:r>
            <a:endParaRPr lang="zh-CN" altLang="en-US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105477" name="Text Box 5"/>
          <p:cNvSpPr txBox="1"/>
          <p:nvPr/>
        </p:nvSpPr>
        <p:spPr>
          <a:xfrm>
            <a:off x="3143250" y="2781300"/>
            <a:ext cx="1295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u="sng" dirty="0">
                <a:solidFill>
                  <a:srgbClr val="FF3300"/>
                </a:solidFill>
                <a:latin typeface="Arial" panose="020B0604020202020204" pitchFamily="34" charset="0"/>
              </a:rPr>
              <a:t>金圣叹</a:t>
            </a:r>
            <a:endParaRPr lang="zh-CN" altLang="en-US" sz="2400" b="1" u="sng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5476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charRg st="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5475">
                                            <p:txEl>
                                              <p:charRg st="1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5" grpId="0" build="p"/>
      <p:bldP spid="10547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2"/>
          <p:cNvSpPr>
            <a:spLocks noGrp="1"/>
          </p:cNvSpPr>
          <p:nvPr>
            <p:ph type="title"/>
          </p:nvPr>
        </p:nvSpPr>
        <p:spPr>
          <a:xfrm>
            <a:off x="1981200" y="228600"/>
            <a:ext cx="8229600" cy="69215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解释词</a:t>
            </a:r>
            <a:endParaRPr lang="zh-CN" altLang="en-US" sz="4000" b="1" dirty="0"/>
          </a:p>
        </p:txBody>
      </p:sp>
      <p:sp>
        <p:nvSpPr>
          <p:cNvPr id="33795" name="Rectangle 3"/>
          <p:cNvSpPr>
            <a:spLocks noGrp="1"/>
          </p:cNvSpPr>
          <p:nvPr>
            <p:ph idx="1"/>
          </p:nvPr>
        </p:nvSpPr>
        <p:spPr>
          <a:xfrm>
            <a:off x="2133600" y="1066800"/>
            <a:ext cx="7848600" cy="5256213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rgbClr val="FF3300"/>
                </a:solidFill>
              </a:rPr>
              <a:t>发配</a:t>
            </a:r>
            <a:r>
              <a:rPr lang="en-US" altLang="zh-CN" sz="3600" b="1" dirty="0"/>
              <a:t>fā pèi</a:t>
            </a:r>
            <a:r>
              <a:rPr lang="zh-CN" altLang="en-US" sz="3600" b="1" dirty="0"/>
              <a:t>：古刑律之一。指罪犯被判充军或流放而由差役押解出发</a:t>
            </a:r>
            <a:endParaRPr lang="zh-CN" altLang="en-US" sz="3600" b="1" dirty="0"/>
          </a:p>
          <a:p>
            <a:pPr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rgbClr val="FF3300"/>
                </a:solidFill>
              </a:rPr>
              <a:t>流配</a:t>
            </a:r>
            <a:r>
              <a:rPr lang="en-US" altLang="zh-CN" sz="3600" b="1" dirty="0"/>
              <a:t>liú pèi  </a:t>
            </a:r>
            <a:r>
              <a:rPr lang="zh-CN" altLang="en-US" sz="3600" b="1" dirty="0"/>
              <a:t>将罪犯迁徙至远方</a:t>
            </a:r>
            <a:r>
              <a:rPr lang="en-US" altLang="zh-CN" sz="3600" b="1" dirty="0"/>
              <a:t>,</a:t>
            </a:r>
            <a:r>
              <a:rPr lang="zh-CN" altLang="en-US" sz="3600" b="1" dirty="0"/>
              <a:t>即充军</a:t>
            </a:r>
            <a:br>
              <a:rPr lang="zh-CN" altLang="en-US" sz="3600" b="1" dirty="0"/>
            </a:br>
            <a:r>
              <a:rPr lang="zh-CN" altLang="en-US" sz="3600" b="1" dirty="0"/>
              <a:t>款待</a:t>
            </a:r>
            <a:r>
              <a:rPr lang="en-US" altLang="zh-CN" sz="3600" b="1" dirty="0"/>
              <a:t>kuǎn dài</a:t>
            </a:r>
            <a:r>
              <a:rPr lang="zh-CN" altLang="en-US" sz="3600" b="1" dirty="0"/>
              <a:t>：亲切优厚地招待</a:t>
            </a:r>
            <a:br>
              <a:rPr lang="zh-CN" altLang="en-US" sz="3600" b="1" dirty="0"/>
            </a:br>
            <a:r>
              <a:rPr lang="zh-CN" altLang="en-US" sz="3600" b="1" dirty="0">
                <a:solidFill>
                  <a:srgbClr val="FF3300"/>
                </a:solidFill>
              </a:rPr>
              <a:t>依草附木</a:t>
            </a:r>
            <a:r>
              <a:rPr lang="en-US" altLang="zh-CN" sz="3600" b="1" dirty="0"/>
              <a:t>【</a:t>
            </a:r>
            <a:r>
              <a:rPr lang="zh-CN" altLang="en-US" sz="3600" b="1" dirty="0"/>
              <a:t>解释</a:t>
            </a:r>
            <a:r>
              <a:rPr lang="en-US" altLang="zh-CN" sz="3600" b="1" dirty="0"/>
              <a:t>】</a:t>
            </a:r>
            <a:r>
              <a:rPr lang="zh-CN" altLang="en-US" sz="3600" b="1" dirty="0"/>
              <a:t>：原指鬼神有所依凭，擅作威福。后比喻凭借他人势力，为非作歹。也比喻不能自立，依靠别人。</a:t>
            </a:r>
            <a:br>
              <a:rPr lang="zh-CN" altLang="en-US" sz="3600" b="1" dirty="0"/>
            </a:br>
            <a:r>
              <a:rPr lang="zh-CN" altLang="en-US" sz="4000" b="1" dirty="0"/>
              <a:t> </a:t>
            </a:r>
            <a:endParaRPr lang="zh-CN" altLang="en-US" sz="4000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2"/>
          <p:cNvSpPr>
            <a:spLocks noGrp="1"/>
          </p:cNvSpPr>
          <p:nvPr>
            <p:ph idx="1"/>
          </p:nvPr>
        </p:nvSpPr>
        <p:spPr>
          <a:xfrm>
            <a:off x="2640013" y="981075"/>
            <a:ext cx="6696075" cy="4525963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4400" b="1" dirty="0">
                <a:solidFill>
                  <a:srgbClr val="FF3300"/>
                </a:solidFill>
              </a:rPr>
              <a:t>推辞</a:t>
            </a:r>
            <a:r>
              <a:rPr lang="en-US" altLang="zh-CN" sz="4400" b="1" dirty="0"/>
              <a:t>tuī cí</a:t>
            </a:r>
            <a:r>
              <a:rPr lang="zh-CN" altLang="en-US" sz="4400" b="1" dirty="0"/>
              <a:t>：拒绝</a:t>
            </a:r>
            <a:r>
              <a:rPr lang="en-US" altLang="zh-CN" sz="4400" b="1" dirty="0"/>
              <a:t>;</a:t>
            </a:r>
            <a:r>
              <a:rPr lang="zh-CN" altLang="en-US" sz="4400" b="1" dirty="0"/>
              <a:t>辞谢</a:t>
            </a:r>
            <a:endParaRPr lang="zh-CN" altLang="en-US" sz="4400" b="1" dirty="0"/>
          </a:p>
          <a:p>
            <a:pPr eaLnBrk="1" hangingPunct="1"/>
            <a:r>
              <a:rPr lang="zh-CN" altLang="en-US" sz="4400" b="1" dirty="0">
                <a:solidFill>
                  <a:srgbClr val="FF3300"/>
                </a:solidFill>
              </a:rPr>
              <a:t>措手不及</a:t>
            </a:r>
            <a:r>
              <a:rPr lang="en-US" altLang="zh-CN" sz="4400" b="1" dirty="0"/>
              <a:t>cuò shǒu bù jí </a:t>
            </a:r>
            <a:br>
              <a:rPr lang="en-US" altLang="zh-CN" sz="4400" b="1" dirty="0"/>
            </a:br>
            <a:r>
              <a:rPr lang="zh-CN" altLang="en-US" sz="4400" b="1" dirty="0"/>
              <a:t>措手：着手处理。来不及动手应付。指事出意外，一时无法对付。 </a:t>
            </a:r>
            <a:endParaRPr lang="zh-CN" altLang="en-US" sz="4400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2"/>
          <p:cNvSpPr>
            <a:spLocks noGrp="1"/>
          </p:cNvSpPr>
          <p:nvPr>
            <p:ph idx="1"/>
          </p:nvPr>
        </p:nvSpPr>
        <p:spPr>
          <a:xfrm>
            <a:off x="3359150" y="1052513"/>
            <a:ext cx="5545138" cy="4525962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14200" dirty="0"/>
              <a:t>阅读训练</a:t>
            </a:r>
            <a:endParaRPr lang="zh-CN" altLang="en-US" sz="142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Text Box 2"/>
          <p:cNvSpPr txBox="1"/>
          <p:nvPr/>
        </p:nvSpPr>
        <p:spPr>
          <a:xfrm>
            <a:off x="2133600" y="1219200"/>
            <a:ext cx="80772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Arial" panose="020B0604020202020204" pitchFamily="34" charset="0"/>
                <a:ea typeface="楷体_GB2312" pitchFamily="49" charset="-122"/>
              </a:rPr>
              <a:t>　　同学们初读课文，想想，这篇课文讲了怎样的一个故事？</a:t>
            </a:r>
            <a:endParaRPr lang="zh-CN" altLang="en-US" sz="36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8003" name="Text Box 3"/>
          <p:cNvSpPr txBox="1"/>
          <p:nvPr/>
        </p:nvSpPr>
        <p:spPr>
          <a:xfrm>
            <a:off x="1905000" y="2663825"/>
            <a:ext cx="85344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3300"/>
                </a:solidFill>
                <a:latin typeface="Arial" panose="020B0604020202020204" pitchFamily="34" charset="0"/>
                <a:ea typeface="华文中宋" pitchFamily="2" charset="-122"/>
              </a:rPr>
              <a:t>　　</a:t>
            </a:r>
            <a:r>
              <a:rPr lang="zh-CN" altLang="en-US" sz="3600" b="1" dirty="0">
                <a:solidFill>
                  <a:srgbClr val="003300"/>
                </a:solidFill>
                <a:latin typeface="Arial" panose="020B0604020202020204" pitchFamily="34" charset="0"/>
                <a:ea typeface="楷体_GB2312" pitchFamily="49" charset="-122"/>
              </a:rPr>
              <a:t>林冲发配途中来到了柴进庄上，偶与洪教头相遇。洪教头逼他比武。林冲仅用几招，就使洪教头败于自己的棒下，使他羞愧离庄。</a:t>
            </a:r>
            <a:r>
              <a:rPr lang="zh-CN" altLang="en-US" sz="1800" dirty="0">
                <a:solidFill>
                  <a:srgbClr val="003300"/>
                </a:solidFill>
                <a:latin typeface="Arial" panose="020B0604020202020204" pitchFamily="34" charset="0"/>
              </a:rPr>
              <a:t> </a:t>
            </a:r>
            <a:endParaRPr lang="zh-CN" altLang="en-US" sz="1800" dirty="0">
              <a:solidFill>
                <a:srgbClr val="003300"/>
              </a:solidFill>
              <a:latin typeface="Arial" panose="020B0604020202020204" pitchFamily="34" charset="0"/>
            </a:endParaRPr>
          </a:p>
        </p:txBody>
      </p:sp>
      <p:sp>
        <p:nvSpPr>
          <p:cNvPr id="36868" name="Text Box 4"/>
          <p:cNvSpPr txBox="1"/>
          <p:nvPr/>
        </p:nvSpPr>
        <p:spPr>
          <a:xfrm>
            <a:off x="1828800" y="457200"/>
            <a:ext cx="24688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自读思考： </a:t>
            </a:r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8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Text Box 2"/>
          <p:cNvSpPr txBox="1"/>
          <p:nvPr/>
        </p:nvSpPr>
        <p:spPr>
          <a:xfrm>
            <a:off x="2133600" y="1219200"/>
            <a:ext cx="8077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  <a:ea typeface="楷体_GB2312" pitchFamily="49" charset="-122"/>
              </a:rPr>
              <a:t>　　再读课文，联系题目，想一想课文重点应该写什么？</a:t>
            </a:r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7891" name="Text Box 3"/>
          <p:cNvSpPr txBox="1"/>
          <p:nvPr/>
        </p:nvSpPr>
        <p:spPr>
          <a:xfrm>
            <a:off x="1828800" y="457200"/>
            <a:ext cx="24688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再读思考： </a:t>
            </a:r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9028" name="Text Box 4"/>
          <p:cNvSpPr txBox="1"/>
          <p:nvPr/>
        </p:nvSpPr>
        <p:spPr>
          <a:xfrm>
            <a:off x="2057400" y="2362200"/>
            <a:ext cx="8153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　　写林冲与洪教头比武的经过。　　</a:t>
            </a:r>
            <a:endParaRPr lang="zh-CN" altLang="en-US" dirty="0">
              <a:solidFill>
                <a:srgbClr val="99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9029" name="Rectangle 5"/>
          <p:cNvSpPr/>
          <p:nvPr/>
        </p:nvSpPr>
        <p:spPr>
          <a:xfrm>
            <a:off x="2057400" y="2971800"/>
            <a:ext cx="8077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　　（</a:t>
            </a:r>
            <a:r>
              <a:rPr lang="zh-CN" altLang="en-US" dirty="0">
                <a:latin typeface="Arial" panose="020B0604020202020204" pitchFamily="34" charset="0"/>
                <a:ea typeface="楷体_GB2312" pitchFamily="49" charset="-122"/>
              </a:rPr>
              <a:t>这经过应写清楚两个人为什么比武，怎么比武的，比武的结果怎样。）</a:t>
            </a:r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9030" name="Rectangle 6"/>
          <p:cNvSpPr/>
          <p:nvPr/>
        </p:nvSpPr>
        <p:spPr>
          <a:xfrm>
            <a:off x="2209800" y="4267200"/>
            <a:ext cx="466725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2-7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）详细写了林冲与洪教头比武的经过。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9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9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8" grpId="0"/>
      <p:bldP spid="129029" grpId="0"/>
      <p:bldP spid="12903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0051" name="Rectangle 3"/>
          <p:cNvSpPr>
            <a:spLocks noGrp="1" noChangeArrowheads="1"/>
          </p:cNvSpPr>
          <p:nvPr>
            <p:ph idx="1"/>
          </p:nvPr>
        </p:nvSpPr>
        <p:spPr>
          <a:xfrm>
            <a:off x="1992313" y="1125538"/>
            <a:ext cx="8229600" cy="4525963"/>
          </a:xfrm>
          <a:solidFill>
            <a:schemeClr val="bg1"/>
          </a:solidFill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第一部分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(1) 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写林冲被押解沧州，来到柴进庄上。 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第二部分（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2—7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） 详细地叙述了林冲与洪教头比武的经过。 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按照事情发展的顺序，可以把它分为三层：第一层是第二、三自然段，写了洪教头席间向林冲挑战。第二层是第四、五自然段，写了二人初次交手。第三层是第六、七自然段，写林冲与洪教头再次交手，林冲获胜。 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第三部分（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8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） 洪教头败给了林冲，满面羞愧而去。 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0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0051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charRg st="26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0051">
                                            <p:txEl>
                                              <p:charRg st="26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charRg st="56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0051">
                                            <p:txEl>
                                              <p:charRg st="56" end="1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charRg st="152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0051">
                                            <p:txEl>
                                              <p:charRg st="152" end="1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1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Text Box 2"/>
          <p:cNvSpPr txBox="1"/>
          <p:nvPr/>
        </p:nvSpPr>
        <p:spPr>
          <a:xfrm>
            <a:off x="1981200" y="533400"/>
            <a:ext cx="83058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　　自由读并思考：在两人相遇的过程中，洪教头、林冲分别给你留下了怎样的印象？</a:t>
            </a:r>
            <a:r>
              <a:rPr lang="zh-CN" altLang="en-US" sz="18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1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1075" name="Text Box 3"/>
          <p:cNvSpPr txBox="1"/>
          <p:nvPr/>
        </p:nvSpPr>
        <p:spPr>
          <a:xfrm>
            <a:off x="2438400" y="4708525"/>
            <a:ext cx="2362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990000"/>
                </a:solidFill>
                <a:latin typeface="Arial" panose="020B0604020202020204" pitchFamily="34" charset="0"/>
                <a:ea typeface="隶书" pitchFamily="49" charset="-122"/>
              </a:rPr>
              <a:t>洪教头：</a:t>
            </a:r>
            <a:endParaRPr lang="zh-CN" altLang="en-US" sz="4000" dirty="0">
              <a:solidFill>
                <a:srgbClr val="99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31076" name="Text Box 4"/>
          <p:cNvSpPr txBox="1"/>
          <p:nvPr/>
        </p:nvSpPr>
        <p:spPr>
          <a:xfrm>
            <a:off x="2362200" y="2743200"/>
            <a:ext cx="2362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990000"/>
                </a:solidFill>
                <a:latin typeface="Arial" panose="020B0604020202020204" pitchFamily="34" charset="0"/>
                <a:ea typeface="隶书" pitchFamily="49" charset="-122"/>
              </a:rPr>
              <a:t>林    冲：</a:t>
            </a:r>
            <a:endParaRPr lang="zh-CN" altLang="en-US" sz="4000" dirty="0">
              <a:solidFill>
                <a:srgbClr val="99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31077" name="Text Box 5"/>
          <p:cNvSpPr txBox="1"/>
          <p:nvPr/>
        </p:nvSpPr>
        <p:spPr>
          <a:xfrm>
            <a:off x="4495800" y="4768850"/>
            <a:ext cx="48768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心胸狭窄、傲慢狂妄</a:t>
            </a:r>
            <a:br>
              <a:rPr lang="zh-CN" altLang="en-US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居高临下，盛气凌人</a:t>
            </a:r>
            <a:br>
              <a:rPr lang="zh-CN" altLang="en-US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骄傲蛮横  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1078" name="Text Box 6"/>
          <p:cNvSpPr txBox="1"/>
          <p:nvPr/>
        </p:nvSpPr>
        <p:spPr>
          <a:xfrm>
            <a:off x="4495800" y="2332038"/>
            <a:ext cx="55626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武艺高强、机智勇敢、</a:t>
            </a:r>
            <a:br>
              <a:rPr lang="zh-CN" altLang="en-US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镇定自若、谦虚有礼、</a:t>
            </a:r>
            <a:br>
              <a:rPr lang="zh-CN" altLang="en-US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心胸广阔、善于思考、</a:t>
            </a:r>
            <a:br>
              <a:rPr lang="zh-CN" altLang="en-US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善于观察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1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3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31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5" grpId="0"/>
      <p:bldP spid="131076" grpId="0"/>
      <p:bldP spid="131077" grpId="0"/>
      <p:bldP spid="13107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Text Box 3"/>
          <p:cNvSpPr txBox="1"/>
          <p:nvPr/>
        </p:nvSpPr>
        <p:spPr>
          <a:xfrm>
            <a:off x="1828800" y="609600"/>
            <a:ext cx="82296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同学们大声读第一段，说说你从中了解到什么。</a:t>
            </a:r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9636" name="Text Box 4"/>
          <p:cNvSpPr txBox="1"/>
          <p:nvPr/>
        </p:nvSpPr>
        <p:spPr>
          <a:xfrm>
            <a:off x="1981200" y="2286000"/>
            <a:ext cx="81534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林冲遭受高太尉陷害，被开封府发配沧洲。一天午后，来到了柴进庄上。</a:t>
            </a:r>
            <a:endParaRPr lang="zh-CN" altLang="en-US" sz="36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9637" name="Text Box 5"/>
          <p:cNvSpPr txBox="1"/>
          <p:nvPr/>
        </p:nvSpPr>
        <p:spPr>
          <a:xfrm>
            <a:off x="2895600" y="4038600"/>
            <a:ext cx="4800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Arial" panose="020B0604020202020204" pitchFamily="34" charset="0"/>
                <a:ea typeface="楷体_GB2312" pitchFamily="49" charset="-122"/>
              </a:rPr>
              <a:t>有感情地齐读第一段。</a:t>
            </a:r>
            <a:endParaRPr lang="zh-CN" altLang="en-US" sz="3600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/>
      <p:bldP spid="6963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Text Box 2"/>
          <p:cNvSpPr txBox="1"/>
          <p:nvPr/>
        </p:nvSpPr>
        <p:spPr>
          <a:xfrm>
            <a:off x="4367213" y="620713"/>
            <a:ext cx="3889375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煮书论人物</a:t>
            </a:r>
            <a:endParaRPr lang="zh-CN" altLang="en-US" sz="5400" b="1" dirty="0">
              <a:solidFill>
                <a:schemeClr val="accent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987" name="Text Box 3"/>
          <p:cNvSpPr txBox="1"/>
          <p:nvPr/>
        </p:nvSpPr>
        <p:spPr>
          <a:xfrm>
            <a:off x="2208213" y="1773238"/>
            <a:ext cx="7993062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latin typeface="Arial" panose="020B0604020202020204" pitchFamily="34" charset="0"/>
              </a:rPr>
              <a:t>       </a:t>
            </a:r>
            <a:r>
              <a:rPr lang="zh-CN" altLang="en-US" sz="4000" dirty="0">
                <a:latin typeface="Arial" panose="020B0604020202020204" pitchFamily="34" charset="0"/>
              </a:rPr>
              <a:t>大声朗读课文第</a:t>
            </a:r>
            <a:r>
              <a:rPr lang="en-US" altLang="zh-CN" sz="4000" dirty="0">
                <a:latin typeface="Arial" panose="020B0604020202020204" pitchFamily="34" charset="0"/>
              </a:rPr>
              <a:t>3</a:t>
            </a:r>
            <a:r>
              <a:rPr lang="zh-CN" altLang="en-US" sz="4000" dirty="0">
                <a:latin typeface="Arial" panose="020B0604020202020204" pitchFamily="34" charset="0"/>
              </a:rPr>
              <a:t>自然段，分别找出林冲（</a:t>
            </a:r>
            <a:r>
              <a:rPr lang="en-US" altLang="zh-CN" sz="4000" dirty="0">
                <a:latin typeface="Arial" panose="020B0604020202020204" pitchFamily="34" charset="0"/>
              </a:rPr>
              <a:t>——</a:t>
            </a:r>
            <a:r>
              <a:rPr lang="zh-CN" altLang="en-US" sz="4000" dirty="0">
                <a:latin typeface="Arial" panose="020B0604020202020204" pitchFamily="34" charset="0"/>
              </a:rPr>
              <a:t>）和洪教头（        ）言行举止的词句，读一读，写一写，然后发表自己的见解。 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sp>
        <p:nvSpPr>
          <p:cNvPr id="41988" name="Freeform 4"/>
          <p:cNvSpPr/>
          <p:nvPr/>
        </p:nvSpPr>
        <p:spPr>
          <a:xfrm rot="223884">
            <a:off x="2855913" y="3284538"/>
            <a:ext cx="1079500" cy="144462"/>
          </a:xfrm>
          <a:custGeom>
            <a:avLst/>
            <a:gdLst/>
            <a:ahLst/>
            <a:cxnLst>
              <a:cxn ang="0">
                <a:pos x="0" y="72231"/>
              </a:cxn>
              <a:cxn ang="0">
                <a:pos x="108307" y="144462"/>
              </a:cxn>
              <a:cxn ang="0">
                <a:pos x="216614" y="72231"/>
              </a:cxn>
              <a:cxn ang="0">
                <a:pos x="323731" y="120562"/>
              </a:cxn>
              <a:cxn ang="0">
                <a:pos x="432038" y="47800"/>
              </a:cxn>
              <a:cxn ang="0">
                <a:pos x="540345" y="120562"/>
              </a:cxn>
              <a:cxn ang="0">
                <a:pos x="647462" y="47800"/>
              </a:cxn>
              <a:cxn ang="0">
                <a:pos x="755769" y="120562"/>
              </a:cxn>
              <a:cxn ang="0">
                <a:pos x="864076" y="23900"/>
              </a:cxn>
              <a:cxn ang="0">
                <a:pos x="1025942" y="96131"/>
              </a:cxn>
              <a:cxn ang="0">
                <a:pos x="1079500" y="0"/>
              </a:cxn>
            </a:cxnLst>
            <a:pathLst>
              <a:path w="907" h="272">
                <a:moveTo>
                  <a:pt x="0" y="136"/>
                </a:moveTo>
                <a:cubicBezTo>
                  <a:pt x="30" y="204"/>
                  <a:pt x="61" y="272"/>
                  <a:pt x="91" y="272"/>
                </a:cubicBezTo>
                <a:cubicBezTo>
                  <a:pt x="121" y="272"/>
                  <a:pt x="152" y="143"/>
                  <a:pt x="182" y="136"/>
                </a:cubicBezTo>
                <a:cubicBezTo>
                  <a:pt x="212" y="129"/>
                  <a:pt x="242" y="235"/>
                  <a:pt x="272" y="227"/>
                </a:cubicBezTo>
                <a:cubicBezTo>
                  <a:pt x="302" y="219"/>
                  <a:pt x="333" y="90"/>
                  <a:pt x="363" y="90"/>
                </a:cubicBezTo>
                <a:cubicBezTo>
                  <a:pt x="393" y="90"/>
                  <a:pt x="424" y="227"/>
                  <a:pt x="454" y="227"/>
                </a:cubicBezTo>
                <a:cubicBezTo>
                  <a:pt x="484" y="227"/>
                  <a:pt x="514" y="90"/>
                  <a:pt x="544" y="90"/>
                </a:cubicBezTo>
                <a:cubicBezTo>
                  <a:pt x="574" y="90"/>
                  <a:pt x="605" y="234"/>
                  <a:pt x="635" y="227"/>
                </a:cubicBezTo>
                <a:cubicBezTo>
                  <a:pt x="665" y="220"/>
                  <a:pt x="688" y="53"/>
                  <a:pt x="726" y="45"/>
                </a:cubicBezTo>
                <a:cubicBezTo>
                  <a:pt x="764" y="37"/>
                  <a:pt x="832" y="188"/>
                  <a:pt x="862" y="181"/>
                </a:cubicBezTo>
                <a:cubicBezTo>
                  <a:pt x="892" y="174"/>
                  <a:pt x="900" y="30"/>
                  <a:pt x="907" y="0"/>
                </a:cubicBezTo>
              </a:path>
            </a:pathLst>
          </a:custGeom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1989" name="AutoShape 12">
            <a:hlinkClick r:id="rId1" action="ppaction://hlinksldjump"/>
          </p:cNvPr>
          <p:cNvSpPr/>
          <p:nvPr/>
        </p:nvSpPr>
        <p:spPr>
          <a:xfrm>
            <a:off x="5591175" y="4797425"/>
            <a:ext cx="250825" cy="26035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 sz="1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1990" name="AutoShape 12">
            <a:hlinkClick r:id="rId2" action="ppaction://hlinksldjump"/>
          </p:cNvPr>
          <p:cNvSpPr/>
          <p:nvPr/>
        </p:nvSpPr>
        <p:spPr>
          <a:xfrm>
            <a:off x="6888163" y="4797425"/>
            <a:ext cx="250825" cy="26035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 sz="1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1991" name="AutoShape 12">
            <a:hlinkClick r:id="rId3" action="ppaction://hlinksldjump"/>
          </p:cNvPr>
          <p:cNvSpPr/>
          <p:nvPr/>
        </p:nvSpPr>
        <p:spPr>
          <a:xfrm>
            <a:off x="8112125" y="4797425"/>
            <a:ext cx="250825" cy="26035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 sz="1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1992" name="AutoShape 12">
            <a:hlinkClick r:id="rId4" action="ppaction://hlinksldjump"/>
          </p:cNvPr>
          <p:cNvSpPr/>
          <p:nvPr/>
        </p:nvSpPr>
        <p:spPr>
          <a:xfrm>
            <a:off x="4367213" y="4921250"/>
            <a:ext cx="250825" cy="26035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 sz="1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3010" name="Group 11"/>
          <p:cNvGrpSpPr/>
          <p:nvPr/>
        </p:nvGrpSpPr>
        <p:grpSpPr>
          <a:xfrm>
            <a:off x="1524000" y="0"/>
            <a:ext cx="9144000" cy="6858000"/>
            <a:chOff x="2154" y="0"/>
            <a:chExt cx="3606" cy="4094"/>
          </a:xfrm>
        </p:grpSpPr>
        <p:pic>
          <p:nvPicPr>
            <p:cNvPr id="43017" name="Picture 8" descr="第三（1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54" y="0"/>
              <a:ext cx="3606" cy="197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3018" name="Picture 9" descr="第三（2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54" y="1979"/>
              <a:ext cx="3606" cy="211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125" name="Group 5"/>
          <p:cNvGrpSpPr/>
          <p:nvPr/>
        </p:nvGrpSpPr>
        <p:grpSpPr>
          <a:xfrm>
            <a:off x="2782888" y="1125538"/>
            <a:ext cx="6770687" cy="358775"/>
            <a:chOff x="793" y="709"/>
            <a:chExt cx="4265" cy="226"/>
          </a:xfrm>
        </p:grpSpPr>
        <p:sp>
          <p:nvSpPr>
            <p:cNvPr id="43015" name="Line 6"/>
            <p:cNvSpPr/>
            <p:nvPr/>
          </p:nvSpPr>
          <p:spPr>
            <a:xfrm flipV="1">
              <a:off x="4468" y="709"/>
              <a:ext cx="590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16" name="Line 7"/>
            <p:cNvSpPr/>
            <p:nvPr/>
          </p:nvSpPr>
          <p:spPr>
            <a:xfrm flipV="1">
              <a:off x="793" y="935"/>
              <a:ext cx="273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33128" name="Line 8"/>
          <p:cNvSpPr/>
          <p:nvPr/>
        </p:nvSpPr>
        <p:spPr>
          <a:xfrm flipV="1">
            <a:off x="5375275" y="5516563"/>
            <a:ext cx="165735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129" name="Line 9"/>
          <p:cNvSpPr/>
          <p:nvPr/>
        </p:nvSpPr>
        <p:spPr>
          <a:xfrm flipV="1">
            <a:off x="7608888" y="1844675"/>
            <a:ext cx="12954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14" name="AutoShape 12">
            <a:hlinkClick r:id="rId3" action="ppaction://hlinksldjump"/>
          </p:cNvPr>
          <p:cNvSpPr/>
          <p:nvPr/>
        </p:nvSpPr>
        <p:spPr>
          <a:xfrm>
            <a:off x="10128250" y="6381750"/>
            <a:ext cx="250825" cy="26035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 sz="1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498" name="Text Box 2"/>
          <p:cNvSpPr txBox="1"/>
          <p:nvPr/>
        </p:nvSpPr>
        <p:spPr>
          <a:xfrm>
            <a:off x="3733800" y="457200"/>
            <a:ext cx="6553200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</a:rPr>
              <a:t>又名</a:t>
            </a:r>
            <a:r>
              <a:rPr lang="en-US" altLang="zh-CN" sz="2800" b="1" dirty="0">
                <a:solidFill>
                  <a:schemeClr val="accent2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</a:rPr>
              <a:t>忠义水浒传</a:t>
            </a:r>
            <a:r>
              <a:rPr lang="en-US" altLang="zh-CN" sz="2800" b="1" dirty="0">
                <a:solidFill>
                  <a:schemeClr val="accent2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</a:rPr>
              <a:t>，中国历史上第一部用白话文写成的</a:t>
            </a:r>
            <a:r>
              <a:rPr lang="zh-CN" altLang="en-US" sz="2800" b="1" u="sng" dirty="0">
                <a:solidFill>
                  <a:srgbClr val="FF3300"/>
                </a:solidFill>
                <a:latin typeface="Arial" panose="020B0604020202020204" pitchFamily="34" charset="0"/>
              </a:rPr>
              <a:t>章回小说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</a:rPr>
              <a:t>。</a:t>
            </a:r>
            <a:r>
              <a:rPr lang="zh-CN" altLang="en-US" sz="2800" dirty="0">
                <a:latin typeface="Arial" panose="020B0604020202020204" pitchFamily="34" charset="0"/>
              </a:rPr>
              <a:t> </a:t>
            </a:r>
            <a:endParaRPr lang="zh-CN" altLang="en-US" sz="2800" dirty="0"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作者施耐庵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</a:rPr>
              <a:t>，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元末明初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</a:rPr>
              <a:t>人。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</a:rPr>
              <a:t>       </a:t>
            </a:r>
            <a:endParaRPr lang="zh-CN" altLang="en-US" sz="2800" b="1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pic>
        <p:nvPicPr>
          <p:cNvPr id="106499" name="Picture 3" descr="2005928154613"/>
          <p:cNvPicPr>
            <a:picLocks noChangeAspect="1"/>
          </p:cNvPicPr>
          <p:nvPr/>
        </p:nvPicPr>
        <p:blipFill>
          <a:blip r:embed="rId1">
            <a:clrChange>
              <a:clrFrom>
                <a:srgbClr val="E3D49D"/>
              </a:clrFrom>
              <a:clrTo>
                <a:srgbClr val="E3D49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52600" y="533400"/>
            <a:ext cx="1963738" cy="320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500" name="Rectangle 4"/>
          <p:cNvSpPr/>
          <p:nvPr/>
        </p:nvSpPr>
        <p:spPr>
          <a:xfrm>
            <a:off x="3000375" y="2068513"/>
            <a:ext cx="6516688" cy="4831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chemeClr val="hlink"/>
                </a:solidFill>
                <a:latin typeface="Arial" panose="020B0604020202020204" pitchFamily="34" charset="0"/>
              </a:rPr>
              <a:t>      </a:t>
            </a:r>
            <a:r>
              <a:rPr lang="en-US" altLang="zh-CN" sz="2800" b="1" dirty="0"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latin typeface="Arial" panose="020B0604020202020204" pitchFamily="34" charset="0"/>
              </a:rPr>
              <a:t>水浒传</a:t>
            </a:r>
            <a:r>
              <a:rPr lang="en-US" altLang="zh-CN" sz="2800" b="1" dirty="0">
                <a:latin typeface="Arial" panose="020B0604020202020204" pitchFamily="34" charset="0"/>
              </a:rPr>
              <a:t>》</a:t>
            </a:r>
            <a:r>
              <a:rPr lang="zh-CN" altLang="en-US" sz="2800" b="1" dirty="0">
                <a:latin typeface="Arial" panose="020B0604020202020204" pitchFamily="34" charset="0"/>
              </a:rPr>
              <a:t>是一部英雄传奇，写北宋年间“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官逼民反</a:t>
            </a:r>
            <a:r>
              <a:rPr lang="zh-CN" altLang="en-US" sz="2800" b="1" dirty="0">
                <a:latin typeface="Arial" panose="020B0604020202020204" pitchFamily="34" charset="0"/>
              </a:rPr>
              <a:t>” ，各路英雄聚义梁山的故事，揭示了农民起义的历史根源，揭露了统治阶级的罪恶，成功地塑造了李逵、鲁智深、林冲、武松等</a:t>
            </a:r>
            <a:r>
              <a:rPr lang="en-US" altLang="zh-CN" sz="2800" b="1" dirty="0">
                <a:latin typeface="Arial" panose="020B0604020202020204" pitchFamily="34" charset="0"/>
              </a:rPr>
              <a:t>108</a:t>
            </a:r>
            <a:r>
              <a:rPr lang="zh-CN" altLang="en-US" sz="2800" b="1" dirty="0">
                <a:latin typeface="Arial" panose="020B0604020202020204" pitchFamily="34" charset="0"/>
              </a:rPr>
              <a:t>个起义英雄的形象。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</a:rPr>
              <a:t>   </a:t>
            </a:r>
            <a:endParaRPr lang="zh-CN" altLang="en-US" sz="2800" b="1" dirty="0">
              <a:solidFill>
                <a:schemeClr val="hlink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</a:rPr>
              <a:t>      </a:t>
            </a:r>
            <a:endParaRPr lang="zh-CN" altLang="en-US" sz="2800" b="1" dirty="0">
              <a:solidFill>
                <a:schemeClr val="hlink"/>
              </a:solidFill>
              <a:latin typeface="Arial" panose="020B0604020202020204" pitchFamily="34" charset="0"/>
            </a:endParaRPr>
          </a:p>
          <a:p>
            <a:endParaRPr lang="zh-CN" altLang="en-US" sz="2800" b="1" dirty="0">
              <a:solidFill>
                <a:schemeClr val="hlink"/>
              </a:solidFill>
              <a:latin typeface="Arial" panose="020B0604020202020204" pitchFamily="34" charset="0"/>
            </a:endParaRPr>
          </a:p>
          <a:p>
            <a:endParaRPr lang="zh-CN" altLang="en-US" sz="2800" b="1" dirty="0">
              <a:solidFill>
                <a:schemeClr val="hlink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</a:rPr>
              <a:t>       </a:t>
            </a:r>
            <a:endParaRPr lang="zh-CN" altLang="en-US" sz="2800" b="1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0649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0649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6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8" grpId="0"/>
      <p:bldP spid="10650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Text Box 2"/>
          <p:cNvSpPr txBox="1"/>
          <p:nvPr/>
        </p:nvSpPr>
        <p:spPr>
          <a:xfrm>
            <a:off x="2208213" y="765175"/>
            <a:ext cx="8001000" cy="5015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林冲转身一看，只见来人挺着胸脯，歪戴着头巾。林冲寻思，庄客称他教头，想必是柴大官人的师父了，连忙站起来躬身施礼。洪教头全不理睬。柴进指着林冲对洪教头说：</a:t>
            </a:r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这位是林教头。</a:t>
            </a:r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林冲起身让座，洪教头也不相让，便去上首坐了。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4147" name="Freeform 3"/>
          <p:cNvSpPr/>
          <p:nvPr/>
        </p:nvSpPr>
        <p:spPr>
          <a:xfrm rot="223884">
            <a:off x="2927350" y="3716338"/>
            <a:ext cx="1800225" cy="217487"/>
          </a:xfrm>
          <a:custGeom>
            <a:avLst/>
            <a:gdLst/>
            <a:ahLst/>
            <a:cxnLst>
              <a:cxn ang="0">
                <a:pos x="0" y="108744"/>
              </a:cxn>
              <a:cxn ang="0">
                <a:pos x="180618" y="217487"/>
              </a:cxn>
              <a:cxn ang="0">
                <a:pos x="361236" y="108744"/>
              </a:cxn>
              <a:cxn ang="0">
                <a:pos x="539869" y="181506"/>
              </a:cxn>
              <a:cxn ang="0">
                <a:pos x="720487" y="71963"/>
              </a:cxn>
              <a:cxn ang="0">
                <a:pos x="901105" y="181506"/>
              </a:cxn>
              <a:cxn ang="0">
                <a:pos x="1079738" y="71963"/>
              </a:cxn>
              <a:cxn ang="0">
                <a:pos x="1260356" y="181506"/>
              </a:cxn>
              <a:cxn ang="0">
                <a:pos x="1440974" y="35981"/>
              </a:cxn>
              <a:cxn ang="0">
                <a:pos x="1710908" y="144725"/>
              </a:cxn>
              <a:cxn ang="0">
                <a:pos x="1800225" y="0"/>
              </a:cxn>
            </a:cxnLst>
            <a:pathLst>
              <a:path w="907" h="272">
                <a:moveTo>
                  <a:pt x="0" y="136"/>
                </a:moveTo>
                <a:cubicBezTo>
                  <a:pt x="30" y="204"/>
                  <a:pt x="61" y="272"/>
                  <a:pt x="91" y="272"/>
                </a:cubicBezTo>
                <a:cubicBezTo>
                  <a:pt x="121" y="272"/>
                  <a:pt x="152" y="143"/>
                  <a:pt x="182" y="136"/>
                </a:cubicBezTo>
                <a:cubicBezTo>
                  <a:pt x="212" y="129"/>
                  <a:pt x="242" y="235"/>
                  <a:pt x="272" y="227"/>
                </a:cubicBezTo>
                <a:cubicBezTo>
                  <a:pt x="302" y="219"/>
                  <a:pt x="333" y="90"/>
                  <a:pt x="363" y="90"/>
                </a:cubicBezTo>
                <a:cubicBezTo>
                  <a:pt x="393" y="90"/>
                  <a:pt x="424" y="227"/>
                  <a:pt x="454" y="227"/>
                </a:cubicBezTo>
                <a:cubicBezTo>
                  <a:pt x="484" y="227"/>
                  <a:pt x="514" y="90"/>
                  <a:pt x="544" y="90"/>
                </a:cubicBezTo>
                <a:cubicBezTo>
                  <a:pt x="574" y="90"/>
                  <a:pt x="605" y="234"/>
                  <a:pt x="635" y="227"/>
                </a:cubicBezTo>
                <a:cubicBezTo>
                  <a:pt x="665" y="220"/>
                  <a:pt x="688" y="53"/>
                  <a:pt x="726" y="45"/>
                </a:cubicBezTo>
                <a:cubicBezTo>
                  <a:pt x="764" y="37"/>
                  <a:pt x="832" y="188"/>
                  <a:pt x="862" y="181"/>
                </a:cubicBezTo>
                <a:cubicBezTo>
                  <a:pt x="892" y="174"/>
                  <a:pt x="900" y="30"/>
                  <a:pt x="907" y="0"/>
                </a:cubicBezTo>
              </a:path>
            </a:pathLst>
          </a:custGeom>
          <a:noFill/>
          <a:ln w="381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134148" name="Group 4"/>
          <p:cNvGrpSpPr/>
          <p:nvPr/>
        </p:nvGrpSpPr>
        <p:grpSpPr>
          <a:xfrm>
            <a:off x="2351088" y="1408113"/>
            <a:ext cx="7489825" cy="809625"/>
            <a:chOff x="521" y="887"/>
            <a:chExt cx="4718" cy="510"/>
          </a:xfrm>
        </p:grpSpPr>
        <p:sp>
          <p:nvSpPr>
            <p:cNvPr id="44042" name="Freeform 5"/>
            <p:cNvSpPr/>
            <p:nvPr/>
          </p:nvSpPr>
          <p:spPr>
            <a:xfrm rot="223884">
              <a:off x="4649" y="887"/>
              <a:ext cx="590" cy="91"/>
            </a:xfrm>
            <a:custGeom>
              <a:avLst/>
              <a:gdLst/>
              <a:ahLst/>
              <a:cxnLst>
                <a:cxn ang="0">
                  <a:pos x="0" y="46"/>
                </a:cxn>
                <a:cxn ang="0">
                  <a:pos x="59" y="91"/>
                </a:cxn>
                <a:cxn ang="0">
                  <a:pos x="118" y="46"/>
                </a:cxn>
                <a:cxn ang="0">
                  <a:pos x="177" y="76"/>
                </a:cxn>
                <a:cxn ang="0">
                  <a:pos x="236" y="30"/>
                </a:cxn>
                <a:cxn ang="0">
                  <a:pos x="295" y="76"/>
                </a:cxn>
                <a:cxn ang="0">
                  <a:pos x="354" y="30"/>
                </a:cxn>
                <a:cxn ang="0">
                  <a:pos x="413" y="76"/>
                </a:cxn>
                <a:cxn ang="0">
                  <a:pos x="472" y="15"/>
                </a:cxn>
                <a:cxn ang="0">
                  <a:pos x="561" y="61"/>
                </a:cxn>
                <a:cxn ang="0">
                  <a:pos x="590" y="0"/>
                </a:cxn>
              </a:cxnLst>
              <a:pathLst>
                <a:path w="907" h="272">
                  <a:moveTo>
                    <a:pt x="0" y="136"/>
                  </a:moveTo>
                  <a:cubicBezTo>
                    <a:pt x="30" y="204"/>
                    <a:pt x="61" y="272"/>
                    <a:pt x="91" y="272"/>
                  </a:cubicBezTo>
                  <a:cubicBezTo>
                    <a:pt x="121" y="272"/>
                    <a:pt x="152" y="143"/>
                    <a:pt x="182" y="136"/>
                  </a:cubicBezTo>
                  <a:cubicBezTo>
                    <a:pt x="212" y="129"/>
                    <a:pt x="242" y="235"/>
                    <a:pt x="272" y="227"/>
                  </a:cubicBezTo>
                  <a:cubicBezTo>
                    <a:pt x="302" y="219"/>
                    <a:pt x="333" y="90"/>
                    <a:pt x="363" y="90"/>
                  </a:cubicBezTo>
                  <a:cubicBezTo>
                    <a:pt x="393" y="90"/>
                    <a:pt x="424" y="227"/>
                    <a:pt x="454" y="227"/>
                  </a:cubicBezTo>
                  <a:cubicBezTo>
                    <a:pt x="484" y="227"/>
                    <a:pt x="514" y="90"/>
                    <a:pt x="544" y="90"/>
                  </a:cubicBezTo>
                  <a:cubicBezTo>
                    <a:pt x="574" y="90"/>
                    <a:pt x="605" y="234"/>
                    <a:pt x="635" y="227"/>
                  </a:cubicBezTo>
                  <a:cubicBezTo>
                    <a:pt x="665" y="220"/>
                    <a:pt x="688" y="53"/>
                    <a:pt x="726" y="45"/>
                  </a:cubicBezTo>
                  <a:cubicBezTo>
                    <a:pt x="764" y="37"/>
                    <a:pt x="832" y="188"/>
                    <a:pt x="862" y="181"/>
                  </a:cubicBezTo>
                  <a:cubicBezTo>
                    <a:pt x="892" y="174"/>
                    <a:pt x="900" y="30"/>
                    <a:pt x="907" y="0"/>
                  </a:cubicBez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4043" name="Freeform 6"/>
            <p:cNvSpPr/>
            <p:nvPr/>
          </p:nvSpPr>
          <p:spPr>
            <a:xfrm rot="188788">
              <a:off x="521" y="1207"/>
              <a:ext cx="1043" cy="182"/>
            </a:xfrm>
            <a:custGeom>
              <a:avLst/>
              <a:gdLst/>
              <a:ahLst/>
              <a:cxnLst>
                <a:cxn ang="0">
                  <a:pos x="0" y="91"/>
                </a:cxn>
                <a:cxn ang="0">
                  <a:pos x="105" y="182"/>
                </a:cxn>
                <a:cxn ang="0">
                  <a:pos x="209" y="91"/>
                </a:cxn>
                <a:cxn ang="0">
                  <a:pos x="313" y="152"/>
                </a:cxn>
                <a:cxn ang="0">
                  <a:pos x="417" y="60"/>
                </a:cxn>
                <a:cxn ang="0">
                  <a:pos x="522" y="152"/>
                </a:cxn>
                <a:cxn ang="0">
                  <a:pos x="626" y="60"/>
                </a:cxn>
                <a:cxn ang="0">
                  <a:pos x="730" y="152"/>
                </a:cxn>
                <a:cxn ang="0">
                  <a:pos x="835" y="30"/>
                </a:cxn>
                <a:cxn ang="0">
                  <a:pos x="991" y="121"/>
                </a:cxn>
                <a:cxn ang="0">
                  <a:pos x="1043" y="0"/>
                </a:cxn>
              </a:cxnLst>
              <a:pathLst>
                <a:path w="907" h="272">
                  <a:moveTo>
                    <a:pt x="0" y="136"/>
                  </a:moveTo>
                  <a:cubicBezTo>
                    <a:pt x="30" y="204"/>
                    <a:pt x="61" y="272"/>
                    <a:pt x="91" y="272"/>
                  </a:cubicBezTo>
                  <a:cubicBezTo>
                    <a:pt x="121" y="272"/>
                    <a:pt x="152" y="143"/>
                    <a:pt x="182" y="136"/>
                  </a:cubicBezTo>
                  <a:cubicBezTo>
                    <a:pt x="212" y="129"/>
                    <a:pt x="242" y="235"/>
                    <a:pt x="272" y="227"/>
                  </a:cubicBezTo>
                  <a:cubicBezTo>
                    <a:pt x="302" y="219"/>
                    <a:pt x="333" y="90"/>
                    <a:pt x="363" y="90"/>
                  </a:cubicBezTo>
                  <a:cubicBezTo>
                    <a:pt x="393" y="90"/>
                    <a:pt x="424" y="227"/>
                    <a:pt x="454" y="227"/>
                  </a:cubicBezTo>
                  <a:cubicBezTo>
                    <a:pt x="484" y="227"/>
                    <a:pt x="514" y="90"/>
                    <a:pt x="544" y="90"/>
                  </a:cubicBezTo>
                  <a:cubicBezTo>
                    <a:pt x="574" y="90"/>
                    <a:pt x="605" y="234"/>
                    <a:pt x="635" y="227"/>
                  </a:cubicBezTo>
                  <a:cubicBezTo>
                    <a:pt x="665" y="220"/>
                    <a:pt x="688" y="53"/>
                    <a:pt x="726" y="45"/>
                  </a:cubicBezTo>
                  <a:cubicBezTo>
                    <a:pt x="764" y="37"/>
                    <a:pt x="832" y="188"/>
                    <a:pt x="862" y="181"/>
                  </a:cubicBezTo>
                  <a:cubicBezTo>
                    <a:pt x="892" y="174"/>
                    <a:pt x="900" y="30"/>
                    <a:pt x="907" y="0"/>
                  </a:cubicBez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4044" name="Freeform 7"/>
            <p:cNvSpPr/>
            <p:nvPr/>
          </p:nvSpPr>
          <p:spPr>
            <a:xfrm rot="188788">
              <a:off x="1564" y="1215"/>
              <a:ext cx="1360" cy="182"/>
            </a:xfrm>
            <a:custGeom>
              <a:avLst/>
              <a:gdLst/>
              <a:ahLst/>
              <a:cxnLst>
                <a:cxn ang="0">
                  <a:pos x="0" y="91"/>
                </a:cxn>
                <a:cxn ang="0">
                  <a:pos x="136" y="182"/>
                </a:cxn>
                <a:cxn ang="0">
                  <a:pos x="273" y="91"/>
                </a:cxn>
                <a:cxn ang="0">
                  <a:pos x="408" y="152"/>
                </a:cxn>
                <a:cxn ang="0">
                  <a:pos x="544" y="60"/>
                </a:cxn>
                <a:cxn ang="0">
                  <a:pos x="681" y="152"/>
                </a:cxn>
                <a:cxn ang="0">
                  <a:pos x="816" y="60"/>
                </a:cxn>
                <a:cxn ang="0">
                  <a:pos x="952" y="152"/>
                </a:cxn>
                <a:cxn ang="0">
                  <a:pos x="1089" y="30"/>
                </a:cxn>
                <a:cxn ang="0">
                  <a:pos x="1293" y="121"/>
                </a:cxn>
                <a:cxn ang="0">
                  <a:pos x="1360" y="0"/>
                </a:cxn>
              </a:cxnLst>
              <a:pathLst>
                <a:path w="907" h="272">
                  <a:moveTo>
                    <a:pt x="0" y="136"/>
                  </a:moveTo>
                  <a:cubicBezTo>
                    <a:pt x="30" y="204"/>
                    <a:pt x="61" y="272"/>
                    <a:pt x="91" y="272"/>
                  </a:cubicBezTo>
                  <a:cubicBezTo>
                    <a:pt x="121" y="272"/>
                    <a:pt x="152" y="143"/>
                    <a:pt x="182" y="136"/>
                  </a:cubicBezTo>
                  <a:cubicBezTo>
                    <a:pt x="212" y="129"/>
                    <a:pt x="242" y="235"/>
                    <a:pt x="272" y="227"/>
                  </a:cubicBezTo>
                  <a:cubicBezTo>
                    <a:pt x="302" y="219"/>
                    <a:pt x="333" y="90"/>
                    <a:pt x="363" y="90"/>
                  </a:cubicBezTo>
                  <a:cubicBezTo>
                    <a:pt x="393" y="90"/>
                    <a:pt x="424" y="227"/>
                    <a:pt x="454" y="227"/>
                  </a:cubicBezTo>
                  <a:cubicBezTo>
                    <a:pt x="484" y="227"/>
                    <a:pt x="514" y="90"/>
                    <a:pt x="544" y="90"/>
                  </a:cubicBezTo>
                  <a:cubicBezTo>
                    <a:pt x="574" y="90"/>
                    <a:pt x="605" y="234"/>
                    <a:pt x="635" y="227"/>
                  </a:cubicBezTo>
                  <a:cubicBezTo>
                    <a:pt x="665" y="220"/>
                    <a:pt x="688" y="53"/>
                    <a:pt x="726" y="45"/>
                  </a:cubicBezTo>
                  <a:cubicBezTo>
                    <a:pt x="764" y="37"/>
                    <a:pt x="832" y="188"/>
                    <a:pt x="862" y="181"/>
                  </a:cubicBezTo>
                  <a:cubicBezTo>
                    <a:pt x="892" y="174"/>
                    <a:pt x="900" y="30"/>
                    <a:pt x="907" y="0"/>
                  </a:cubicBez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34152" name="Group 8"/>
          <p:cNvGrpSpPr/>
          <p:nvPr/>
        </p:nvGrpSpPr>
        <p:grpSpPr>
          <a:xfrm>
            <a:off x="2424113" y="4981575"/>
            <a:ext cx="7343775" cy="823913"/>
            <a:chOff x="567" y="3138"/>
            <a:chExt cx="4626" cy="519"/>
          </a:xfrm>
        </p:grpSpPr>
        <p:sp>
          <p:nvSpPr>
            <p:cNvPr id="44039" name="Freeform 9"/>
            <p:cNvSpPr/>
            <p:nvPr/>
          </p:nvSpPr>
          <p:spPr>
            <a:xfrm rot="10557974" flipV="1">
              <a:off x="2563" y="3138"/>
              <a:ext cx="1224" cy="246"/>
            </a:xfrm>
            <a:custGeom>
              <a:avLst/>
              <a:gdLst/>
              <a:ahLst/>
              <a:cxnLst>
                <a:cxn ang="0">
                  <a:pos x="0" y="123"/>
                </a:cxn>
                <a:cxn ang="0">
                  <a:pos x="123" y="246"/>
                </a:cxn>
                <a:cxn ang="0">
                  <a:pos x="246" y="123"/>
                </a:cxn>
                <a:cxn ang="0">
                  <a:pos x="367" y="205"/>
                </a:cxn>
                <a:cxn ang="0">
                  <a:pos x="490" y="81"/>
                </a:cxn>
                <a:cxn ang="0">
                  <a:pos x="613" y="205"/>
                </a:cxn>
                <a:cxn ang="0">
                  <a:pos x="734" y="81"/>
                </a:cxn>
                <a:cxn ang="0">
                  <a:pos x="857" y="205"/>
                </a:cxn>
                <a:cxn ang="0">
                  <a:pos x="980" y="41"/>
                </a:cxn>
                <a:cxn ang="0">
                  <a:pos x="1163" y="164"/>
                </a:cxn>
                <a:cxn ang="0">
                  <a:pos x="1224" y="0"/>
                </a:cxn>
              </a:cxnLst>
              <a:pathLst>
                <a:path w="907" h="272">
                  <a:moveTo>
                    <a:pt x="0" y="136"/>
                  </a:moveTo>
                  <a:cubicBezTo>
                    <a:pt x="30" y="204"/>
                    <a:pt x="61" y="272"/>
                    <a:pt x="91" y="272"/>
                  </a:cubicBezTo>
                  <a:cubicBezTo>
                    <a:pt x="121" y="272"/>
                    <a:pt x="152" y="143"/>
                    <a:pt x="182" y="136"/>
                  </a:cubicBezTo>
                  <a:cubicBezTo>
                    <a:pt x="212" y="129"/>
                    <a:pt x="242" y="235"/>
                    <a:pt x="272" y="227"/>
                  </a:cubicBezTo>
                  <a:cubicBezTo>
                    <a:pt x="302" y="219"/>
                    <a:pt x="333" y="90"/>
                    <a:pt x="363" y="90"/>
                  </a:cubicBezTo>
                  <a:cubicBezTo>
                    <a:pt x="393" y="90"/>
                    <a:pt x="424" y="227"/>
                    <a:pt x="454" y="227"/>
                  </a:cubicBezTo>
                  <a:cubicBezTo>
                    <a:pt x="484" y="227"/>
                    <a:pt x="514" y="90"/>
                    <a:pt x="544" y="90"/>
                  </a:cubicBezTo>
                  <a:cubicBezTo>
                    <a:pt x="574" y="90"/>
                    <a:pt x="605" y="234"/>
                    <a:pt x="635" y="227"/>
                  </a:cubicBezTo>
                  <a:cubicBezTo>
                    <a:pt x="665" y="220"/>
                    <a:pt x="688" y="53"/>
                    <a:pt x="726" y="45"/>
                  </a:cubicBezTo>
                  <a:cubicBezTo>
                    <a:pt x="764" y="37"/>
                    <a:pt x="832" y="188"/>
                    <a:pt x="862" y="181"/>
                  </a:cubicBezTo>
                  <a:cubicBezTo>
                    <a:pt x="892" y="174"/>
                    <a:pt x="900" y="30"/>
                    <a:pt x="907" y="0"/>
                  </a:cubicBez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4040" name="Freeform 10"/>
            <p:cNvSpPr/>
            <p:nvPr/>
          </p:nvSpPr>
          <p:spPr>
            <a:xfrm rot="10557974" flipV="1">
              <a:off x="3787" y="3166"/>
              <a:ext cx="1406" cy="227"/>
            </a:xfrm>
            <a:custGeom>
              <a:avLst/>
              <a:gdLst/>
              <a:ahLst/>
              <a:cxnLst>
                <a:cxn ang="0">
                  <a:pos x="0" y="114"/>
                </a:cxn>
                <a:cxn ang="0">
                  <a:pos x="141" y="227"/>
                </a:cxn>
                <a:cxn ang="0">
                  <a:pos x="282" y="114"/>
                </a:cxn>
                <a:cxn ang="0">
                  <a:pos x="422" y="189"/>
                </a:cxn>
                <a:cxn ang="0">
                  <a:pos x="563" y="75"/>
                </a:cxn>
                <a:cxn ang="0">
                  <a:pos x="704" y="189"/>
                </a:cxn>
                <a:cxn ang="0">
                  <a:pos x="843" y="75"/>
                </a:cxn>
                <a:cxn ang="0">
                  <a:pos x="984" y="189"/>
                </a:cxn>
                <a:cxn ang="0">
                  <a:pos x="1125" y="38"/>
                </a:cxn>
                <a:cxn ang="0">
                  <a:pos x="1336" y="151"/>
                </a:cxn>
                <a:cxn ang="0">
                  <a:pos x="1406" y="0"/>
                </a:cxn>
              </a:cxnLst>
              <a:pathLst>
                <a:path w="907" h="272">
                  <a:moveTo>
                    <a:pt x="0" y="136"/>
                  </a:moveTo>
                  <a:cubicBezTo>
                    <a:pt x="30" y="204"/>
                    <a:pt x="61" y="272"/>
                    <a:pt x="91" y="272"/>
                  </a:cubicBezTo>
                  <a:cubicBezTo>
                    <a:pt x="121" y="272"/>
                    <a:pt x="152" y="143"/>
                    <a:pt x="182" y="136"/>
                  </a:cubicBezTo>
                  <a:cubicBezTo>
                    <a:pt x="212" y="129"/>
                    <a:pt x="242" y="235"/>
                    <a:pt x="272" y="227"/>
                  </a:cubicBezTo>
                  <a:cubicBezTo>
                    <a:pt x="302" y="219"/>
                    <a:pt x="333" y="90"/>
                    <a:pt x="363" y="90"/>
                  </a:cubicBezTo>
                  <a:cubicBezTo>
                    <a:pt x="393" y="90"/>
                    <a:pt x="424" y="227"/>
                    <a:pt x="454" y="227"/>
                  </a:cubicBezTo>
                  <a:cubicBezTo>
                    <a:pt x="484" y="227"/>
                    <a:pt x="514" y="90"/>
                    <a:pt x="544" y="90"/>
                  </a:cubicBezTo>
                  <a:cubicBezTo>
                    <a:pt x="574" y="90"/>
                    <a:pt x="605" y="234"/>
                    <a:pt x="635" y="227"/>
                  </a:cubicBezTo>
                  <a:cubicBezTo>
                    <a:pt x="665" y="220"/>
                    <a:pt x="688" y="53"/>
                    <a:pt x="726" y="45"/>
                  </a:cubicBezTo>
                  <a:cubicBezTo>
                    <a:pt x="764" y="37"/>
                    <a:pt x="832" y="188"/>
                    <a:pt x="862" y="181"/>
                  </a:cubicBezTo>
                  <a:cubicBezTo>
                    <a:pt x="892" y="174"/>
                    <a:pt x="900" y="30"/>
                    <a:pt x="907" y="0"/>
                  </a:cubicBez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4041" name="Freeform 11"/>
            <p:cNvSpPr/>
            <p:nvPr/>
          </p:nvSpPr>
          <p:spPr>
            <a:xfrm>
              <a:off x="567" y="3566"/>
              <a:ext cx="454" cy="91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91" y="88"/>
                </a:cxn>
                <a:cxn ang="0">
                  <a:pos x="136" y="0"/>
                </a:cxn>
                <a:cxn ang="0">
                  <a:pos x="227" y="88"/>
                </a:cxn>
                <a:cxn ang="0">
                  <a:pos x="272" y="22"/>
                </a:cxn>
                <a:cxn ang="0">
                  <a:pos x="363" y="88"/>
                </a:cxn>
                <a:cxn ang="0">
                  <a:pos x="454" y="0"/>
                </a:cxn>
              </a:cxnLst>
              <a:pathLst>
                <a:path w="454" h="188">
                  <a:moveTo>
                    <a:pt x="0" y="45"/>
                  </a:moveTo>
                  <a:cubicBezTo>
                    <a:pt x="34" y="116"/>
                    <a:pt x="68" y="188"/>
                    <a:pt x="91" y="181"/>
                  </a:cubicBezTo>
                  <a:cubicBezTo>
                    <a:pt x="114" y="174"/>
                    <a:pt x="113" y="0"/>
                    <a:pt x="136" y="0"/>
                  </a:cubicBezTo>
                  <a:cubicBezTo>
                    <a:pt x="159" y="0"/>
                    <a:pt x="204" y="174"/>
                    <a:pt x="227" y="181"/>
                  </a:cubicBezTo>
                  <a:cubicBezTo>
                    <a:pt x="250" y="188"/>
                    <a:pt x="249" y="45"/>
                    <a:pt x="272" y="45"/>
                  </a:cubicBezTo>
                  <a:cubicBezTo>
                    <a:pt x="295" y="45"/>
                    <a:pt x="333" y="188"/>
                    <a:pt x="363" y="181"/>
                  </a:cubicBezTo>
                  <a:cubicBezTo>
                    <a:pt x="393" y="174"/>
                    <a:pt x="439" y="30"/>
                    <a:pt x="454" y="0"/>
                  </a:cubicBez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4038" name="AutoShape 12">
            <a:hlinkClick r:id="rId1" action="ppaction://hlinksldjump"/>
          </p:cNvPr>
          <p:cNvSpPr/>
          <p:nvPr/>
        </p:nvSpPr>
        <p:spPr>
          <a:xfrm>
            <a:off x="10128250" y="6453188"/>
            <a:ext cx="250825" cy="26035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 sz="1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2"/>
          <p:cNvSpPr>
            <a:spLocks noRot="1"/>
          </p:cNvSpPr>
          <p:nvPr/>
        </p:nvSpPr>
        <p:spPr>
          <a:xfrm>
            <a:off x="1524000" y="457200"/>
            <a:ext cx="8839200" cy="46085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just" fontAlgn="t">
              <a:lnSpc>
                <a:spcPct val="105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b="1" dirty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洪教头向柴进问道：</a:t>
            </a: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大官人今天何故厚待一个犯人？</a:t>
            </a: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 algn="just" fontAlgn="t">
              <a:lnSpc>
                <a:spcPct val="105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   洪教头冷笑了两声：</a:t>
            </a: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只因大官人好习枪棒，往往流配的犯人都来依草附木，冒称武师，找你骗吃骗喝，你怎么能如此轻信呢？</a:t>
            </a: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 algn="just" fontAlgn="t">
              <a:lnSpc>
                <a:spcPct val="105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   洪教头跳起来说：</a:t>
            </a: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我偏不信他，他敢和我较量一下，我就承认他是真教头。</a:t>
            </a: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 algn="just" fontAlgn="t">
              <a:lnSpc>
                <a:spcPct val="105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3600" b="1" dirty="0">
              <a:solidFill>
                <a:srgbClr val="99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5059" name="AutoShape 12">
            <a:hlinkClick r:id="rId1" action="ppaction://hlinksldjump"/>
          </p:cNvPr>
          <p:cNvSpPr/>
          <p:nvPr/>
        </p:nvSpPr>
        <p:spPr>
          <a:xfrm>
            <a:off x="10128250" y="6453188"/>
            <a:ext cx="250825" cy="26035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 sz="1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Rectangle 2"/>
          <p:cNvSpPr/>
          <p:nvPr/>
        </p:nvSpPr>
        <p:spPr>
          <a:xfrm>
            <a:off x="2135188" y="2219961"/>
            <a:ext cx="7777162" cy="212280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4400" b="1" dirty="0">
                <a:latin typeface="Arial" panose="020B0604020202020204" pitchFamily="34" charset="0"/>
              </a:rPr>
              <a:t>       </a:t>
            </a:r>
            <a:r>
              <a:rPr lang="zh-CN" altLang="en-US" sz="4400" b="1" dirty="0">
                <a:latin typeface="Arial" panose="020B0604020202020204" pitchFamily="34" charset="0"/>
              </a:rPr>
              <a:t>自由读</a:t>
            </a:r>
            <a:r>
              <a:rPr lang="en-US" altLang="zh-CN" sz="4400" b="1" dirty="0">
                <a:latin typeface="Arial" panose="020B0604020202020204" pitchFamily="34" charset="0"/>
              </a:rPr>
              <a:t>4—7</a:t>
            </a:r>
            <a:r>
              <a:rPr lang="zh-CN" altLang="en-US" sz="4400" b="1" dirty="0">
                <a:latin typeface="Arial" panose="020B0604020202020204" pitchFamily="34" charset="0"/>
              </a:rPr>
              <a:t>段，你又“煮”出了怎样的林冲，怎样的洪教头呢？ </a:t>
            </a:r>
            <a:endParaRPr lang="zh-CN" altLang="en-US" sz="4400" b="1" dirty="0">
              <a:latin typeface="Arial" panose="020B0604020202020204" pitchFamily="34" charset="0"/>
            </a:endParaRPr>
          </a:p>
        </p:txBody>
      </p:sp>
      <p:sp>
        <p:nvSpPr>
          <p:cNvPr id="46083" name="Text Box 3"/>
          <p:cNvSpPr txBox="1"/>
          <p:nvPr/>
        </p:nvSpPr>
        <p:spPr>
          <a:xfrm>
            <a:off x="4367213" y="620713"/>
            <a:ext cx="3889375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煮书论人物</a:t>
            </a:r>
            <a:endParaRPr lang="zh-CN" altLang="en-US" sz="5400" b="1" dirty="0">
              <a:solidFill>
                <a:schemeClr val="accent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6084" name="AutoShape 12">
            <a:hlinkClick r:id="rId1" action="ppaction://hlinksldjump"/>
          </p:cNvPr>
          <p:cNvSpPr/>
          <p:nvPr/>
        </p:nvSpPr>
        <p:spPr>
          <a:xfrm>
            <a:off x="4656138" y="4797425"/>
            <a:ext cx="250825" cy="26035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 sz="1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6085" name="AutoShape 12">
            <a:hlinkClick r:id="rId2" action="ppaction://hlinksldjump"/>
          </p:cNvPr>
          <p:cNvSpPr/>
          <p:nvPr/>
        </p:nvSpPr>
        <p:spPr>
          <a:xfrm>
            <a:off x="6096000" y="4797425"/>
            <a:ext cx="250825" cy="26035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 sz="1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6086" name="AutoShape 12">
            <a:hlinkClick r:id="rId3" action="ppaction://hlinksldjump"/>
          </p:cNvPr>
          <p:cNvSpPr/>
          <p:nvPr/>
        </p:nvSpPr>
        <p:spPr>
          <a:xfrm>
            <a:off x="7751763" y="4797425"/>
            <a:ext cx="250825" cy="26035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 sz="1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Rectangle 2"/>
          <p:cNvSpPr>
            <a:spLocks noGrp="1" noRot="1"/>
          </p:cNvSpPr>
          <p:nvPr>
            <p:ph idx="1"/>
          </p:nvPr>
        </p:nvSpPr>
        <p:spPr>
          <a:xfrm>
            <a:off x="1847850" y="404813"/>
            <a:ext cx="8540750" cy="5903912"/>
          </a:xfrm>
        </p:spPr>
        <p:txBody>
          <a:bodyPr vert="horz" wrap="square" lIns="91440" tIns="45720" rIns="91440" bIns="45720" anchor="t">
            <a:normAutofit lnSpcReduction="20000"/>
          </a:bodyPr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4000" dirty="0">
                <a:latin typeface="华文楷体" pitchFamily="2" charset="-122"/>
                <a:ea typeface="隶书" pitchFamily="49" charset="-122"/>
              </a:rPr>
              <a:t>    </a:t>
            </a:r>
            <a:r>
              <a:rPr lang="zh-CN" altLang="en-US" sz="4000" b="1" dirty="0">
                <a:latin typeface="华文楷体" pitchFamily="2" charset="-122"/>
                <a:ea typeface="楷体_GB2312" pitchFamily="49" charset="-122"/>
              </a:rPr>
              <a:t>洪教头先脱了衣裳，拿起一条棒掂量一番，独自耍了一阵，然后喝道：“来！来！”林冲只好也从地上拿起一条棒来说：“请教了。”</a:t>
            </a:r>
            <a:endParaRPr lang="zh-CN" altLang="en-US" sz="4000" b="1" dirty="0">
              <a:latin typeface="华文楷体" pitchFamily="2" charset="-122"/>
              <a:ea typeface="楷体_GB2312" pitchFamily="49" charset="-122"/>
            </a:endParaRP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CN" altLang="en-US" sz="4000" b="1" dirty="0">
                <a:latin typeface="华文楷体" pitchFamily="2" charset="-122"/>
                <a:ea typeface="楷体_GB2312" pitchFamily="49" charset="-122"/>
              </a:rPr>
              <a:t>    洪教头恨不得一口吞了林冲，便把棒在地上猛敲一下，冲向林冲。两个教头就在月光下一来一往，交起手来。</a:t>
            </a:r>
            <a:endParaRPr lang="zh-CN" altLang="en-US" sz="4000" b="1" dirty="0">
              <a:latin typeface="华文楷体" pitchFamily="2" charset="-122"/>
              <a:ea typeface="楷体_GB2312" pitchFamily="49" charset="-122"/>
            </a:endParaRPr>
          </a:p>
        </p:txBody>
      </p:sp>
      <p:sp>
        <p:nvSpPr>
          <p:cNvPr id="47107" name="Text Box 3"/>
          <p:cNvSpPr txBox="1"/>
          <p:nvPr/>
        </p:nvSpPr>
        <p:spPr>
          <a:xfrm>
            <a:off x="2135188" y="5805488"/>
            <a:ext cx="8153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从洪教头哪些动作中体会到他的特点？</a:t>
            </a:r>
            <a:endParaRPr lang="zh-CN" altLang="en-US" sz="3600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Rectangle 2"/>
          <p:cNvSpPr>
            <a:spLocks noGrp="1" noRot="1"/>
          </p:cNvSpPr>
          <p:nvPr>
            <p:ph idx="1"/>
          </p:nvPr>
        </p:nvSpPr>
        <p:spPr>
          <a:xfrm>
            <a:off x="1847850" y="404813"/>
            <a:ext cx="8540750" cy="5903912"/>
          </a:xfrm>
        </p:spPr>
        <p:txBody>
          <a:bodyPr vert="horz" wrap="square" lIns="91440" tIns="45720" rIns="91440" bIns="45720" anchor="t">
            <a:normAutofit lnSpcReduction="20000"/>
          </a:bodyPr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4000" dirty="0">
                <a:latin typeface="华文楷体" pitchFamily="2" charset="-122"/>
                <a:ea typeface="隶书" pitchFamily="49" charset="-122"/>
              </a:rPr>
              <a:t>    </a:t>
            </a: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楷体_GB2312" pitchFamily="49" charset="-122"/>
              </a:rPr>
              <a:t>洪教头先</a:t>
            </a: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楷体_GB2312" pitchFamily="49" charset="-122"/>
              </a:rPr>
              <a:t>脱</a:t>
            </a: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楷体_GB2312" pitchFamily="49" charset="-122"/>
              </a:rPr>
              <a:t>了衣裳，</a:t>
            </a: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楷体_GB2312" pitchFamily="49" charset="-122"/>
              </a:rPr>
              <a:t>拿</a:t>
            </a: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楷体_GB2312" pitchFamily="49" charset="-122"/>
              </a:rPr>
              <a:t>起一条棒</a:t>
            </a: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楷体_GB2312" pitchFamily="49" charset="-122"/>
              </a:rPr>
              <a:t>掂量</a:t>
            </a: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楷体_GB2312" pitchFamily="49" charset="-122"/>
              </a:rPr>
              <a:t>一番，独自</a:t>
            </a: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楷体_GB2312" pitchFamily="49" charset="-122"/>
              </a:rPr>
              <a:t>耍</a:t>
            </a: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楷体_GB2312" pitchFamily="49" charset="-122"/>
              </a:rPr>
              <a:t>了一阵，然后</a:t>
            </a: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楷体_GB2312" pitchFamily="49" charset="-122"/>
              </a:rPr>
              <a:t>喝</a:t>
            </a: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楷体_GB2312" pitchFamily="49" charset="-122"/>
              </a:rPr>
              <a:t>道：“来！来！”林冲只好也从地上拿起一条棒来说：“请教了。”</a:t>
            </a:r>
            <a:endParaRPr lang="zh-CN" altLang="en-US" sz="4000" b="1" dirty="0">
              <a:solidFill>
                <a:srgbClr val="000000"/>
              </a:solidFill>
              <a:latin typeface="华文楷体" pitchFamily="2" charset="-122"/>
              <a:ea typeface="楷体_GB2312" pitchFamily="49" charset="-122"/>
            </a:endParaRP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楷体_GB2312" pitchFamily="49" charset="-122"/>
              </a:rPr>
              <a:t>    洪教头恨不得一口吞了林冲，便把棒在地上猛</a:t>
            </a: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楷体_GB2312" pitchFamily="49" charset="-122"/>
              </a:rPr>
              <a:t>敲</a:t>
            </a: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楷体_GB2312" pitchFamily="49" charset="-122"/>
              </a:rPr>
              <a:t>一下，</a:t>
            </a: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楷体_GB2312" pitchFamily="49" charset="-122"/>
              </a:rPr>
              <a:t>冲</a:t>
            </a: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楷体_GB2312" pitchFamily="49" charset="-122"/>
              </a:rPr>
              <a:t>向林冲。两个教头就在月光下一来一往，交起手来。</a:t>
            </a:r>
            <a:endParaRPr lang="zh-CN" altLang="en-US" sz="4000" b="1" dirty="0">
              <a:solidFill>
                <a:srgbClr val="000000"/>
              </a:solidFill>
              <a:latin typeface="华文楷体" pitchFamily="2" charset="-122"/>
              <a:ea typeface="楷体_GB2312" pitchFamily="49" charset="-122"/>
            </a:endParaRPr>
          </a:p>
        </p:txBody>
      </p:sp>
      <p:sp>
        <p:nvSpPr>
          <p:cNvPr id="48131" name="Text Box 3"/>
          <p:cNvSpPr txBox="1"/>
          <p:nvPr/>
        </p:nvSpPr>
        <p:spPr>
          <a:xfrm>
            <a:off x="2135188" y="5805488"/>
            <a:ext cx="8153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从洪教头哪些动作中体会到他的特点？</a:t>
            </a:r>
            <a:endParaRPr lang="zh-CN" altLang="en-US" sz="3600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8132" name="AutoShape 12">
            <a:hlinkClick r:id="rId1" action="ppaction://hlinksldjump"/>
          </p:cNvPr>
          <p:cNvSpPr/>
          <p:nvPr/>
        </p:nvSpPr>
        <p:spPr>
          <a:xfrm>
            <a:off x="10272713" y="6453188"/>
            <a:ext cx="250825" cy="26035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 sz="1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Text Box 2"/>
          <p:cNvSpPr txBox="1"/>
          <p:nvPr/>
        </p:nvSpPr>
        <p:spPr>
          <a:xfrm>
            <a:off x="1847850" y="333375"/>
            <a:ext cx="8569325" cy="1845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b="1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开了枷后，林冲和洪教头较量了几个回合？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2800" dirty="0">
              <a:latin typeface="Arial" panose="020B0604020202020204" pitchFamily="34" charset="0"/>
            </a:endParaRPr>
          </a:p>
        </p:txBody>
      </p:sp>
      <p:sp>
        <p:nvSpPr>
          <p:cNvPr id="49155" name="Text Box 3"/>
          <p:cNvSpPr txBox="1"/>
          <p:nvPr/>
        </p:nvSpPr>
        <p:spPr>
          <a:xfrm>
            <a:off x="3143250" y="2924175"/>
            <a:ext cx="54006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1800" dirty="0">
              <a:latin typeface="Arial" panose="020B0604020202020204" pitchFamily="34" charset="0"/>
            </a:endParaRPr>
          </a:p>
        </p:txBody>
      </p:sp>
      <p:graphicFrame>
        <p:nvGraphicFramePr>
          <p:cNvPr id="139268" name="Group 4"/>
          <p:cNvGraphicFramePr>
            <a:graphicFrameLocks noGrp="1"/>
          </p:cNvGraphicFramePr>
          <p:nvPr/>
        </p:nvGraphicFramePr>
        <p:xfrm>
          <a:off x="3071813" y="1700213"/>
          <a:ext cx="6096000" cy="4803775"/>
        </p:xfrm>
        <a:graphic>
          <a:graphicData uri="http://schemas.openxmlformats.org/drawingml/2006/table">
            <a:tbl>
              <a:tblPr/>
              <a:tblGrid>
                <a:gridCol w="1511300"/>
                <a:gridCol w="2089150"/>
                <a:gridCol w="2495550"/>
              </a:tblGrid>
              <a:tr h="1206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洪 教 头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林    冲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6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第一回合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0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第二回合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0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第三回合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9290" name="Text Box 26"/>
          <p:cNvSpPr txBox="1"/>
          <p:nvPr/>
        </p:nvSpPr>
        <p:spPr>
          <a:xfrm>
            <a:off x="4656138" y="3213100"/>
            <a:ext cx="18002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accent2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</a:rPr>
              <a:t>把火烧天”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39291" name="Text Box 27"/>
          <p:cNvSpPr txBox="1"/>
          <p:nvPr/>
        </p:nvSpPr>
        <p:spPr>
          <a:xfrm>
            <a:off x="6959600" y="2924175"/>
            <a:ext cx="2232025" cy="1168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把棒一横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“拨草寻蛇”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9292" name="Text Box 28"/>
          <p:cNvSpPr txBox="1"/>
          <p:nvPr/>
        </p:nvSpPr>
        <p:spPr>
          <a:xfrm>
            <a:off x="4800600" y="4149725"/>
            <a:ext cx="1800225" cy="1168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</a:rPr>
              <a:t>举起棒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</a:rPr>
              <a:t>劈头打来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39293" name="Text Box 29"/>
          <p:cNvSpPr txBox="1"/>
          <p:nvPr/>
        </p:nvSpPr>
        <p:spPr>
          <a:xfrm>
            <a:off x="7104063" y="4437063"/>
            <a:ext cx="18002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往后一退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9294" name="Text Box 30"/>
          <p:cNvSpPr txBox="1"/>
          <p:nvPr/>
        </p:nvSpPr>
        <p:spPr>
          <a:xfrm>
            <a:off x="4583113" y="5661025"/>
            <a:ext cx="20891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</a:rPr>
              <a:t>又提起了棒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39295" name="Text Box 31"/>
          <p:cNvSpPr txBox="1"/>
          <p:nvPr/>
        </p:nvSpPr>
        <p:spPr>
          <a:xfrm>
            <a:off x="6888163" y="5589588"/>
            <a:ext cx="2159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抡起棒一扫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9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9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9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9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9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9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9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9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9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9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9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9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9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90" grpId="0"/>
      <p:bldP spid="139291" grpId="0"/>
      <p:bldP spid="139292" grpId="0"/>
      <p:bldP spid="139293" grpId="0"/>
      <p:bldP spid="139294" grpId="0"/>
      <p:bldP spid="13929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Text Box 2"/>
          <p:cNvSpPr txBox="1"/>
          <p:nvPr/>
        </p:nvSpPr>
        <p:spPr>
          <a:xfrm>
            <a:off x="1847850" y="333375"/>
            <a:ext cx="8569325" cy="1845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b="1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开了枷后，林冲和洪教头较量了几个回合？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2800" dirty="0">
              <a:latin typeface="Arial" panose="020B0604020202020204" pitchFamily="34" charset="0"/>
            </a:endParaRPr>
          </a:p>
        </p:txBody>
      </p:sp>
      <p:sp>
        <p:nvSpPr>
          <p:cNvPr id="50179" name="Text Box 3"/>
          <p:cNvSpPr txBox="1"/>
          <p:nvPr/>
        </p:nvSpPr>
        <p:spPr>
          <a:xfrm>
            <a:off x="3143250" y="2924175"/>
            <a:ext cx="54006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1800" dirty="0">
              <a:latin typeface="Arial" panose="020B0604020202020204" pitchFamily="34" charset="0"/>
            </a:endParaRPr>
          </a:p>
        </p:txBody>
      </p:sp>
      <p:graphicFrame>
        <p:nvGraphicFramePr>
          <p:cNvPr id="140292" name="Group 4"/>
          <p:cNvGraphicFramePr>
            <a:graphicFrameLocks noGrp="1"/>
          </p:cNvGraphicFramePr>
          <p:nvPr/>
        </p:nvGraphicFramePr>
        <p:xfrm>
          <a:off x="3071813" y="1700213"/>
          <a:ext cx="6096000" cy="4803775"/>
        </p:xfrm>
        <a:graphic>
          <a:graphicData uri="http://schemas.openxmlformats.org/drawingml/2006/table">
            <a:tbl>
              <a:tblPr/>
              <a:tblGrid>
                <a:gridCol w="1511300"/>
                <a:gridCol w="2089150"/>
                <a:gridCol w="2495550"/>
              </a:tblGrid>
              <a:tr h="1206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洪 教 头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林    冲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6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第一回合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0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第二回合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0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第三回合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0202" name="Text Box 26"/>
          <p:cNvSpPr txBox="1"/>
          <p:nvPr/>
        </p:nvSpPr>
        <p:spPr>
          <a:xfrm>
            <a:off x="4656138" y="3213100"/>
            <a:ext cx="18002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accent2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</a:rPr>
              <a:t>把火烧天”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50203" name="Text Box 27"/>
          <p:cNvSpPr txBox="1"/>
          <p:nvPr/>
        </p:nvSpPr>
        <p:spPr>
          <a:xfrm>
            <a:off x="6959600" y="2924175"/>
            <a:ext cx="2232025" cy="1168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把棒</a:t>
            </a:r>
            <a:r>
              <a:rPr lang="zh-CN" altLang="en-US" sz="2800" b="1" dirty="0">
                <a:solidFill>
                  <a:srgbClr val="00CC00"/>
                </a:solidFill>
                <a:latin typeface="Arial" panose="020B0604020202020204" pitchFamily="34" charset="0"/>
              </a:rPr>
              <a:t>一横</a:t>
            </a:r>
            <a:endParaRPr lang="zh-CN" altLang="en-US" sz="2800" b="1" dirty="0">
              <a:solidFill>
                <a:srgbClr val="00CC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“拨草寻蛇”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0204" name="Text Box 28"/>
          <p:cNvSpPr txBox="1"/>
          <p:nvPr/>
        </p:nvSpPr>
        <p:spPr>
          <a:xfrm>
            <a:off x="4800600" y="4149725"/>
            <a:ext cx="1800225" cy="1168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</a:rPr>
              <a:t>举起棒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</a:rPr>
              <a:t>劈头打来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50205" name="Text Box 29"/>
          <p:cNvSpPr txBox="1"/>
          <p:nvPr/>
        </p:nvSpPr>
        <p:spPr>
          <a:xfrm>
            <a:off x="7104063" y="4437063"/>
            <a:ext cx="18002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往后</a:t>
            </a:r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一退</a:t>
            </a:r>
            <a:endParaRPr lang="zh-CN" altLang="en-US" sz="28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50206" name="Text Box 30"/>
          <p:cNvSpPr txBox="1"/>
          <p:nvPr/>
        </p:nvSpPr>
        <p:spPr>
          <a:xfrm>
            <a:off x="4583113" y="5661025"/>
            <a:ext cx="20891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</a:rPr>
              <a:t>又提起了棒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50207" name="Text Box 31"/>
          <p:cNvSpPr txBox="1"/>
          <p:nvPr/>
        </p:nvSpPr>
        <p:spPr>
          <a:xfrm>
            <a:off x="6888163" y="5589588"/>
            <a:ext cx="2159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抡起棒</a:t>
            </a:r>
            <a:r>
              <a:rPr lang="zh-CN" altLang="en-US" sz="2800" b="1" dirty="0">
                <a:solidFill>
                  <a:srgbClr val="FF00FF"/>
                </a:solidFill>
                <a:latin typeface="Arial" panose="020B0604020202020204" pitchFamily="34" charset="0"/>
              </a:rPr>
              <a:t>一扫</a:t>
            </a:r>
            <a:endParaRPr lang="zh-CN" altLang="en-US" sz="2800" b="1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50208" name="AutoShape 12">
            <a:hlinkClick r:id="rId1" action="ppaction://hlinksldjump"/>
          </p:cNvPr>
          <p:cNvSpPr/>
          <p:nvPr/>
        </p:nvSpPr>
        <p:spPr>
          <a:xfrm>
            <a:off x="10128250" y="6308725"/>
            <a:ext cx="250825" cy="26035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 sz="1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Text Box 2"/>
          <p:cNvSpPr txBox="1"/>
          <p:nvPr/>
        </p:nvSpPr>
        <p:spPr>
          <a:xfrm>
            <a:off x="1905000" y="685800"/>
            <a:ext cx="8458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最终，这场比武的结果怎么样呢？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1315" name="Text Box 3"/>
          <p:cNvSpPr txBox="1"/>
          <p:nvPr/>
        </p:nvSpPr>
        <p:spPr>
          <a:xfrm>
            <a:off x="1524000" y="3048000"/>
            <a:ext cx="86868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4000" b="1" dirty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洪教头满面羞惭，灰溜溜地走开了。</a:t>
            </a:r>
            <a:endParaRPr lang="zh-CN" altLang="en-US" sz="4000" b="1" dirty="0">
              <a:solidFill>
                <a:srgbClr val="99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Text Box 2"/>
          <p:cNvSpPr txBox="1"/>
          <p:nvPr/>
        </p:nvSpPr>
        <p:spPr>
          <a:xfrm>
            <a:off x="2063750" y="692150"/>
            <a:ext cx="7920038" cy="26943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众人见此情景，哈哈大笑起来，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有的说：</a:t>
            </a:r>
            <a:r>
              <a:rPr lang="zh-CN" altLang="en-US" b="1" dirty="0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b="1" u="sng" dirty="0">
                <a:latin typeface="楷体_GB2312" pitchFamily="49" charset="-122"/>
                <a:ea typeface="楷体_GB2312" pitchFamily="49" charset="-122"/>
              </a:rPr>
              <a:t>                        </a:t>
            </a:r>
            <a:r>
              <a:rPr lang="zh-CN" altLang="en-US" b="1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，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有的说：</a:t>
            </a:r>
            <a:r>
              <a:rPr lang="zh-CN" altLang="en-US" b="1" dirty="0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b="1" u="sng" dirty="0">
                <a:latin typeface="楷体_GB2312" pitchFamily="49" charset="-122"/>
                <a:ea typeface="楷体_GB2312" pitchFamily="49" charset="-122"/>
              </a:rPr>
              <a:t>                        </a:t>
            </a:r>
            <a:r>
              <a:rPr lang="zh-CN" altLang="en-US" b="1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，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还有的说：</a:t>
            </a:r>
            <a:r>
              <a:rPr lang="zh-CN" altLang="en-US" b="1" dirty="0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b="1" u="sng" dirty="0">
                <a:latin typeface="楷体_GB2312" pitchFamily="49" charset="-122"/>
                <a:ea typeface="楷体_GB2312" pitchFamily="49" charset="-122"/>
              </a:rPr>
              <a:t>                      </a:t>
            </a:r>
            <a:r>
              <a:rPr lang="zh-CN" altLang="en-US" b="1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b="1" dirty="0">
              <a:solidFill>
                <a:srgbClr val="99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Text Box 3"/>
          <p:cNvSpPr txBox="1"/>
          <p:nvPr/>
        </p:nvSpPr>
        <p:spPr>
          <a:xfrm>
            <a:off x="1905000" y="685800"/>
            <a:ext cx="83058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　　作者是怎么展开故事情节的呢？请同学们小组合作讨论以下问题。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756" name="Text Box 4"/>
          <p:cNvSpPr txBox="1"/>
          <p:nvPr/>
        </p:nvSpPr>
        <p:spPr>
          <a:xfrm>
            <a:off x="2590800" y="2362200"/>
            <a:ext cx="4191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①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叙述比武的过程。 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757" name="Text Box 5"/>
          <p:cNvSpPr txBox="1"/>
          <p:nvPr/>
        </p:nvSpPr>
        <p:spPr>
          <a:xfrm>
            <a:off x="2590800" y="3198813"/>
            <a:ext cx="7467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楷体_GB2312" pitchFamily="49" charset="-122"/>
              </a:rPr>
              <a:t>②</a:t>
            </a:r>
            <a:r>
              <a:rPr lang="zh-CN" altLang="en-US" dirty="0">
                <a:latin typeface="Arial" panose="020B0604020202020204" pitchFamily="34" charset="0"/>
                <a:ea typeface="楷体_GB2312" pitchFamily="49" charset="-122"/>
              </a:rPr>
              <a:t>通过相关语句的交流，体会洪教头狂妄浮躁、武艺一般的特点。</a:t>
            </a:r>
            <a:br>
              <a:rPr lang="zh-CN" altLang="en-US" dirty="0">
                <a:latin typeface="Arial" panose="020B0604020202020204" pitchFamily="34" charset="0"/>
                <a:ea typeface="楷体_GB2312" pitchFamily="49" charset="-122"/>
              </a:rPr>
            </a:br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4758" name="Text Box 6"/>
          <p:cNvSpPr txBox="1"/>
          <p:nvPr/>
        </p:nvSpPr>
        <p:spPr>
          <a:xfrm>
            <a:off x="2590800" y="4389438"/>
            <a:ext cx="762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楷体_GB2312" pitchFamily="49" charset="-122"/>
              </a:rPr>
              <a:t>③</a:t>
            </a:r>
            <a:r>
              <a:rPr lang="zh-CN" altLang="en-US" dirty="0">
                <a:latin typeface="Arial" panose="020B0604020202020204" pitchFamily="34" charset="0"/>
                <a:ea typeface="楷体_GB2312" pitchFamily="49" charset="-122"/>
              </a:rPr>
              <a:t>在有关片断的讨论中，了解林冲机智沉稳、武艺高超的特点。</a:t>
            </a:r>
            <a:br>
              <a:rPr lang="zh-CN" altLang="en-US" dirty="0">
                <a:latin typeface="Arial" panose="020B0604020202020204" pitchFamily="34" charset="0"/>
                <a:ea typeface="楷体_GB2312" pitchFamily="49" charset="-122"/>
              </a:rPr>
            </a:br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4757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6" grpId="0"/>
      <p:bldP spid="7475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/>
          <p:nvPr/>
        </p:nvSpPr>
        <p:spPr>
          <a:xfrm>
            <a:off x="2640013" y="815023"/>
            <a:ext cx="6840537" cy="18148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ctr"/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</a:rPr>
              <a:t>第八回</a:t>
            </a:r>
            <a:endParaRPr lang="zh-CN" altLang="en-US" sz="4000" b="1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</a:rPr>
              <a:t>柴进门招天下客  林冲棒打洪教头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algn="ctr"/>
            <a:endParaRPr lang="en-US" altLang="zh-CN" sz="3600" b="1" dirty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7523" name="Rectangle 3"/>
          <p:cNvSpPr/>
          <p:nvPr/>
        </p:nvSpPr>
        <p:spPr>
          <a:xfrm>
            <a:off x="3429000" y="2819400"/>
            <a:ext cx="120396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6600"/>
                </a:solidFill>
                <a:latin typeface="Arial" panose="020B0604020202020204" pitchFamily="34" charset="0"/>
                <a:ea typeface="华文中宋" pitchFamily="2" charset="-122"/>
              </a:rPr>
              <a:t>柴进</a:t>
            </a:r>
            <a:endParaRPr lang="zh-CN" altLang="en-US" sz="4000" b="1" dirty="0">
              <a:solidFill>
                <a:srgbClr val="FF66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07524" name="Rectangle 4"/>
          <p:cNvSpPr/>
          <p:nvPr/>
        </p:nvSpPr>
        <p:spPr>
          <a:xfrm>
            <a:off x="5181600" y="4114800"/>
            <a:ext cx="120396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6600"/>
                </a:solidFill>
                <a:latin typeface="Arial" panose="020B0604020202020204" pitchFamily="34" charset="0"/>
                <a:ea typeface="华文中宋" pitchFamily="2" charset="-122"/>
              </a:rPr>
              <a:t>林冲</a:t>
            </a:r>
            <a:endParaRPr lang="zh-CN" altLang="en-US" sz="4000" b="1" dirty="0">
              <a:solidFill>
                <a:srgbClr val="FF66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07525" name="Rectangle 5"/>
          <p:cNvSpPr/>
          <p:nvPr/>
        </p:nvSpPr>
        <p:spPr>
          <a:xfrm>
            <a:off x="6934200" y="2590800"/>
            <a:ext cx="171450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6600"/>
                </a:solidFill>
                <a:latin typeface="Arial" panose="020B0604020202020204" pitchFamily="34" charset="0"/>
                <a:ea typeface="华文中宋" pitchFamily="2" charset="-122"/>
              </a:rPr>
              <a:t>洪教头</a:t>
            </a:r>
            <a:endParaRPr lang="zh-CN" altLang="en-US" sz="4000" b="1" dirty="0">
              <a:solidFill>
                <a:srgbClr val="FF66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07526" name="Line 6"/>
          <p:cNvSpPr/>
          <p:nvPr/>
        </p:nvSpPr>
        <p:spPr>
          <a:xfrm>
            <a:off x="4191000" y="3733800"/>
            <a:ext cx="936625" cy="720725"/>
          </a:xfrm>
          <a:prstGeom prst="line">
            <a:avLst/>
          </a:prstGeom>
          <a:ln w="50800" cap="flat" cmpd="sng">
            <a:solidFill>
              <a:srgbClr val="FFFF99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7527" name="Line 7"/>
          <p:cNvSpPr/>
          <p:nvPr/>
        </p:nvSpPr>
        <p:spPr>
          <a:xfrm flipH="1">
            <a:off x="6629400" y="3733800"/>
            <a:ext cx="863600" cy="792163"/>
          </a:xfrm>
          <a:prstGeom prst="line">
            <a:avLst/>
          </a:prstGeom>
          <a:ln w="50800" cap="flat" cmpd="sng">
            <a:solidFill>
              <a:srgbClr val="FFFF99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7528" name="Line 8"/>
          <p:cNvSpPr/>
          <p:nvPr/>
        </p:nvSpPr>
        <p:spPr>
          <a:xfrm flipH="1" flipV="1">
            <a:off x="4953000" y="2971800"/>
            <a:ext cx="1676400" cy="0"/>
          </a:xfrm>
          <a:prstGeom prst="line">
            <a:avLst/>
          </a:prstGeom>
          <a:ln w="50800" cap="flat" cmpd="sng">
            <a:solidFill>
              <a:srgbClr val="FFFF99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7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7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07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7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3" grpId="0"/>
      <p:bldP spid="107524" grpId="0"/>
      <p:bldP spid="10752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4" name="Picture 2" descr="129_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5" name="Rectangle 3"/>
          <p:cNvSpPr/>
          <p:nvPr/>
        </p:nvSpPr>
        <p:spPr>
          <a:xfrm rot="-10800000" flipV="1">
            <a:off x="1631950" y="323691"/>
            <a:ext cx="7345363" cy="23069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4800" b="1" dirty="0">
                <a:solidFill>
                  <a:srgbClr val="FF6600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800" b="1" dirty="0">
                <a:solidFill>
                  <a:srgbClr val="FF6600"/>
                </a:solidFill>
                <a:latin typeface="Arial" panose="020B0604020202020204" pitchFamily="34" charset="0"/>
              </a:rPr>
              <a:t>气势汹汹的洪教头为什么会被林冲打倒在地？你认为有哪些原因？</a:t>
            </a:r>
            <a:endParaRPr lang="zh-CN" altLang="en-US" sz="4800" b="1" dirty="0">
              <a:solidFill>
                <a:srgbClr val="FF66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Text Box 4"/>
          <p:cNvSpPr txBox="1"/>
          <p:nvPr/>
        </p:nvSpPr>
        <p:spPr>
          <a:xfrm>
            <a:off x="2438400" y="2438400"/>
            <a:ext cx="7696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）通过这节课的学习，你知道林冲、洪教头分别是什么样的人吗？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299" name="Text Box 5"/>
          <p:cNvSpPr txBox="1"/>
          <p:nvPr/>
        </p:nvSpPr>
        <p:spPr>
          <a:xfrm>
            <a:off x="2438400" y="3810000"/>
            <a:ext cx="71628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）作者对这两个人的描写有什么不一样？ 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300" name="Text Box 6"/>
          <p:cNvSpPr txBox="1"/>
          <p:nvPr/>
        </p:nvSpPr>
        <p:spPr>
          <a:xfrm>
            <a:off x="2057400" y="809625"/>
            <a:ext cx="2722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latin typeface="Arial" panose="020B0604020202020204" pitchFamily="34" charset="0"/>
              </a:rPr>
              <a:t>总结全文：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Text Box 2"/>
          <p:cNvSpPr txBox="1"/>
          <p:nvPr/>
        </p:nvSpPr>
        <p:spPr>
          <a:xfrm>
            <a:off x="1828800" y="1066800"/>
            <a:ext cx="8458200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　　课文记叙了林冲与洪教头在柴进庄上相遇。作者在叙述时，洪教头和林冲的表现形成了鲜明的对比，一个是骄傲蛮横、步步紧逼，一个是谦虚平和、一再退让。在描写时，突出了对洪教头语言的刻画，写林冲虽然只有寥寥几笔，人物形象却栩栩如生。 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Text Box 3"/>
          <p:cNvSpPr txBox="1"/>
          <p:nvPr/>
        </p:nvSpPr>
        <p:spPr>
          <a:xfrm>
            <a:off x="2133600" y="2209800"/>
            <a:ext cx="81534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　　阅读写人的课文，首先要弄清楚课文写了一件什么事，然后根据课文内容来理解人物的特点。想一想，作者为了表现人物是怎样展开具体描写的。如果一篇课文中描写了两个或几个人，还要进行比较、欣赏，找出作者在表达上的不同之处。</a:t>
            </a:r>
            <a:br>
              <a:rPr lang="zh-CN" altLang="en-US" sz="1800" b="1" dirty="0">
                <a:latin typeface="楷体_GB2312" pitchFamily="49" charset="-122"/>
                <a:ea typeface="楷体_GB2312" pitchFamily="49" charset="-122"/>
              </a:rPr>
            </a:br>
            <a:endParaRPr lang="zh-CN" altLang="en-US" sz="1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7347" name="Text Box 5"/>
          <p:cNvSpPr txBox="1"/>
          <p:nvPr/>
        </p:nvSpPr>
        <p:spPr>
          <a:xfrm>
            <a:off x="2057400" y="1143000"/>
            <a:ext cx="2214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</a:rPr>
              <a:t>小窍门：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Text Box 5"/>
          <p:cNvSpPr txBox="1"/>
          <p:nvPr/>
        </p:nvSpPr>
        <p:spPr>
          <a:xfrm>
            <a:off x="2209800" y="1912938"/>
            <a:ext cx="5791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、练习复述课文。</a:t>
            </a: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8371" name="Text Box 6"/>
          <p:cNvSpPr txBox="1"/>
          <p:nvPr/>
        </p:nvSpPr>
        <p:spPr>
          <a:xfrm>
            <a:off x="2286000" y="3360738"/>
            <a:ext cx="7620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、阅读古典小说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水浒传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。 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8372" name="Text Box 8"/>
          <p:cNvSpPr txBox="1"/>
          <p:nvPr/>
        </p:nvSpPr>
        <p:spPr>
          <a:xfrm>
            <a:off x="2133600" y="762000"/>
            <a:ext cx="24688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课后作业：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2855913" y="834708"/>
            <a:ext cx="38608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b="1" dirty="0">
                <a:latin typeface="华文中宋" pitchFamily="2" charset="-122"/>
                <a:ea typeface="华文中宋" pitchFamily="2" charset="-122"/>
              </a:rPr>
              <a:t>豹头环眼，燕颔虎须，八尺长短身材</a:t>
            </a: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 </a:t>
            </a:r>
            <a:endParaRPr lang="zh-CN" altLang="en-US" sz="36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8547" name="Rectangle 3"/>
          <p:cNvSpPr/>
          <p:nvPr/>
        </p:nvSpPr>
        <p:spPr>
          <a:xfrm>
            <a:off x="2927350" y="4897120"/>
            <a:ext cx="7027863" cy="64516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身长八尺，豹头环眼，燕颔虎须 </a:t>
            </a:r>
            <a:endParaRPr lang="zh-CN" altLang="en-US" sz="36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18436" name="Picture 4" descr="CD002989-13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6500" y="1700213"/>
            <a:ext cx="2278063" cy="3109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2855913" y="188913"/>
            <a:ext cx="6553200" cy="61855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dirty="0">
                <a:latin typeface="Arial" panose="020B0604020202020204" pitchFamily="34" charset="0"/>
              </a:rPr>
              <a:t>        </a:t>
            </a: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</a:rPr>
              <a:t>林冲</a:t>
            </a:r>
            <a:r>
              <a:rPr lang="zh-CN" altLang="en-US" sz="4400" b="1" dirty="0">
                <a:latin typeface="Arial" panose="020B0604020202020204" pitchFamily="34" charset="0"/>
              </a:rPr>
              <a:t>外号豹子头，生性耿直，爱交好汉。武艺高强。本是八十万禁军教头，受人尊重、生活富裕，有个美满幸福的家庭。因受到奸臣高太尉的陷害，被发配沧州，最终走上梁山聚义厅。</a:t>
            </a:r>
            <a:endParaRPr lang="zh-CN" altLang="en-US" sz="4400" b="1" dirty="0">
              <a:latin typeface="Arial" panose="020B0604020202020204" pitchFamily="34" charset="0"/>
            </a:endParaRPr>
          </a:p>
          <a:p>
            <a:r>
              <a:rPr lang="zh-CN" altLang="en-US" sz="4400" b="1" dirty="0">
                <a:latin typeface="Arial" panose="020B0604020202020204" pitchFamily="34" charset="0"/>
              </a:rPr>
              <a:t>       </a:t>
            </a:r>
            <a:endParaRPr lang="zh-CN" altLang="en-US" sz="44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 descr="b87985503b2b297a843524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3800" y="914400"/>
            <a:ext cx="4216400" cy="5365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 Box 2"/>
          <p:cNvSpPr txBox="1"/>
          <p:nvPr/>
        </p:nvSpPr>
        <p:spPr>
          <a:xfrm>
            <a:off x="2855913" y="990600"/>
            <a:ext cx="6408737" cy="57238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dirty="0">
                <a:latin typeface="Arial" panose="020B0604020202020204" pitchFamily="34" charset="0"/>
              </a:rPr>
              <a:t>        </a:t>
            </a:r>
            <a:endParaRPr lang="en-US" altLang="zh-CN" b="1" dirty="0">
              <a:latin typeface="Arial" panose="020B0604020202020204" pitchFamily="34" charset="0"/>
            </a:endParaRPr>
          </a:p>
          <a:p>
            <a:r>
              <a:rPr lang="en-US" altLang="zh-CN" b="1" dirty="0">
                <a:latin typeface="Arial" panose="020B0604020202020204" pitchFamily="34" charset="0"/>
              </a:rPr>
              <a:t>       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柴进</a:t>
            </a:r>
            <a:r>
              <a:rPr lang="zh-CN" altLang="en-US" sz="3600" b="1" dirty="0">
                <a:latin typeface="Arial" panose="020B0604020202020204" pitchFamily="34" charset="0"/>
              </a:rPr>
              <a:t>精通武艺，人称柴大官人，江湖上又唤做“小旋风”。周世宗柴荣的嫡派子孙，因陈桥让位有德，宋太祖敕赐丹书铁券。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r>
              <a:rPr lang="zh-CN" altLang="en-US" sz="3600" b="1" dirty="0">
                <a:latin typeface="Arial" panose="020B0604020202020204" pitchFamily="34" charset="0"/>
              </a:rPr>
              <a:t>       柴进仗义疏财，喜爱交结天下英雄，曾帮助过林冲、宋江、杜迁、王伦等人。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r>
              <a:rPr lang="zh-CN" altLang="en-US" sz="3600" dirty="0">
                <a:latin typeface="Arial" panose="020B0604020202020204" pitchFamily="34" charset="0"/>
              </a:rPr>
              <a:t> </a:t>
            </a:r>
            <a:r>
              <a:rPr lang="zh-CN" altLang="en-US" sz="3600" b="1" dirty="0">
                <a:latin typeface="Arial" panose="020B0604020202020204" pitchFamily="34" charset="0"/>
              </a:rPr>
              <a:t>       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r>
              <a:rPr lang="zh-CN" altLang="en-US" b="1" dirty="0">
                <a:latin typeface="Arial" panose="020B0604020202020204" pitchFamily="34" charset="0"/>
              </a:rPr>
              <a:t>      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2"/>
          <p:cNvSpPr txBox="1"/>
          <p:nvPr/>
        </p:nvSpPr>
        <p:spPr>
          <a:xfrm>
            <a:off x="3071813" y="1981200"/>
            <a:ext cx="597693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</a:rPr>
              <a:t>洪教头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b="1" dirty="0">
                <a:latin typeface="Arial" panose="020B0604020202020204" pitchFamily="34" charset="0"/>
              </a:rPr>
              <a:t> 柴家庄的一个枪棒教师。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3560</Words>
  <Application>WPS 演示</Application>
  <PresentationFormat>宽屏</PresentationFormat>
  <Paragraphs>278</Paragraphs>
  <Slides>44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7" baseType="lpstr">
      <vt:lpstr>Arial</vt:lpstr>
      <vt:lpstr>宋体</vt:lpstr>
      <vt:lpstr>Wingdings</vt:lpstr>
      <vt:lpstr>微软雅黑</vt:lpstr>
      <vt:lpstr>Arial Unicode MS</vt:lpstr>
      <vt:lpstr>隶书</vt:lpstr>
      <vt:lpstr>黑体</vt:lpstr>
      <vt:lpstr>华文中宋</vt:lpstr>
      <vt:lpstr>楷体_GB2312</vt:lpstr>
      <vt:lpstr>新宋体</vt:lpstr>
      <vt:lpstr>隶书</vt:lpstr>
      <vt:lpstr>华文楷体</vt:lpstr>
      <vt:lpstr>Office 主题​​</vt:lpstr>
      <vt:lpstr>PowerPoint 演示文稿</vt:lpstr>
      <vt:lpstr>导入：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生字词学习</vt:lpstr>
      <vt:lpstr>PowerPoint 演示文稿</vt:lpstr>
      <vt:lpstr>PowerPoint 演示文稿</vt:lpstr>
      <vt:lpstr>PowerPoint 演示文稿</vt:lpstr>
      <vt:lpstr>PowerPoint 演示文稿</vt:lpstr>
      <vt:lpstr>棒打            教头 根据    施耐庵《水浒传》改写 </vt:lpstr>
      <vt:lpstr>PowerPoint 演示文稿</vt:lpstr>
      <vt:lpstr>PowerPoint 演示文稿</vt:lpstr>
      <vt:lpstr>PowerPoint 演示文稿</vt:lpstr>
      <vt:lpstr>PowerPoint 演示文稿</vt:lpstr>
      <vt:lpstr>解释词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2019-10-14T00:58:31Z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