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3"/>
  </p:handoutMasterIdLst>
  <p:sldIdLst>
    <p:sldId id="25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3711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9697212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464733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3711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257137" y="1413672"/>
            <a:ext cx="582815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9697212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464733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5.jpe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/>
          <p:nvPr/>
        </p:nvSpPr>
        <p:spPr>
          <a:xfrm>
            <a:off x="3923035" y="2690118"/>
            <a:ext cx="43332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识字</a:t>
            </a:r>
            <a:r>
              <a:rPr lang="en-US" altLang="zh-CN" sz="48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  </a:t>
            </a:r>
            <a:r>
              <a:rPr lang="zh-CN" altLang="en-US" sz="48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口 </a:t>
            </a:r>
            <a:r>
              <a:rPr lang="zh-CN" altLang="en-US" sz="48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耳 目</a:t>
            </a:r>
            <a:endParaRPr lang="zh-CN" altLang="en-US" sz="48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70"/>
          <p:cNvSpPr txBox="1"/>
          <p:nvPr/>
        </p:nvSpPr>
        <p:spPr>
          <a:xfrm>
            <a:off x="3945477" y="1007121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76785" y="1315742"/>
            <a:ext cx="1495822" cy="1386116"/>
            <a:chOff x="1537046" y="1315742"/>
            <a:chExt cx="1386828" cy="138611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766322" y="1406458"/>
              <a:ext cx="1157552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537046" y="1315742"/>
              <a:ext cx="1277956" cy="13220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手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4904493" y="1730993"/>
            <a:ext cx="3071107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小学生要远离手机。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2803357" y="3259058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手巾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5231979" y="3180035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手语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7559515" y="3123590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手机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193686" y="4059767"/>
            <a:ext cx="2127603" cy="18453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76016" y="4059766"/>
            <a:ext cx="2076046" cy="1845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7106789" y="4059766"/>
            <a:ext cx="2020338" cy="184537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2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04338" y="1331240"/>
            <a:ext cx="1499800" cy="1370618"/>
            <a:chOff x="1573784" y="1331240"/>
            <a:chExt cx="1999732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66321" y="1406458"/>
              <a:ext cx="1807195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573784" y="1331240"/>
              <a:ext cx="1277956" cy="13220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足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文本框 2"/>
          <p:cNvSpPr txBox="1"/>
          <p:nvPr/>
        </p:nvSpPr>
        <p:spPr>
          <a:xfrm>
            <a:off x="2848741" y="3305178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足球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7910203" y="3284137"/>
            <a:ext cx="1684133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知足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5377102" y="3259362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足迹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4712590" y="1669794"/>
            <a:ext cx="470364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放学了，我们一起去踢足球。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50685" y="4193723"/>
            <a:ext cx="1872958" cy="16652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969336" y="4193723"/>
            <a:ext cx="1943515" cy="16652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7558543" y="4193723"/>
            <a:ext cx="1857697" cy="166521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65161" y="1331240"/>
            <a:ext cx="1507445" cy="1370618"/>
            <a:chOff x="1521548" y="1331240"/>
            <a:chExt cx="2009926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66321" y="1406458"/>
              <a:ext cx="1765153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521548" y="1331240"/>
              <a:ext cx="1277956" cy="13220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站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4643750" y="1314912"/>
            <a:ext cx="916164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立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5488736" y="1102635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6171934" y="1331241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占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7029184" y="1327198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7796345" y="1360861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站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3237662" y="3397092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车站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5506600" y="3397092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站立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7938943" y="3397092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站岗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548467" y="4151632"/>
            <a:ext cx="2128545" cy="179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5586353" y="4110768"/>
            <a:ext cx="1005753" cy="18400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05413" y="4165536"/>
            <a:ext cx="2032320" cy="173055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21" grpId="0" bldLvl="0" animBg="1"/>
      <p:bldP spid="2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88408" y="1300244"/>
            <a:ext cx="1482978" cy="1401614"/>
            <a:chOff x="1552544" y="1300244"/>
            <a:chExt cx="1977303" cy="140161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66321" y="1406458"/>
              <a:ext cx="1763526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552544" y="1300244"/>
              <a:ext cx="1277956" cy="13220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坐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4506560" y="1230206"/>
            <a:ext cx="916164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5007469" y="1017929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5401471" y="1246535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7076717" y="1220457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7587733" y="1221071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坐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3006128" y="3464543"/>
            <a:ext cx="116525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坐车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5506600" y="3385609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坐落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7812338" y="3328018"/>
            <a:ext cx="156872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坐井观天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0763" y="4323143"/>
            <a:ext cx="2155989" cy="15357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37529" y="4284265"/>
            <a:ext cx="2103401" cy="15746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7812338" y="4217367"/>
            <a:ext cx="1627995" cy="1641566"/>
          </a:xfrm>
          <a:prstGeom prst="rect">
            <a:avLst/>
          </a:prstGeom>
        </p:spPr>
      </p:pic>
      <p:sp>
        <p:nvSpPr>
          <p:cNvPr id="17" name="文本框 2"/>
          <p:cNvSpPr txBox="1"/>
          <p:nvPr/>
        </p:nvSpPr>
        <p:spPr>
          <a:xfrm>
            <a:off x="5969539" y="1016454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6429644" y="1245060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土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21" grpId="0" bldLvl="0" animBg="1"/>
      <p:bldP spid="22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2655033" y="2357100"/>
            <a:ext cx="116525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站如松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4497028" y="2368117"/>
            <a:ext cx="116525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坐如钟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6331284" y="2357100"/>
            <a:ext cx="156872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行如风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8216699" y="2368116"/>
            <a:ext cx="156872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卧如弓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84583" y="3242824"/>
            <a:ext cx="1744603" cy="15422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233016" y="3242823"/>
            <a:ext cx="1769340" cy="15422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6106186" y="3242823"/>
            <a:ext cx="1819868" cy="15422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029884" y="3138985"/>
            <a:ext cx="2382423" cy="176828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15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17756" y="2172314"/>
            <a:ext cx="3798905" cy="230695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我们要认识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祖国的文字，对这些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文字产生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浓厚兴趣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，乐于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学习，乐于动脑去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学。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34354" y="1415346"/>
            <a:ext cx="3571875" cy="4343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27436" y="2339799"/>
            <a:ext cx="2806065" cy="92202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indent="304800"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口    耳   目    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80627" y="3335148"/>
            <a:ext cx="3625603" cy="175323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indent="304800"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手    足  </a:t>
            </a:r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站    坐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55110" y="1158417"/>
            <a:ext cx="3212542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我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会连。</a:t>
            </a:r>
            <a:endParaRPr lang="en-US" altLang="zh-CN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78425" y="5162711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手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7691" y="5151420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足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8320" y="5165216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18865" y="2091418"/>
            <a:ext cx="919119" cy="1652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65797" y="2091417"/>
            <a:ext cx="933554" cy="1687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03443" y="2091418"/>
            <a:ext cx="935402" cy="1641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6261695" y="2112022"/>
            <a:ext cx="1399778" cy="15998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7884324" y="2126040"/>
            <a:ext cx="1422707" cy="157185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776918" y="5151419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口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26345" y="5151418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耳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1" name="直接连接符 20"/>
          <p:cNvCxnSpPr>
            <a:stCxn id="13" idx="2"/>
          </p:cNvCxnSpPr>
          <p:nvPr/>
        </p:nvCxnSpPr>
        <p:spPr>
          <a:xfrm>
            <a:off x="3278425" y="3744407"/>
            <a:ext cx="3571109" cy="14070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4" idx="2"/>
          </p:cNvCxnSpPr>
          <p:nvPr/>
        </p:nvCxnSpPr>
        <p:spPr>
          <a:xfrm>
            <a:off x="4432574" y="3779406"/>
            <a:ext cx="3793771" cy="140450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5" idx="2"/>
            <a:endCxn id="12" idx="0"/>
          </p:cNvCxnSpPr>
          <p:nvPr/>
        </p:nvCxnSpPr>
        <p:spPr>
          <a:xfrm>
            <a:off x="5571779" y="3732519"/>
            <a:ext cx="1594485" cy="14325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17" idx="2"/>
          </p:cNvCxnSpPr>
          <p:nvPr/>
        </p:nvCxnSpPr>
        <p:spPr>
          <a:xfrm flipH="1">
            <a:off x="3546394" y="3711912"/>
            <a:ext cx="3415190" cy="131164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8" idx="2"/>
            <a:endCxn id="11" idx="0"/>
          </p:cNvCxnSpPr>
          <p:nvPr/>
        </p:nvCxnSpPr>
        <p:spPr>
          <a:xfrm flipH="1">
            <a:off x="6055043" y="3697894"/>
            <a:ext cx="2540000" cy="14535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2"/>
          <p:cNvSpPr txBox="1"/>
          <p:nvPr/>
        </p:nvSpPr>
        <p:spPr>
          <a:xfrm>
            <a:off x="3480261" y="1387387"/>
            <a:ext cx="1874760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组词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2"/>
          <p:cNvSpPr txBox="1"/>
          <p:nvPr/>
        </p:nvSpPr>
        <p:spPr>
          <a:xfrm>
            <a:off x="3480261" y="2493698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耳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2"/>
          <p:cNvSpPr txBox="1"/>
          <p:nvPr/>
        </p:nvSpPr>
        <p:spPr>
          <a:xfrm>
            <a:off x="3539528" y="3588722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2"/>
          <p:cNvSpPr txBox="1"/>
          <p:nvPr/>
        </p:nvSpPr>
        <p:spPr>
          <a:xfrm>
            <a:off x="4242263" y="2486585"/>
            <a:ext cx="4757805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耳朵          左耳         耳环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2"/>
          <p:cNvSpPr txBox="1"/>
          <p:nvPr/>
        </p:nvSpPr>
        <p:spPr>
          <a:xfrm>
            <a:off x="4301530" y="3570320"/>
            <a:ext cx="4698538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数目          目前         目标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2"/>
          <p:cNvSpPr txBox="1"/>
          <p:nvPr/>
        </p:nvSpPr>
        <p:spPr>
          <a:xfrm>
            <a:off x="3539528" y="4632720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手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2"/>
          <p:cNvSpPr txBox="1"/>
          <p:nvPr/>
        </p:nvSpPr>
        <p:spPr>
          <a:xfrm>
            <a:off x="4325359" y="4611385"/>
            <a:ext cx="508139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右手         手术          牵手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3480261" y="1556722"/>
            <a:ext cx="170133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造句。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3480261" y="2663033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站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3539528" y="3758057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坐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3979793" y="2655920"/>
            <a:ext cx="4757805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解放军叔叔在天安门前站岗。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4039060" y="3739654"/>
            <a:ext cx="3767204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小明正坐在台阶上看书。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6861" y="1411050"/>
            <a:ext cx="57428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用“口”组成新字，并组词。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4066862" y="2358107"/>
            <a:ext cx="2710856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哈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笑哈哈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4066862" y="3159618"/>
            <a:ext cx="2710856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唱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唱歌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4066862" y="4051440"/>
            <a:ext cx="2710856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吹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吹气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066862" y="4898108"/>
            <a:ext cx="2710856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吃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吃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饭 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2197734" y="350138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2223083" y="2068097"/>
            <a:ext cx="2916183" cy="341503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大家都是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认字高手，现在识字王国里还有几位新朋友等着跟大家见面！瞧，他们一个个都迫不及待了。</a:t>
            </a:r>
            <a:endParaRPr lang="en-US" altLang="zh-CN" sz="2400" dirty="0">
              <a:ln w="0"/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61639" y="1302457"/>
            <a:ext cx="3571875" cy="4343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54721" y="2226910"/>
            <a:ext cx="2806065" cy="92202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indent="304800"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口    耳   目    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07911" y="3222259"/>
            <a:ext cx="3625603" cy="175323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indent="304800"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手    足  </a:t>
            </a:r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站    坐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 bldLvl="0" animBg="1"/>
      <p:bldP spid="3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49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52306" y="2687052"/>
            <a:ext cx="971550" cy="12954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852306" y="2138451"/>
            <a:ext cx="6658980" cy="5257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94936" y="2683941"/>
            <a:ext cx="971550" cy="12954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44758" y="2691847"/>
            <a:ext cx="971550" cy="12954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88459" y="2683941"/>
            <a:ext cx="971550" cy="12954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43484" y="2676081"/>
            <a:ext cx="971550" cy="1295400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682842" y="2611835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621074" y="2625854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59880" y="2602411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85296" y="2597625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83908" y="2643367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854651" y="2116571"/>
            <a:ext cx="1184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kǒu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928557" y="2135340"/>
            <a:ext cx="1184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ěr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748774" y="2114966"/>
            <a:ext cx="13855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mù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601498" y="2105491"/>
            <a:ext cx="1527761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shǒu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676935" y="2108102"/>
            <a:ext cx="1184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zú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1385" y="2683615"/>
            <a:ext cx="971550" cy="1295400"/>
          </a:xfrm>
          <a:prstGeom prst="rect">
            <a:avLst/>
          </a:prstGeom>
        </p:spPr>
      </p:pic>
      <p:sp>
        <p:nvSpPr>
          <p:cNvPr id="50" name="文本框 22"/>
          <p:cNvSpPr txBox="1"/>
          <p:nvPr/>
        </p:nvSpPr>
        <p:spPr>
          <a:xfrm>
            <a:off x="7504735" y="2114535"/>
            <a:ext cx="1318498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zhàn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53" name="文本框 16"/>
          <p:cNvSpPr txBox="1"/>
          <p:nvPr/>
        </p:nvSpPr>
        <p:spPr>
          <a:xfrm>
            <a:off x="7395649" y="2629156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39736" y="2682422"/>
            <a:ext cx="971550" cy="12954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8519188" y="2113342"/>
            <a:ext cx="1184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zuò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8344000" y="2627963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0" grpId="0"/>
      <p:bldP spid="53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166294" y="20698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34449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3793" y="1418843"/>
            <a:ext cx="1362584" cy="1295400"/>
          </a:xfrm>
          <a:prstGeom prst="rect">
            <a:avLst/>
          </a:prstGeom>
        </p:spPr>
      </p:pic>
      <p:sp>
        <p:nvSpPr>
          <p:cNvPr id="26" name="文本框 38"/>
          <p:cNvSpPr txBox="1"/>
          <p:nvPr/>
        </p:nvSpPr>
        <p:spPr>
          <a:xfrm>
            <a:off x="3804329" y="1343626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7155" y="2915559"/>
            <a:ext cx="1362584" cy="1295400"/>
          </a:xfrm>
          <a:prstGeom prst="rect">
            <a:avLst/>
          </a:prstGeom>
        </p:spPr>
      </p:pic>
      <p:sp>
        <p:nvSpPr>
          <p:cNvPr id="28" name="文本框 38"/>
          <p:cNvSpPr txBox="1"/>
          <p:nvPr/>
        </p:nvSpPr>
        <p:spPr>
          <a:xfrm>
            <a:off x="3807691" y="2840341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671" y="4385126"/>
            <a:ext cx="1362584" cy="1295400"/>
          </a:xfrm>
          <a:prstGeom prst="rect">
            <a:avLst/>
          </a:prstGeom>
        </p:spPr>
      </p:pic>
      <p:sp>
        <p:nvSpPr>
          <p:cNvPr id="30" name="文本框 38"/>
          <p:cNvSpPr txBox="1"/>
          <p:nvPr/>
        </p:nvSpPr>
        <p:spPr>
          <a:xfrm>
            <a:off x="3807207" y="4309909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3448" y="1555258"/>
            <a:ext cx="1818170" cy="10292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02663" y="1184964"/>
            <a:ext cx="919119" cy="1652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702663" y="2805389"/>
            <a:ext cx="933554" cy="1687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702663" y="4330042"/>
            <a:ext cx="935402" cy="1641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3447" y="3057522"/>
            <a:ext cx="3605868" cy="10563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2872" y="4516778"/>
            <a:ext cx="3037055" cy="104282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49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6915" y="1430455"/>
            <a:ext cx="1332243" cy="1295400"/>
          </a:xfrm>
          <a:prstGeom prst="rect">
            <a:avLst/>
          </a:prstGeom>
        </p:spPr>
      </p:pic>
      <p:sp>
        <p:nvSpPr>
          <p:cNvPr id="26" name="文本框 38"/>
          <p:cNvSpPr txBox="1"/>
          <p:nvPr/>
        </p:nvSpPr>
        <p:spPr>
          <a:xfrm>
            <a:off x="4210712" y="1355238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7337" y="3834447"/>
            <a:ext cx="1332243" cy="1295400"/>
          </a:xfrm>
          <a:prstGeom prst="rect">
            <a:avLst/>
          </a:prstGeom>
        </p:spPr>
      </p:pic>
      <p:sp>
        <p:nvSpPr>
          <p:cNvPr id="28" name="文本框 38"/>
          <p:cNvSpPr txBox="1"/>
          <p:nvPr/>
        </p:nvSpPr>
        <p:spPr>
          <a:xfrm>
            <a:off x="4174374" y="3759230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957" y="1554992"/>
            <a:ext cx="2308809" cy="9871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114" y="4029425"/>
            <a:ext cx="3973567" cy="9632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2763131" y="1278206"/>
            <a:ext cx="1399778" cy="15998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2751667" y="3635021"/>
            <a:ext cx="1422707" cy="157185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49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495" y="1815065"/>
            <a:ext cx="1465062" cy="1295400"/>
          </a:xfrm>
          <a:prstGeom prst="rect">
            <a:avLst/>
          </a:prstGeom>
        </p:spPr>
      </p:pic>
      <p:sp>
        <p:nvSpPr>
          <p:cNvPr id="30" name="文本框 38"/>
          <p:cNvSpPr txBox="1"/>
          <p:nvPr/>
        </p:nvSpPr>
        <p:spPr>
          <a:xfrm>
            <a:off x="3088538" y="1739848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2501" y="4167957"/>
            <a:ext cx="1361358" cy="1295400"/>
          </a:xfrm>
          <a:prstGeom prst="rect">
            <a:avLst/>
          </a:prstGeom>
        </p:spPr>
      </p:pic>
      <p:sp>
        <p:nvSpPr>
          <p:cNvPr id="13" name="文本框 38"/>
          <p:cNvSpPr txBox="1"/>
          <p:nvPr/>
        </p:nvSpPr>
        <p:spPr>
          <a:xfrm>
            <a:off x="4198544" y="4092740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621" y="2091290"/>
            <a:ext cx="5560939" cy="9719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881" y="4270093"/>
            <a:ext cx="3871966" cy="9633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913149" y="1632803"/>
            <a:ext cx="1238453" cy="18889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1913150" y="3725101"/>
            <a:ext cx="1789406" cy="205334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67111" y="1174823"/>
            <a:ext cx="1581448" cy="1370618"/>
            <a:chOff x="1257483" y="1174823"/>
            <a:chExt cx="1554010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16093" y="1250041"/>
              <a:ext cx="1295400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257483" y="1174823"/>
              <a:ext cx="1277956" cy="13220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口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2634992" y="3037125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路口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520745" y="3060778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门口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633571" y="3063017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关口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8528707" y="3063017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口才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158434" y="3879214"/>
            <a:ext cx="1874558" cy="16594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182532" y="3879213"/>
            <a:ext cx="1958270" cy="16594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72116" y="3865503"/>
            <a:ext cx="1828271" cy="16868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8231701" y="3851795"/>
            <a:ext cx="1759271" cy="1686884"/>
          </a:xfrm>
          <a:prstGeom prst="rect">
            <a:avLst/>
          </a:prstGeom>
        </p:spPr>
      </p:pic>
      <p:sp>
        <p:nvSpPr>
          <p:cNvPr id="21" name="文本框 2"/>
          <p:cNvSpPr txBox="1"/>
          <p:nvPr/>
        </p:nvSpPr>
        <p:spPr>
          <a:xfrm>
            <a:off x="4520745" y="1607213"/>
            <a:ext cx="3206093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过路口要小心。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91605" y="1174823"/>
            <a:ext cx="1556953" cy="1370618"/>
            <a:chOff x="1290141" y="1174823"/>
            <a:chExt cx="1521352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16093" y="1250041"/>
              <a:ext cx="1295400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290141" y="1174823"/>
              <a:ext cx="1277956" cy="13220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耳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3112585" y="3312961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耳朵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5080862" y="3342760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木耳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7587079" y="3352369"/>
            <a:ext cx="1754771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交头接耳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4277844" y="1607213"/>
            <a:ext cx="3550916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上课时，不要交头接耳。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86754" y="4179222"/>
            <a:ext cx="1077616" cy="18264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48514" y="4179222"/>
            <a:ext cx="2128573" cy="18264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7292917" y="4179222"/>
            <a:ext cx="2048933" cy="182646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91606" y="1190321"/>
            <a:ext cx="1381456" cy="1370618"/>
            <a:chOff x="1290141" y="1174823"/>
            <a:chExt cx="1841941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16093" y="1250041"/>
              <a:ext cx="1615989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290141" y="1174823"/>
              <a:ext cx="1277956" cy="13220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目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3099727" y="3067603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目光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5619426" y="3100238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8093205" y="3100239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569632" y="3866335"/>
            <a:ext cx="2008085" cy="19022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5300134" y="3866336"/>
            <a:ext cx="1776684" cy="1902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74521" y="3866336"/>
            <a:ext cx="2026681" cy="1906175"/>
          </a:xfrm>
          <a:prstGeom prst="rect">
            <a:avLst/>
          </a:prstGeom>
        </p:spPr>
      </p:pic>
      <p:sp>
        <p:nvSpPr>
          <p:cNvPr id="11" name="文本框 2"/>
          <p:cNvSpPr txBox="1"/>
          <p:nvPr/>
        </p:nvSpPr>
        <p:spPr>
          <a:xfrm>
            <a:off x="4376319" y="1651862"/>
            <a:ext cx="4211542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老师的目光让我感到温暖。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1407</Words>
  <Application>WPS 演示</Application>
  <PresentationFormat>宽屏</PresentationFormat>
  <Paragraphs>252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楷体</vt:lpstr>
      <vt:lpstr>汉语拼音</vt:lpstr>
      <vt:lpstr>Aviel</vt:lpstr>
      <vt:lpstr>黑体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2019-10-22T00:50:23Z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