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66" r:id="rId4"/>
    <p:sldId id="267" r:id="rId6"/>
    <p:sldId id="259" r:id="rId7"/>
    <p:sldId id="260" r:id="rId8"/>
    <p:sldId id="256" r:id="rId9"/>
    <p:sldId id="257" r:id="rId10"/>
    <p:sldId id="258" r:id="rId11"/>
    <p:sldId id="264" r:id="rId12"/>
    <p:sldId id="261" r:id="rId13"/>
    <p:sldId id="268" r:id="rId14"/>
    <p:sldId id="262" r:id="rId15"/>
    <p:sldId id="263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79B1E074-C42B-4DA2-955A-9A4EF8521DF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69DC656-B435-4BBA-AC0F-650F8EB0C4A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ED7A2B7-7D0A-47DB-909B-F3F2818127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92519-FC4D-45CB-A366-12949214EFC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B159D-B2C4-4FBA-9DCA-A699B947873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F2ED1-24F5-47DB-9FBB-CA3ACF3BE02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2F112-BCBD-4CD5-B5DE-0BC1ABEB61E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ACB26-A361-4039-AEC8-2A42B4AE946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5448A-B452-4837-932D-5FB41D368C9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36DAE-E786-4CB4-A00C-2E08C1619F5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D0DDF-B0BC-4A13-A5E3-C749BBC1608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040B8-C364-476B-91DC-8F4FA48D9EA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27797-551E-4BEB-8A84-969CB29D310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172ED-3B9C-4B1A-83D4-12DB392385C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A0D1F-DE57-41F9-8F10-E1E3D6A2056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59E41-5AA2-4161-9044-8E902766954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3CC4D-5C76-468B-A2CD-2D321082741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8E54E-82F6-4A32-96D2-AAED3B7734D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D8A61-2E20-466A-B50C-75961BAD80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3433C-3130-48D0-8705-ADACE58C268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CCCE9-699B-43BA-A961-2C49D011816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4D907-A275-4F33-8C66-EF72BA895C3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86A76-9F69-49FC-A5DA-BDE8E4DBB82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F52D3-2EC2-4310-A711-78C96133DF8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1A622-1EA0-402B-9EEC-6DAFB0D50FA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3.jpe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/>
            </a:lvl1pPr>
          </a:lstStyle>
          <a:p>
            <a:pPr>
              <a:defRPr/>
            </a:pPr>
            <a:fld id="{A6A78AB8-D60F-479F-9AA6-1B15841A46B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fld id="{FB00C61E-8F44-45F6-B3FA-41C4FFA0C7A2}" type="slidenum">
              <a:rPr lang="en-US" altLang="zh-CN"/>
            </a:fld>
            <a:endParaRPr lang="en-US" altLang="zh-CN"/>
          </a:p>
        </p:txBody>
      </p:sp>
      <p:pic>
        <p:nvPicPr>
          <p:cNvPr id="2055" name="Picture 7" descr="新课标第一网PPT模板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398000" cy="694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 descr="新课标第一网PPT模板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398000" cy="694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GIF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GIF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e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635000"/>
            <a:ext cx="9144000" cy="622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044575" y="1916113"/>
            <a:ext cx="7058025" cy="110807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矩形的性质与判定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1460500" y="681038"/>
            <a:ext cx="61071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第一章   特殊平行四边形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17060" y="5589588"/>
            <a:ext cx="30988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lnSpc>
                <a:spcPct val="110000"/>
              </a:lnSpc>
              <a:defRPr/>
            </a:pP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987675" y="1989138"/>
            <a:ext cx="1081088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模板下载：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www.1ppt.com/moban/     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行业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www.1ppt.com/hangye/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节日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www.1ppt.com/jieri/           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素材下载：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www.1ppt.com/sucai/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背景图片：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www.1ppt.com/beijing/      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图表下载：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www.1ppt.com/tubiao/     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优秀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www.1ppt.com/xiazai/        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www.1ppt.com/powerpoint/     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Word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www.1ppt.com/word/              Excel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教程：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www.1ppt.com/excel/ 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www.1ppt.com/ziliao/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课件下载：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www.1ppt.com/kejian/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www.1ppt.com/fanwen/             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www.1ppt.com/shiti/ 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www.1ppt.com/jiaoan/ 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 </a:t>
            </a:r>
            <a:endParaRPr lang="zh-CN" altLang="en-US" sz="100" kern="0" dirty="0">
              <a:solidFill>
                <a:sysClr val="window" lastClr="FFFFFF"/>
              </a:solidFill>
              <a:ea typeface="华文彩云" pitchFamily="2" charset="-122"/>
            </a:endParaRPr>
          </a:p>
        </p:txBody>
      </p:sp>
      <p:sp>
        <p:nvSpPr>
          <p:cNvPr id="24579" name="Rectangle 2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3" descr="FR_033"/>
          <p:cNvPicPr>
            <a:picLocks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296863" y="0"/>
            <a:ext cx="9440863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34671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CC6600"/>
                </a:solidFill>
                <a:latin typeface="华文新魏" pitchFamily="2" charset="-122"/>
                <a:ea typeface="华文新魏" pitchFamily="2" charset="-122"/>
              </a:rPr>
              <a:t>作业布置</a:t>
            </a:r>
            <a:r>
              <a:rPr lang="en-US" altLang="zh-CN" sz="6000" b="1">
                <a:solidFill>
                  <a:srgbClr val="CC66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endParaRPr lang="en-US" altLang="zh-CN" sz="6000" b="1">
              <a:solidFill>
                <a:srgbClr val="CC66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6389" name="Picture 5" descr="0021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72450" y="6021388"/>
            <a:ext cx="677863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Text Box 6"/>
          <p:cNvSpPr txBox="1">
            <a:spLocks noChangeArrowheads="1"/>
          </p:cNvSpPr>
          <p:nvPr/>
        </p:nvSpPr>
        <p:spPr bwMode="auto">
          <a:xfrm>
            <a:off x="1835150" y="2420938"/>
            <a:ext cx="4032250" cy="192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800" b="1">
                <a:solidFill>
                  <a:srgbClr val="6600CC"/>
                </a:solidFill>
                <a:ea typeface="华文琥珀" pitchFamily="2" charset="-122"/>
              </a:rPr>
              <a:t>P19</a:t>
            </a:r>
            <a:r>
              <a:rPr lang="zh-CN" altLang="en-US" sz="4800" b="1">
                <a:solidFill>
                  <a:srgbClr val="6600CC"/>
                </a:solidFill>
                <a:ea typeface="华文琥珀" pitchFamily="2" charset="-122"/>
              </a:rPr>
              <a:t>习题</a:t>
            </a:r>
            <a:r>
              <a:rPr lang="en-US" altLang="zh-CN" sz="4800" b="1">
                <a:solidFill>
                  <a:srgbClr val="6600CC"/>
                </a:solidFill>
                <a:ea typeface="华文琥珀" pitchFamily="2" charset="-122"/>
              </a:rPr>
              <a:t>1.6</a:t>
            </a:r>
            <a:endParaRPr lang="en-US" altLang="zh-CN" sz="4800" b="1">
              <a:solidFill>
                <a:srgbClr val="6600CC"/>
              </a:solidFill>
              <a:ea typeface="华文琥珀" pitchFamily="2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6600CC"/>
                </a:solidFill>
                <a:ea typeface="华文琥珀" pitchFamily="2" charset="-122"/>
              </a:rPr>
              <a:t>第</a:t>
            </a:r>
            <a:r>
              <a:rPr lang="en-US" altLang="zh-CN" sz="4800" b="1">
                <a:solidFill>
                  <a:srgbClr val="6600CC"/>
                </a:solidFill>
                <a:ea typeface="华文琥珀" pitchFamily="2" charset="-122"/>
              </a:rPr>
              <a:t>2,3</a:t>
            </a:r>
            <a:r>
              <a:rPr lang="zh-CN" altLang="en-US" sz="4800" b="1">
                <a:solidFill>
                  <a:srgbClr val="6600CC"/>
                </a:solidFill>
                <a:ea typeface="华文琥珀" pitchFamily="2" charset="-122"/>
              </a:rPr>
              <a:t>题</a:t>
            </a:r>
            <a:endParaRPr lang="zh-CN" altLang="en-US" sz="4800" b="1">
              <a:solidFill>
                <a:srgbClr val="6600CC"/>
              </a:solidFill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323850" y="1484313"/>
            <a:ext cx="8569325" cy="17351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>
                <a:solidFill>
                  <a:srgbClr val="FF0000"/>
                </a:solidFill>
              </a:rPr>
              <a:t>★★★</a:t>
            </a:r>
            <a:r>
              <a:rPr lang="en-US" altLang="zh-CN" sz="2400" b="1"/>
              <a:t>3.</a:t>
            </a:r>
            <a:r>
              <a:rPr lang="zh-CN" altLang="en-US" sz="2400" b="1"/>
              <a:t>（</a:t>
            </a:r>
            <a:r>
              <a:rPr lang="en-US" altLang="zh-CN" sz="2400" b="1"/>
              <a:t>2014•</a:t>
            </a:r>
            <a:r>
              <a:rPr lang="zh-CN" altLang="en-US" sz="2400" b="1"/>
              <a:t>汕头模拟）如图，在△</a:t>
            </a:r>
            <a:r>
              <a:rPr lang="en-US" altLang="zh-CN" sz="2400" b="1"/>
              <a:t>ABC</a:t>
            </a:r>
            <a:r>
              <a:rPr lang="zh-CN" altLang="en-US" sz="2400" b="1"/>
              <a:t>中，</a:t>
            </a:r>
            <a:r>
              <a:rPr lang="en-US" altLang="zh-CN" sz="2400" b="1"/>
              <a:t>AB=6</a:t>
            </a:r>
            <a:r>
              <a:rPr lang="zh-CN" altLang="en-US" sz="2400" b="1"/>
              <a:t>，</a:t>
            </a:r>
            <a:r>
              <a:rPr lang="en-US" altLang="zh-CN" sz="2400" b="1"/>
              <a:t>AC=8</a:t>
            </a:r>
            <a:r>
              <a:rPr lang="zh-CN" altLang="en-US" sz="2400" b="1"/>
              <a:t>，</a:t>
            </a:r>
            <a:r>
              <a:rPr lang="en-US" altLang="zh-CN" sz="2400" b="1"/>
              <a:t>BC=10</a:t>
            </a:r>
            <a:r>
              <a:rPr lang="zh-CN" altLang="en-US" sz="2400" b="1"/>
              <a:t>，</a:t>
            </a:r>
            <a:r>
              <a:rPr lang="en-US" altLang="zh-CN" sz="2400" b="1"/>
              <a:t>P</a:t>
            </a:r>
            <a:r>
              <a:rPr lang="zh-CN" altLang="en-US" sz="2400" b="1"/>
              <a:t>为边</a:t>
            </a:r>
            <a:r>
              <a:rPr lang="en-US" altLang="zh-CN" sz="2400" b="1"/>
              <a:t>BC</a:t>
            </a:r>
            <a:r>
              <a:rPr lang="zh-CN" altLang="en-US" sz="2400" b="1"/>
              <a:t>上一动点（且点</a:t>
            </a:r>
            <a:r>
              <a:rPr lang="en-US" altLang="zh-CN" sz="2400" b="1"/>
              <a:t>P</a:t>
            </a:r>
            <a:r>
              <a:rPr lang="zh-CN" altLang="en-US" sz="2400" b="1"/>
              <a:t>不与点</a:t>
            </a:r>
            <a:r>
              <a:rPr lang="en-US" altLang="zh-CN" sz="2400" b="1"/>
              <a:t>B</a:t>
            </a:r>
            <a:r>
              <a:rPr lang="zh-CN" altLang="en-US" sz="2400" b="1"/>
              <a:t>、</a:t>
            </a:r>
            <a:r>
              <a:rPr lang="en-US" altLang="zh-CN" sz="2400" b="1"/>
              <a:t>C</a:t>
            </a:r>
            <a:r>
              <a:rPr lang="zh-CN" altLang="en-US" sz="2400" b="1"/>
              <a:t>重合），</a:t>
            </a:r>
            <a:r>
              <a:rPr lang="en-US" altLang="zh-CN" sz="2400" b="1"/>
              <a:t>PE⊥AB</a:t>
            </a:r>
            <a:r>
              <a:rPr lang="zh-CN" altLang="en-US" sz="2400" b="1"/>
              <a:t>于</a:t>
            </a:r>
            <a:r>
              <a:rPr lang="en-US" altLang="zh-CN" sz="2400" b="1"/>
              <a:t>E</a:t>
            </a:r>
            <a:r>
              <a:rPr lang="zh-CN" altLang="en-US" sz="2400" b="1"/>
              <a:t>，</a:t>
            </a:r>
            <a:r>
              <a:rPr lang="en-US" altLang="zh-CN" sz="2400" b="1"/>
              <a:t>PF⊥AC</a:t>
            </a:r>
            <a:r>
              <a:rPr lang="zh-CN" altLang="en-US" sz="2400" b="1"/>
              <a:t>于</a:t>
            </a:r>
            <a:r>
              <a:rPr lang="en-US" altLang="zh-CN" sz="2400" b="1"/>
              <a:t>F</a:t>
            </a:r>
            <a:r>
              <a:rPr lang="zh-CN" altLang="en-US" sz="2400" b="1"/>
              <a:t>．则</a:t>
            </a:r>
            <a:r>
              <a:rPr lang="en-US" altLang="zh-CN" sz="2400" b="1"/>
              <a:t>EF</a:t>
            </a:r>
            <a:r>
              <a:rPr lang="zh-CN" altLang="en-US" sz="2400" b="1"/>
              <a:t>的最小值为（　　）</a:t>
            </a:r>
            <a:endParaRPr lang="zh-CN" altLang="en-US" sz="2400" b="1"/>
          </a:p>
          <a:p>
            <a:pPr eaLnBrk="1" hangingPunct="1">
              <a:spcBef>
                <a:spcPct val="50000"/>
              </a:spcBef>
            </a:pPr>
            <a:r>
              <a:rPr lang="en-US" altLang="zh-CN" sz="2400" b="1"/>
              <a:t>A</a:t>
            </a:r>
            <a:r>
              <a:rPr lang="zh-CN" altLang="en-US" sz="2400" b="1"/>
              <a:t>．</a:t>
            </a:r>
            <a:r>
              <a:rPr lang="en-US" altLang="zh-CN" sz="2400" b="1"/>
              <a:t>4	B</a:t>
            </a:r>
            <a:r>
              <a:rPr lang="zh-CN" altLang="en-US" sz="2400" b="1"/>
              <a:t>．</a:t>
            </a:r>
            <a:r>
              <a:rPr lang="en-US" altLang="zh-CN" sz="2400" b="1"/>
              <a:t>4.8	C</a:t>
            </a:r>
            <a:r>
              <a:rPr lang="zh-CN" altLang="en-US" sz="2400" b="1"/>
              <a:t>．</a:t>
            </a:r>
            <a:r>
              <a:rPr lang="en-US" altLang="zh-CN" sz="2400" b="1"/>
              <a:t>5.2	D</a:t>
            </a:r>
            <a:r>
              <a:rPr lang="zh-CN" altLang="en-US" sz="2400" b="1"/>
              <a:t>．</a:t>
            </a:r>
            <a:r>
              <a:rPr lang="en-US" altLang="zh-CN" sz="2400" b="1"/>
              <a:t>6</a:t>
            </a:r>
            <a:endParaRPr lang="en-US" altLang="zh-CN" sz="2400" b="1"/>
          </a:p>
        </p:txBody>
      </p:sp>
      <p:pic>
        <p:nvPicPr>
          <p:cNvPr id="25603" name="Picture 6" descr="菁优网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92500" y="3716338"/>
            <a:ext cx="4535488" cy="261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菁优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3716338"/>
            <a:ext cx="4537075" cy="261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7885113" y="2189163"/>
            <a:ext cx="6477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0"/>
          <p:cNvSpPr txBox="1">
            <a:spLocks noChangeArrowheads="1"/>
          </p:cNvSpPr>
          <p:nvPr/>
        </p:nvSpPr>
        <p:spPr bwMode="auto">
          <a:xfrm>
            <a:off x="250825" y="1484313"/>
            <a:ext cx="8642350" cy="32972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/>
              <a:t>4. </a:t>
            </a:r>
            <a:r>
              <a:rPr lang="zh-CN" altLang="en-US" sz="2800" b="1"/>
              <a:t>（</a:t>
            </a:r>
            <a:r>
              <a:rPr lang="en-US" altLang="zh-CN" sz="2800" b="1"/>
              <a:t>2012•</a:t>
            </a:r>
            <a:r>
              <a:rPr lang="zh-CN" altLang="en-US" sz="2800" b="1"/>
              <a:t>湘西州）如图，</a:t>
            </a:r>
            <a:r>
              <a:rPr lang="en-US" altLang="zh-CN" sz="2800" b="1"/>
              <a:t>O</a:t>
            </a:r>
            <a:r>
              <a:rPr lang="zh-CN" altLang="en-US" sz="2800" b="1"/>
              <a:t>是菱形</a:t>
            </a:r>
            <a:r>
              <a:rPr lang="en-US" altLang="zh-CN" sz="2800" b="1"/>
              <a:t>ABCD</a:t>
            </a:r>
            <a:r>
              <a:rPr lang="zh-CN" altLang="en-US" sz="2800" b="1"/>
              <a:t>对角线</a:t>
            </a:r>
            <a:r>
              <a:rPr lang="en-US" altLang="zh-CN" sz="2800" b="1"/>
              <a:t>AC</a:t>
            </a:r>
            <a:r>
              <a:rPr lang="zh-CN" altLang="en-US" sz="2800" b="1"/>
              <a:t>与</a:t>
            </a:r>
            <a:r>
              <a:rPr lang="en-US" altLang="zh-CN" sz="2800" b="1"/>
              <a:t>BD</a:t>
            </a:r>
            <a:r>
              <a:rPr lang="zh-CN" altLang="en-US" sz="2800" b="1"/>
              <a:t>的交点，</a:t>
            </a:r>
            <a:r>
              <a:rPr lang="en-US" altLang="zh-CN" sz="2800" b="1"/>
              <a:t>CD=5cm</a:t>
            </a:r>
            <a:r>
              <a:rPr lang="zh-CN" altLang="en-US" sz="2800" b="1"/>
              <a:t>，</a:t>
            </a:r>
            <a:r>
              <a:rPr lang="en-US" altLang="zh-CN" sz="2800" b="1"/>
              <a:t>OD=3cm</a:t>
            </a:r>
            <a:r>
              <a:rPr lang="zh-CN" altLang="en-US" sz="2800" b="1"/>
              <a:t>； 过点</a:t>
            </a:r>
            <a:r>
              <a:rPr lang="en-US" altLang="zh-CN" sz="2800" b="1"/>
              <a:t>C</a:t>
            </a:r>
            <a:r>
              <a:rPr lang="zh-CN" altLang="en-US" sz="2800" b="1"/>
              <a:t>作</a:t>
            </a:r>
            <a:r>
              <a:rPr lang="en-US" altLang="zh-CN" sz="2800" b="1"/>
              <a:t>CE∥DB</a:t>
            </a:r>
            <a:r>
              <a:rPr lang="zh-CN" altLang="en-US" sz="2800" b="1"/>
              <a:t>，过点</a:t>
            </a:r>
            <a:r>
              <a:rPr lang="en-US" altLang="zh-CN" sz="2800" b="1"/>
              <a:t>B</a:t>
            </a:r>
            <a:r>
              <a:rPr lang="zh-CN" altLang="en-US" sz="2800" b="1"/>
              <a:t>作</a:t>
            </a:r>
            <a:r>
              <a:rPr lang="en-US" altLang="zh-CN" sz="2800" b="1"/>
              <a:t>BE∥AC</a:t>
            </a:r>
            <a:r>
              <a:rPr lang="zh-CN" altLang="en-US" sz="2800" b="1"/>
              <a:t>，</a:t>
            </a:r>
            <a:r>
              <a:rPr lang="en-US" altLang="zh-CN" sz="2800" b="1"/>
              <a:t>CE</a:t>
            </a:r>
            <a:r>
              <a:rPr lang="zh-CN" altLang="en-US" sz="2800" b="1"/>
              <a:t>与</a:t>
            </a:r>
            <a:r>
              <a:rPr lang="en-US" altLang="zh-CN" sz="2800" b="1"/>
              <a:t>BE</a:t>
            </a:r>
            <a:r>
              <a:rPr lang="zh-CN" altLang="en-US" sz="2800" b="1"/>
              <a:t>相交于点</a:t>
            </a:r>
            <a:r>
              <a:rPr lang="en-US" altLang="zh-CN" sz="2800" b="1"/>
              <a:t>E</a:t>
            </a:r>
            <a:r>
              <a:rPr lang="zh-CN" altLang="en-US" sz="2800" b="1"/>
              <a:t>．</a:t>
            </a:r>
            <a:endParaRPr lang="zh-CN" altLang="en-US" sz="2800" b="1"/>
          </a:p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）求</a:t>
            </a:r>
            <a:r>
              <a:rPr lang="en-US" altLang="zh-CN" sz="2800" b="1"/>
              <a:t>OC</a:t>
            </a:r>
            <a:r>
              <a:rPr lang="zh-CN" altLang="en-US" sz="2800" b="1"/>
              <a:t>的长；</a:t>
            </a:r>
            <a:endParaRPr lang="zh-CN" altLang="en-US" sz="2800" b="1"/>
          </a:p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）求证：四边形</a:t>
            </a:r>
            <a:r>
              <a:rPr lang="en-US" altLang="zh-CN" sz="2800" b="1"/>
              <a:t>OBEC</a:t>
            </a:r>
            <a:r>
              <a:rPr lang="zh-CN" altLang="en-US" sz="2800" b="1"/>
              <a:t>为矩形；</a:t>
            </a:r>
            <a:endParaRPr lang="zh-CN" altLang="en-US" sz="2800" b="1"/>
          </a:p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3</a:t>
            </a:r>
            <a:r>
              <a:rPr lang="zh-CN" altLang="en-US" sz="2800" b="1"/>
              <a:t>）求矩形</a:t>
            </a:r>
            <a:r>
              <a:rPr lang="en-US" altLang="zh-CN" sz="2800" b="1"/>
              <a:t>OBEC</a:t>
            </a:r>
            <a:r>
              <a:rPr lang="zh-CN" altLang="en-US" sz="2800" b="1"/>
              <a:t>的面积．</a:t>
            </a:r>
            <a:endParaRPr lang="zh-CN" altLang="en-US" sz="2800" b="1"/>
          </a:p>
        </p:txBody>
      </p:sp>
      <p:pic>
        <p:nvPicPr>
          <p:cNvPr id="26627" name="Picture 12" descr="菁优网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95963" y="3311525"/>
            <a:ext cx="3097212" cy="250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23850" y="-242888"/>
            <a:ext cx="9753600" cy="731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【www.3edu.net】3eud教育网，免费教学资源集散地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4975" y="2720975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【www.3edu.net】3eud教育网，免费教学资源集散地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4975" y="3257550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【www.3edu.net】3eud教育网，免费教学资源集散地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3581400"/>
            <a:ext cx="9525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 descr="【www.3edu.net】3eud教育网，免费教学资源集散地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4975" y="4330700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611188" y="981075"/>
            <a:ext cx="69405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indent="355600"/>
            <a:r>
              <a:rPr kumimoji="1"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教学目标：</a:t>
            </a:r>
            <a:endParaRPr kumimoji="1" lang="zh-CN" altLang="en-US" sz="40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indent="355600"/>
            <a:r>
              <a:rPr kumimoji="1" lang="en-US" altLang="zh-CN" sz="2800" b="1">
                <a:latin typeface="Times New Roman" panose="02020603050405020304" pitchFamily="18" charset="0"/>
              </a:rPr>
              <a:t>1.</a:t>
            </a:r>
            <a:r>
              <a:rPr kumimoji="1" lang="zh-CN" altLang="en-US" sz="2800" b="1">
                <a:latin typeface="Times New Roman" panose="02020603050405020304" pitchFamily="18" charset="0"/>
              </a:rPr>
              <a:t>进一步掌握矩形的性质与判定定理</a:t>
            </a:r>
            <a:r>
              <a:rPr kumimoji="1" lang="en-US" altLang="zh-CN" sz="2800" b="1">
                <a:latin typeface="Times New Roman" panose="02020603050405020304" pitchFamily="18" charset="0"/>
              </a:rPr>
              <a:t>.</a:t>
            </a:r>
            <a:endParaRPr kumimoji="1" lang="en-US" altLang="zh-CN" sz="2800" b="1">
              <a:latin typeface="Times New Roman" panose="02020603050405020304" pitchFamily="18" charset="0"/>
            </a:endParaRPr>
          </a:p>
          <a:p>
            <a:pPr indent="355600"/>
            <a:r>
              <a:rPr kumimoji="1" lang="en-US" altLang="zh-CN" sz="2800" b="1">
                <a:latin typeface="Times New Roman" panose="02020603050405020304" pitchFamily="18" charset="0"/>
              </a:rPr>
              <a:t>2.</a:t>
            </a:r>
            <a:r>
              <a:rPr kumimoji="1" lang="zh-CN" altLang="en-US" sz="2800" b="1">
                <a:latin typeface="Times New Roman" panose="02020603050405020304" pitchFamily="18" charset="0"/>
              </a:rPr>
              <a:t>熟练运用性质定理与判定定理解决问题</a:t>
            </a:r>
            <a:r>
              <a:rPr kumimoji="1" lang="en-US" altLang="zh-CN" sz="2800" b="1">
                <a:latin typeface="Times New Roman" panose="02020603050405020304" pitchFamily="18" charset="0"/>
              </a:rPr>
              <a:t>.</a:t>
            </a:r>
            <a:endParaRPr kumimoji="1"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6392" name="Rectangle 10"/>
          <p:cNvSpPr>
            <a:spLocks noChangeArrowheads="1"/>
          </p:cNvSpPr>
          <p:nvPr/>
        </p:nvSpPr>
        <p:spPr bwMode="auto">
          <a:xfrm>
            <a:off x="539750" y="3500438"/>
            <a:ext cx="928846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355600" eaLnBrk="0" hangingPunct="0"/>
            <a:r>
              <a:rPr kumimoji="1" lang="zh-CN" altLang="en-US" sz="2800" b="1">
                <a:latin typeface="宋体" panose="02010600030101010101" pitchFamily="2" charset="-122"/>
              </a:rPr>
              <a:t>教学重点：</a:t>
            </a:r>
            <a:r>
              <a:rPr kumimoji="1" lang="zh-CN" altLang="en-US" sz="2800" b="1">
                <a:latin typeface="Times New Roman" panose="02020603050405020304" pitchFamily="18" charset="0"/>
              </a:rPr>
              <a:t>矩形的判定定理的证明及综合应用</a:t>
            </a:r>
            <a:r>
              <a:rPr kumimoji="1" lang="en-US" altLang="zh-CN" sz="2800" b="1">
                <a:latin typeface="Times New Roman" panose="02020603050405020304" pitchFamily="18" charset="0"/>
              </a:rPr>
              <a:t>.</a:t>
            </a:r>
            <a:endParaRPr kumimoji="1" lang="en-US" altLang="zh-CN" sz="2800" b="1">
              <a:latin typeface="Times New Roman" panose="02020603050405020304" pitchFamily="18" charset="0"/>
            </a:endParaRPr>
          </a:p>
          <a:p>
            <a:pPr indent="355600" eaLnBrk="0" hangingPunct="0"/>
            <a:r>
              <a:rPr kumimoji="1" lang="zh-CN" altLang="en-US" sz="2800" b="1">
                <a:latin typeface="宋体" panose="02010600030101010101" pitchFamily="2" charset="-122"/>
              </a:rPr>
              <a:t>教学难点：</a:t>
            </a:r>
            <a:r>
              <a:rPr kumimoji="1" lang="zh-CN" altLang="en-US" sz="2800" b="1">
                <a:latin typeface="Times New Roman" panose="02020603050405020304" pitchFamily="18" charset="0"/>
              </a:rPr>
              <a:t>矩形的判定的灵活应用 ．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预习-热身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650" y="692150"/>
            <a:ext cx="21272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8" y="1817688"/>
            <a:ext cx="7666037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770188" y="2298700"/>
            <a:ext cx="1538287" cy="3508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021138" y="2765425"/>
            <a:ext cx="611187" cy="3508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397250" y="3233738"/>
            <a:ext cx="612775" cy="3508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3079750" y="4159250"/>
            <a:ext cx="615950" cy="3524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4008438" y="4164013"/>
            <a:ext cx="1536700" cy="3508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3090863" y="4637088"/>
            <a:ext cx="601662" cy="3508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4005263" y="4627563"/>
            <a:ext cx="912812" cy="3508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2454275" y="5094288"/>
            <a:ext cx="619125" cy="3508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3382963" y="5105400"/>
            <a:ext cx="1535112" cy="3508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5" grpId="0" animBg="1"/>
      <p:bldP spid="5126" grpId="0" animBg="1"/>
      <p:bldP spid="5127" grpId="0" animBg="1"/>
      <p:bldP spid="5128" grpId="0" animBg="1"/>
      <p:bldP spid="5129" grpId="0" animBg="1"/>
      <p:bldP spid="5130" grpId="0" animBg="1"/>
      <p:bldP spid="5131" grpId="0" animBg="1"/>
      <p:bldP spid="51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5063" y="395288"/>
            <a:ext cx="6873875" cy="608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992438" y="2905125"/>
            <a:ext cx="611187" cy="3508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7329488" y="2071688"/>
            <a:ext cx="288925" cy="3508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5416550" y="2482850"/>
            <a:ext cx="288925" cy="3508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959475" y="2486025"/>
            <a:ext cx="500063" cy="3508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3598863" y="5510213"/>
            <a:ext cx="731837" cy="5889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6218238" y="4894263"/>
            <a:ext cx="890587" cy="6080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8" grpId="0" animBg="1"/>
      <p:bldP spid="6149" grpId="0" animBg="1"/>
      <p:bldP spid="6150" grpId="0" animBg="1"/>
      <p:bldP spid="6151" grpId="0" animBg="1"/>
      <p:bldP spid="61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1042988" y="1268413"/>
            <a:ext cx="8101012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例</a:t>
            </a:r>
            <a:r>
              <a:rPr lang="en-US" altLang="zh-CN" sz="3600" b="1">
                <a:solidFill>
                  <a:srgbClr val="FF0000"/>
                </a:solidFill>
              </a:rPr>
              <a:t>3</a:t>
            </a:r>
            <a:r>
              <a:rPr lang="zh-CN" altLang="en-US" sz="3600" b="1">
                <a:solidFill>
                  <a:srgbClr val="FF0000"/>
                </a:solidFill>
              </a:rPr>
              <a:t>：</a:t>
            </a:r>
            <a:r>
              <a:rPr lang="zh-CN" altLang="en-US" sz="3600" b="1"/>
              <a:t>如图，在矩形</a:t>
            </a:r>
            <a:r>
              <a:rPr lang="en-US" altLang="zh-CN" sz="3600" b="1"/>
              <a:t>ABCD</a:t>
            </a:r>
            <a:r>
              <a:rPr lang="zh-CN" altLang="en-US" sz="3600" b="1"/>
              <a:t>中，</a:t>
            </a:r>
            <a:r>
              <a:rPr lang="en-US" altLang="zh-CN" sz="3600" b="1"/>
              <a:t>AD=6</a:t>
            </a:r>
            <a:r>
              <a:rPr lang="zh-CN" altLang="en-US" sz="3600" b="1"/>
              <a:t>，对角线</a:t>
            </a:r>
            <a:r>
              <a:rPr lang="en-US" altLang="zh-CN" sz="3600" b="1"/>
              <a:t>AC</a:t>
            </a:r>
            <a:r>
              <a:rPr lang="zh-CN" altLang="en-US" sz="3600" b="1"/>
              <a:t>与</a:t>
            </a:r>
            <a:r>
              <a:rPr lang="en-US" altLang="zh-CN" sz="3600" b="1"/>
              <a:t>BD</a:t>
            </a:r>
            <a:r>
              <a:rPr lang="zh-CN" altLang="en-US" sz="3600" b="1"/>
              <a:t>交于点</a:t>
            </a:r>
            <a:r>
              <a:rPr lang="en-US" altLang="zh-CN" sz="3600" b="1"/>
              <a:t>O</a:t>
            </a:r>
            <a:r>
              <a:rPr lang="zh-CN" altLang="en-US" sz="3600" b="1"/>
              <a:t>，</a:t>
            </a:r>
            <a:r>
              <a:rPr lang="en-US" altLang="zh-CN" sz="3600" b="1"/>
              <a:t>AE⊥BD</a:t>
            </a:r>
            <a:r>
              <a:rPr lang="zh-CN" altLang="en-US" sz="3600" b="1"/>
              <a:t>，垂足为</a:t>
            </a:r>
            <a:r>
              <a:rPr lang="en-US" altLang="zh-CN" sz="3600" b="1"/>
              <a:t>E</a:t>
            </a:r>
            <a:r>
              <a:rPr lang="zh-CN" altLang="en-US" sz="3600" b="1"/>
              <a:t>，</a:t>
            </a:r>
            <a:r>
              <a:rPr lang="en-US" altLang="zh-CN" sz="3600" b="1"/>
              <a:t>ED=3BE</a:t>
            </a:r>
            <a:r>
              <a:rPr lang="zh-CN" altLang="en-US" sz="3600" b="1"/>
              <a:t>，求</a:t>
            </a:r>
            <a:r>
              <a:rPr lang="en-US" altLang="zh-CN" sz="3600" b="1"/>
              <a:t>AE</a:t>
            </a:r>
            <a:r>
              <a:rPr lang="zh-CN" altLang="en-US" sz="3600" b="1"/>
              <a:t>的长。</a:t>
            </a:r>
            <a:endParaRPr lang="zh-CN" altLang="en-US" sz="3600" b="1"/>
          </a:p>
        </p:txBody>
      </p:sp>
      <p:pic>
        <p:nvPicPr>
          <p:cNvPr id="19459" name="Picture 6" descr="菁优网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63713" y="3213100"/>
            <a:ext cx="511175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0" name="Group 8"/>
          <p:cNvGrpSpPr/>
          <p:nvPr/>
        </p:nvGrpSpPr>
        <p:grpSpPr bwMode="auto">
          <a:xfrm>
            <a:off x="107950" y="115888"/>
            <a:ext cx="2160588" cy="787400"/>
            <a:chOff x="96" y="48"/>
            <a:chExt cx="1447" cy="496"/>
          </a:xfrm>
        </p:grpSpPr>
        <p:sp>
          <p:nvSpPr>
            <p:cNvPr id="19461" name="Text Box 9"/>
            <p:cNvSpPr txBox="1">
              <a:spLocks noChangeArrowheads="1"/>
            </p:cNvSpPr>
            <p:nvPr/>
          </p:nvSpPr>
          <p:spPr bwMode="auto">
            <a:xfrm>
              <a:off x="111" y="48"/>
              <a:ext cx="1432" cy="440"/>
            </a:xfrm>
            <a:prstGeom prst="rect">
              <a:avLst/>
            </a:prstGeom>
            <a:solidFill>
              <a:srgbClr val="FFFF00"/>
            </a:solidFill>
            <a:ln w="57150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例题展示</a:t>
              </a:r>
              <a:endPara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pic>
          <p:nvPicPr>
            <p:cNvPr id="19462" name="Picture 10" descr="line5-8"/>
            <p:cNvPicPr>
              <a:picLocks noChangeAspect="1" noChangeArrowheads="1" noCrop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6" y="481"/>
              <a:ext cx="1440" cy="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611188" y="1196975"/>
            <a:ext cx="8532812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例</a:t>
            </a:r>
            <a:r>
              <a:rPr lang="en-US" altLang="zh-CN" sz="3200" b="1">
                <a:solidFill>
                  <a:srgbClr val="FF0000"/>
                </a:solidFill>
              </a:rPr>
              <a:t>4</a:t>
            </a:r>
            <a:r>
              <a:rPr lang="zh-CN" altLang="en-US" sz="3200" b="1">
                <a:solidFill>
                  <a:srgbClr val="FF0000"/>
                </a:solidFill>
              </a:rPr>
              <a:t>：</a:t>
            </a:r>
            <a:r>
              <a:rPr lang="zh-CN" altLang="en-US" sz="3200" b="1"/>
              <a:t>已知：如图，在△</a:t>
            </a:r>
            <a:r>
              <a:rPr lang="en-US" altLang="zh-CN" sz="3200" b="1"/>
              <a:t>ABC</a:t>
            </a:r>
            <a:r>
              <a:rPr lang="zh-CN" altLang="en-US" sz="3200" b="1"/>
              <a:t>中，</a:t>
            </a:r>
            <a:r>
              <a:rPr lang="en-US" altLang="zh-CN" sz="3200" b="1"/>
              <a:t>AB=AC</a:t>
            </a:r>
            <a:r>
              <a:rPr lang="zh-CN" altLang="en-US" sz="3200" b="1"/>
              <a:t>，</a:t>
            </a:r>
            <a:r>
              <a:rPr lang="en-US" altLang="zh-CN" sz="3200" b="1"/>
              <a:t>AD</a:t>
            </a:r>
            <a:r>
              <a:rPr lang="zh-CN" altLang="en-US" sz="3200" b="1"/>
              <a:t>是△</a:t>
            </a:r>
            <a:r>
              <a:rPr lang="en-US" altLang="zh-CN" sz="3200" b="1"/>
              <a:t>ABC</a:t>
            </a:r>
            <a:r>
              <a:rPr lang="zh-CN" altLang="en-US" sz="3200" b="1"/>
              <a:t>的一条角平分线，</a:t>
            </a:r>
            <a:r>
              <a:rPr lang="en-US" altLang="zh-CN" sz="3200" b="1"/>
              <a:t>AN</a:t>
            </a:r>
            <a:r>
              <a:rPr lang="zh-CN" altLang="en-US" sz="3200" b="1"/>
              <a:t>是△</a:t>
            </a:r>
            <a:r>
              <a:rPr lang="en-US" altLang="zh-CN" sz="3200" b="1"/>
              <a:t>ABC</a:t>
            </a:r>
            <a:r>
              <a:rPr lang="zh-CN" altLang="en-US" sz="3200" b="1"/>
              <a:t>外角∠</a:t>
            </a:r>
            <a:r>
              <a:rPr lang="en-US" altLang="zh-CN" sz="3200" b="1"/>
              <a:t>CAM</a:t>
            </a:r>
            <a:r>
              <a:rPr lang="zh-CN" altLang="en-US" sz="3200" b="1"/>
              <a:t>的平分线，</a:t>
            </a:r>
            <a:r>
              <a:rPr lang="en-US" altLang="zh-CN" sz="3200" b="1"/>
              <a:t>CE⊥AN</a:t>
            </a:r>
            <a:r>
              <a:rPr lang="zh-CN" altLang="en-US" sz="3200" b="1"/>
              <a:t>，垂足为点</a:t>
            </a:r>
            <a:r>
              <a:rPr lang="en-US" altLang="zh-CN" sz="3200" b="1"/>
              <a:t>E</a:t>
            </a:r>
            <a:r>
              <a:rPr lang="zh-CN" altLang="en-US" sz="3200" b="1"/>
              <a:t>．</a:t>
            </a:r>
            <a:endParaRPr lang="zh-CN" altLang="en-US" sz="3200" b="1"/>
          </a:p>
          <a:p>
            <a:pPr eaLnBrk="1" hangingPunct="1">
              <a:spcBef>
                <a:spcPct val="50000"/>
              </a:spcBef>
            </a:pPr>
            <a:r>
              <a:rPr lang="zh-CN" altLang="en-US" sz="3200" b="1"/>
              <a:t>求证：四边形</a:t>
            </a:r>
            <a:r>
              <a:rPr lang="en-US" altLang="zh-CN" sz="3200" b="1"/>
              <a:t>ADCE</a:t>
            </a:r>
            <a:r>
              <a:rPr lang="zh-CN" altLang="en-US" sz="3200" b="1"/>
              <a:t>为矩形．</a:t>
            </a:r>
            <a:endParaRPr lang="zh-CN" altLang="en-US" sz="3200" b="1"/>
          </a:p>
        </p:txBody>
      </p:sp>
      <p:grpSp>
        <p:nvGrpSpPr>
          <p:cNvPr id="20483" name="Group 7"/>
          <p:cNvGrpSpPr/>
          <p:nvPr/>
        </p:nvGrpSpPr>
        <p:grpSpPr bwMode="auto">
          <a:xfrm>
            <a:off x="107950" y="115888"/>
            <a:ext cx="2160588" cy="787400"/>
            <a:chOff x="96" y="48"/>
            <a:chExt cx="1447" cy="496"/>
          </a:xfrm>
        </p:grpSpPr>
        <p:sp>
          <p:nvSpPr>
            <p:cNvPr id="20487" name="Text Box 8"/>
            <p:cNvSpPr txBox="1">
              <a:spLocks noChangeArrowheads="1"/>
            </p:cNvSpPr>
            <p:nvPr/>
          </p:nvSpPr>
          <p:spPr bwMode="auto">
            <a:xfrm>
              <a:off x="111" y="48"/>
              <a:ext cx="1432" cy="440"/>
            </a:xfrm>
            <a:prstGeom prst="rect">
              <a:avLst/>
            </a:prstGeom>
            <a:solidFill>
              <a:srgbClr val="FFFF00"/>
            </a:solidFill>
            <a:ln w="57150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例题展示</a:t>
              </a:r>
              <a:endPara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pic>
          <p:nvPicPr>
            <p:cNvPr id="20488" name="Picture 9" descr="line5-8"/>
            <p:cNvPicPr>
              <a:picLocks noChangeAspect="1" noChangeArrowheads="1" noCrop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481"/>
              <a:ext cx="1440" cy="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84" name="Picture 10" descr="菁优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3573463"/>
            <a:ext cx="2397125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xt Box 11"/>
          <p:cNvSpPr txBox="1">
            <a:spLocks noChangeArrowheads="1"/>
          </p:cNvSpPr>
          <p:nvPr/>
        </p:nvSpPr>
        <p:spPr bwMode="auto">
          <a:xfrm>
            <a:off x="6443663" y="4652963"/>
            <a:ext cx="647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0486" name="Rectangle 12"/>
          <p:cNvSpPr>
            <a:spLocks noChangeArrowheads="1"/>
          </p:cNvSpPr>
          <p:nvPr/>
        </p:nvSpPr>
        <p:spPr bwMode="auto">
          <a:xfrm>
            <a:off x="6659563" y="42926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2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4"/>
          <p:cNvGrpSpPr/>
          <p:nvPr/>
        </p:nvGrpSpPr>
        <p:grpSpPr bwMode="auto">
          <a:xfrm>
            <a:off x="107950" y="115888"/>
            <a:ext cx="2160588" cy="787400"/>
            <a:chOff x="96" y="48"/>
            <a:chExt cx="1447" cy="496"/>
          </a:xfrm>
        </p:grpSpPr>
        <p:sp>
          <p:nvSpPr>
            <p:cNvPr id="21510" name="Text Box 5"/>
            <p:cNvSpPr txBox="1">
              <a:spLocks noChangeArrowheads="1"/>
            </p:cNvSpPr>
            <p:nvPr/>
          </p:nvSpPr>
          <p:spPr bwMode="auto">
            <a:xfrm>
              <a:off x="111" y="48"/>
              <a:ext cx="1432" cy="440"/>
            </a:xfrm>
            <a:prstGeom prst="rect">
              <a:avLst/>
            </a:prstGeom>
            <a:solidFill>
              <a:srgbClr val="FFFF00"/>
            </a:solidFill>
            <a:ln w="57150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变式练习</a:t>
              </a:r>
              <a:endPara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pic>
          <p:nvPicPr>
            <p:cNvPr id="21511" name="Picture 6" descr="line5-8"/>
            <p:cNvPicPr>
              <a:picLocks noChangeAspect="1" noChangeArrowheads="1" noCrop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481"/>
              <a:ext cx="1440" cy="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07" name="Text Box 7"/>
          <p:cNvSpPr txBox="1">
            <a:spLocks noChangeArrowheads="1"/>
          </p:cNvSpPr>
          <p:nvPr/>
        </p:nvSpPr>
        <p:spPr bwMode="auto">
          <a:xfrm>
            <a:off x="0" y="908050"/>
            <a:ext cx="9217025" cy="26558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已知：如图，在△</a:t>
            </a:r>
            <a:r>
              <a:rPr lang="en-US" altLang="zh-CN" sz="2800" b="1"/>
              <a:t>ABC</a:t>
            </a:r>
            <a:r>
              <a:rPr lang="zh-CN" altLang="en-US" sz="2800" b="1"/>
              <a:t>中，</a:t>
            </a:r>
            <a:r>
              <a:rPr lang="en-US" altLang="zh-CN" sz="2800" b="1"/>
              <a:t>AB=AC</a:t>
            </a:r>
            <a:r>
              <a:rPr lang="zh-CN" altLang="en-US" sz="2800" b="1"/>
              <a:t>，</a:t>
            </a:r>
            <a:r>
              <a:rPr lang="en-US" altLang="zh-CN" sz="2800" b="1"/>
              <a:t>AD</a:t>
            </a:r>
            <a:r>
              <a:rPr lang="zh-CN" altLang="en-US" sz="2800" b="1"/>
              <a:t>是△</a:t>
            </a:r>
            <a:r>
              <a:rPr lang="en-US" altLang="zh-CN" sz="2800" b="1"/>
              <a:t>ABC</a:t>
            </a:r>
            <a:r>
              <a:rPr lang="zh-CN" altLang="en-US" sz="2800" b="1"/>
              <a:t>的一条角平分线，</a:t>
            </a:r>
            <a:r>
              <a:rPr lang="en-US" altLang="zh-CN" sz="2800" b="1"/>
              <a:t>AN</a:t>
            </a:r>
            <a:r>
              <a:rPr lang="zh-CN" altLang="en-US" sz="2800" b="1"/>
              <a:t>是△</a:t>
            </a:r>
            <a:r>
              <a:rPr lang="en-US" altLang="zh-CN" sz="2800" b="1"/>
              <a:t>ABC</a:t>
            </a:r>
            <a:r>
              <a:rPr lang="zh-CN" altLang="en-US" sz="2800" b="1"/>
              <a:t>外角∠</a:t>
            </a:r>
            <a:r>
              <a:rPr lang="en-US" altLang="zh-CN" sz="2800" b="1"/>
              <a:t>CAM</a:t>
            </a:r>
            <a:r>
              <a:rPr lang="zh-CN" altLang="en-US" sz="2800" b="1"/>
              <a:t>的平分线，</a:t>
            </a:r>
            <a:r>
              <a:rPr lang="en-US" altLang="zh-CN" sz="2800" b="1"/>
              <a:t>CE⊥AN</a:t>
            </a:r>
            <a:r>
              <a:rPr lang="zh-CN" altLang="en-US" sz="2800" b="1"/>
              <a:t>，垂足为点</a:t>
            </a:r>
            <a:r>
              <a:rPr lang="en-US" altLang="zh-CN" sz="2800" b="1"/>
              <a:t>E</a:t>
            </a:r>
            <a:r>
              <a:rPr lang="zh-CN" altLang="en-US" sz="2800" b="1"/>
              <a:t>．连接</a:t>
            </a:r>
            <a:r>
              <a:rPr lang="en-US" altLang="zh-CN" sz="2800" b="1"/>
              <a:t>DE</a:t>
            </a:r>
            <a:r>
              <a:rPr lang="zh-CN" altLang="en-US" sz="2800" b="1"/>
              <a:t>，交</a:t>
            </a:r>
            <a:r>
              <a:rPr lang="en-US" altLang="zh-CN" sz="2800" b="1"/>
              <a:t>AC</a:t>
            </a:r>
            <a:r>
              <a:rPr lang="zh-CN" altLang="en-US" sz="2800" b="1"/>
              <a:t>于点</a:t>
            </a:r>
            <a:r>
              <a:rPr lang="en-US" altLang="zh-CN" sz="2800" b="1"/>
              <a:t>F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）判断四边形</a:t>
            </a:r>
            <a:r>
              <a:rPr lang="en-US" altLang="zh-CN" sz="2800" b="1"/>
              <a:t>ABDE</a:t>
            </a:r>
            <a:r>
              <a:rPr lang="zh-CN" altLang="en-US" sz="2800" b="1"/>
              <a:t>的形状，并证明你的结论；</a:t>
            </a:r>
            <a:endParaRPr lang="zh-CN" altLang="en-US" sz="2800" b="1"/>
          </a:p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）线段</a:t>
            </a:r>
            <a:r>
              <a:rPr lang="en-US" altLang="zh-CN" sz="2800" b="1"/>
              <a:t>DF</a:t>
            </a:r>
            <a:r>
              <a:rPr lang="zh-CN" altLang="en-US" sz="2800" b="1"/>
              <a:t>与线段</a:t>
            </a:r>
            <a:r>
              <a:rPr lang="en-US" altLang="zh-CN" sz="2800" b="1"/>
              <a:t>AB</a:t>
            </a:r>
            <a:r>
              <a:rPr lang="zh-CN" altLang="en-US" sz="2800" b="1"/>
              <a:t>有怎样的关系？请证明你的结论。</a:t>
            </a:r>
            <a:endParaRPr lang="zh-CN" altLang="en-US" sz="2800" b="1"/>
          </a:p>
        </p:txBody>
      </p:sp>
      <p:pic>
        <p:nvPicPr>
          <p:cNvPr id="21508" name="Picture 9" descr="菁优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3573463"/>
            <a:ext cx="2397125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3059113" y="0"/>
            <a:ext cx="38893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FFFF66"/>
                </a:solidFill>
              </a:rPr>
              <a:t>P18</a:t>
            </a:r>
            <a:r>
              <a:rPr lang="zh-CN" altLang="en-US" sz="3200">
                <a:solidFill>
                  <a:srgbClr val="FFFF66"/>
                </a:solidFill>
              </a:rPr>
              <a:t>想一想</a:t>
            </a:r>
            <a:endParaRPr lang="zh-CN" altLang="en-US" sz="3200">
              <a:solidFill>
                <a:srgbClr val="FFFF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323850" y="1412875"/>
            <a:ext cx="8640763" cy="41529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/>
              <a:t>1.</a:t>
            </a:r>
            <a:r>
              <a:rPr lang="zh-CN" altLang="en-US" sz="2800" b="1"/>
              <a:t>（</a:t>
            </a:r>
            <a:r>
              <a:rPr lang="en-US" altLang="zh-CN" sz="2800" b="1"/>
              <a:t>2013•</a:t>
            </a:r>
            <a:r>
              <a:rPr lang="zh-CN" altLang="en-US" sz="2800" b="1"/>
              <a:t>河北）已知下列命题中：</a:t>
            </a:r>
            <a:endParaRPr lang="zh-CN" altLang="en-US" sz="2800" b="1"/>
          </a:p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）矩形是轴对称图形，且有两条对称轴；</a:t>
            </a:r>
            <a:endParaRPr lang="zh-CN" altLang="en-US" sz="2800" b="1"/>
          </a:p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）两条对角线相等的四边形是矩形；</a:t>
            </a:r>
            <a:endParaRPr lang="zh-CN" altLang="en-US" sz="2800" b="1"/>
          </a:p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3</a:t>
            </a:r>
            <a:r>
              <a:rPr lang="zh-CN" altLang="en-US" sz="2800" b="1"/>
              <a:t>）有两个角相等的平行四边形是矩形；</a:t>
            </a:r>
            <a:endParaRPr lang="zh-CN" altLang="en-US" sz="2800" b="1"/>
          </a:p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4</a:t>
            </a:r>
            <a:r>
              <a:rPr lang="zh-CN" altLang="en-US" sz="2800" b="1"/>
              <a:t>）两条对角线相等且互相平分的四边形是矩形．其中正确的有（　　）</a:t>
            </a:r>
            <a:endParaRPr lang="zh-CN" altLang="en-US" sz="2800" b="1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/>
              <a:t>A</a:t>
            </a:r>
            <a:r>
              <a:rPr lang="zh-CN" altLang="en-US" sz="2800" b="1"/>
              <a:t>．</a:t>
            </a:r>
            <a:r>
              <a:rPr lang="en-US" altLang="zh-CN" sz="2800" b="1"/>
              <a:t>4</a:t>
            </a:r>
            <a:r>
              <a:rPr lang="zh-CN" altLang="en-US" sz="2800" b="1"/>
              <a:t>个	</a:t>
            </a:r>
            <a:r>
              <a:rPr lang="en-US" altLang="zh-CN" sz="2800" b="1"/>
              <a:t>B</a:t>
            </a:r>
            <a:r>
              <a:rPr lang="zh-CN" altLang="en-US" sz="2800" b="1"/>
              <a:t>．</a:t>
            </a:r>
            <a:r>
              <a:rPr lang="en-US" altLang="zh-CN" sz="2800" b="1"/>
              <a:t>3</a:t>
            </a:r>
            <a:r>
              <a:rPr lang="zh-CN" altLang="en-US" sz="2800" b="1"/>
              <a:t>个	</a:t>
            </a:r>
            <a:r>
              <a:rPr lang="en-US" altLang="zh-CN" sz="2800" b="1"/>
              <a:t>C</a:t>
            </a:r>
            <a:r>
              <a:rPr lang="zh-CN" altLang="en-US" sz="2800" b="1"/>
              <a:t>．</a:t>
            </a:r>
            <a:r>
              <a:rPr lang="en-US" altLang="zh-CN" sz="2800" b="1"/>
              <a:t>2</a:t>
            </a:r>
            <a:r>
              <a:rPr lang="zh-CN" altLang="en-US" sz="2800" b="1"/>
              <a:t>个	</a:t>
            </a:r>
            <a:r>
              <a:rPr lang="en-US" altLang="zh-CN" sz="2800" b="1"/>
              <a:t>D</a:t>
            </a:r>
            <a:r>
              <a:rPr lang="zh-CN" altLang="en-US" sz="2800" b="1"/>
              <a:t>．</a:t>
            </a:r>
            <a:r>
              <a:rPr lang="en-US" altLang="zh-CN" sz="2800" b="1"/>
              <a:t>1</a:t>
            </a:r>
            <a:r>
              <a:rPr lang="zh-CN" altLang="en-US" sz="2800" b="1"/>
              <a:t>个</a:t>
            </a:r>
            <a:endParaRPr lang="zh-CN" altLang="en-US" sz="2800" b="1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700338" y="4422775"/>
            <a:ext cx="6477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grpSp>
        <p:nvGrpSpPr>
          <p:cNvPr id="22532" name="Group 6"/>
          <p:cNvGrpSpPr/>
          <p:nvPr/>
        </p:nvGrpSpPr>
        <p:grpSpPr bwMode="auto">
          <a:xfrm>
            <a:off x="250825" y="476250"/>
            <a:ext cx="2160588" cy="787400"/>
            <a:chOff x="96" y="48"/>
            <a:chExt cx="1447" cy="496"/>
          </a:xfrm>
        </p:grpSpPr>
        <p:sp>
          <p:nvSpPr>
            <p:cNvPr id="22533" name="Text Box 7"/>
            <p:cNvSpPr txBox="1">
              <a:spLocks noChangeArrowheads="1"/>
            </p:cNvSpPr>
            <p:nvPr/>
          </p:nvSpPr>
          <p:spPr bwMode="auto">
            <a:xfrm>
              <a:off x="111" y="48"/>
              <a:ext cx="1432" cy="440"/>
            </a:xfrm>
            <a:prstGeom prst="rect">
              <a:avLst/>
            </a:prstGeom>
            <a:solidFill>
              <a:srgbClr val="FFFF00"/>
            </a:solidFill>
            <a:ln w="57150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中考链接</a:t>
              </a:r>
              <a:endPara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pic>
          <p:nvPicPr>
            <p:cNvPr id="22534" name="Picture 8" descr="line5-8"/>
            <p:cNvPicPr>
              <a:picLocks noChangeAspect="1" noChangeArrowheads="1" noCrop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481"/>
              <a:ext cx="1440" cy="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8"/>
          <p:cNvSpPr txBox="1">
            <a:spLocks noChangeArrowheads="1"/>
          </p:cNvSpPr>
          <p:nvPr/>
        </p:nvSpPr>
        <p:spPr bwMode="auto">
          <a:xfrm>
            <a:off x="395288" y="1557338"/>
            <a:ext cx="8424862" cy="20145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/>
              <a:t>2.</a:t>
            </a:r>
            <a:r>
              <a:rPr lang="zh-CN" altLang="en-US" sz="2800" b="1"/>
              <a:t>（</a:t>
            </a:r>
            <a:r>
              <a:rPr lang="en-US" altLang="zh-CN" sz="2800" b="1"/>
              <a:t>2011•</a:t>
            </a:r>
            <a:r>
              <a:rPr lang="zh-CN" altLang="en-US" sz="2800" b="1"/>
              <a:t>临沂）如图，△</a:t>
            </a:r>
            <a:r>
              <a:rPr lang="en-US" altLang="zh-CN" sz="2800" b="1"/>
              <a:t>ABC</a:t>
            </a:r>
            <a:r>
              <a:rPr lang="zh-CN" altLang="en-US" sz="2800" b="1"/>
              <a:t>中，</a:t>
            </a:r>
            <a:r>
              <a:rPr lang="en-US" altLang="zh-CN" sz="2800" b="1"/>
              <a:t>AC</a:t>
            </a:r>
            <a:r>
              <a:rPr lang="zh-CN" altLang="en-US" sz="2800" b="1"/>
              <a:t>的垂直平分线分别交</a:t>
            </a:r>
            <a:r>
              <a:rPr lang="en-US" altLang="zh-CN" sz="2800" b="1"/>
              <a:t>AC</a:t>
            </a:r>
            <a:r>
              <a:rPr lang="zh-CN" altLang="en-US" sz="2800" b="1"/>
              <a:t>、</a:t>
            </a:r>
            <a:r>
              <a:rPr lang="en-US" altLang="zh-CN" sz="2800" b="1"/>
              <a:t>AB</a:t>
            </a:r>
            <a:r>
              <a:rPr lang="zh-CN" altLang="en-US" sz="2800" b="1"/>
              <a:t>于点</a:t>
            </a:r>
            <a:r>
              <a:rPr lang="en-US" altLang="zh-CN" sz="2800" b="1"/>
              <a:t>D</a:t>
            </a:r>
            <a:r>
              <a:rPr lang="zh-CN" altLang="en-US" sz="2800" b="1"/>
              <a:t>、</a:t>
            </a:r>
            <a:r>
              <a:rPr lang="en-US" altLang="zh-CN" sz="2800" b="1"/>
              <a:t>F</a:t>
            </a:r>
            <a:r>
              <a:rPr lang="zh-CN" altLang="en-US" sz="2800" b="1"/>
              <a:t>，</a:t>
            </a:r>
            <a:r>
              <a:rPr lang="en-US" altLang="zh-CN" sz="2800" b="1"/>
              <a:t>BE⊥DF</a:t>
            </a:r>
            <a:r>
              <a:rPr lang="zh-CN" altLang="en-US" sz="2800" b="1"/>
              <a:t>交</a:t>
            </a:r>
            <a:r>
              <a:rPr lang="en-US" altLang="zh-CN" sz="2800" b="1"/>
              <a:t>DF</a:t>
            </a:r>
            <a:r>
              <a:rPr lang="zh-CN" altLang="en-US" sz="2800" b="1"/>
              <a:t>的延长线于点</a:t>
            </a:r>
            <a:r>
              <a:rPr lang="en-US" altLang="zh-CN" sz="2800" b="1"/>
              <a:t>E</a:t>
            </a:r>
            <a:r>
              <a:rPr lang="zh-CN" altLang="en-US" sz="2800" b="1"/>
              <a:t>，已知∠</a:t>
            </a:r>
            <a:r>
              <a:rPr lang="en-US" altLang="zh-CN" sz="2800" b="1"/>
              <a:t>A=30°</a:t>
            </a:r>
            <a:r>
              <a:rPr lang="zh-CN" altLang="en-US" sz="2800" b="1"/>
              <a:t>，</a:t>
            </a:r>
            <a:r>
              <a:rPr lang="en-US" altLang="zh-CN" sz="2800" b="1"/>
              <a:t>BC=2</a:t>
            </a:r>
            <a:r>
              <a:rPr lang="zh-CN" altLang="en-US" sz="2800" b="1"/>
              <a:t>，</a:t>
            </a:r>
            <a:r>
              <a:rPr lang="en-US" altLang="zh-CN" sz="2800" b="1"/>
              <a:t>AF=BF</a:t>
            </a:r>
            <a:r>
              <a:rPr lang="zh-CN" altLang="en-US" sz="2800" b="1"/>
              <a:t>，则四边形</a:t>
            </a:r>
            <a:endParaRPr lang="zh-CN" altLang="en-US" sz="2800" b="1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/>
              <a:t>BCDE</a:t>
            </a:r>
            <a:r>
              <a:rPr lang="zh-CN" altLang="en-US" sz="2800" b="1"/>
              <a:t>的面积是</a:t>
            </a:r>
            <a:r>
              <a:rPr lang="zh-CN" altLang="en-US" sz="2800" b="1" u="sng"/>
              <a:t>         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pic>
        <p:nvPicPr>
          <p:cNvPr id="23555" name="Picture 10" descr="菁优网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48263" y="3213100"/>
            <a:ext cx="2952750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179" name="Object 11"/>
          <p:cNvGraphicFramePr>
            <a:graphicFrameLocks noChangeAspect="1"/>
          </p:cNvGraphicFramePr>
          <p:nvPr/>
        </p:nvGraphicFramePr>
        <p:xfrm>
          <a:off x="2963863" y="2997200"/>
          <a:ext cx="768350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公式" r:id="rId2" imgW="325755" imgH="241935" progId="Equation.3">
                  <p:embed/>
                </p:oleObj>
              </mc:Choice>
              <mc:Fallback>
                <p:oleObj name="公式" r:id="rId2" imgW="325755" imgH="241935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3863" y="2997200"/>
                        <a:ext cx="768350" cy="576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1372</Words>
  <Application>WPS 演示</Application>
  <PresentationFormat>全屏显示(4:3)</PresentationFormat>
  <Paragraphs>71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Calibri</vt:lpstr>
      <vt:lpstr>华文彩云</vt:lpstr>
      <vt:lpstr>黑体</vt:lpstr>
      <vt:lpstr>微软雅黑</vt:lpstr>
      <vt:lpstr>Times New Roman</vt:lpstr>
      <vt:lpstr>华文新魏</vt:lpstr>
      <vt:lpstr>华文琥珀</vt:lpstr>
      <vt:lpstr>Arial</vt:lpstr>
      <vt:lpstr>Arial Unicode MS</vt:lpstr>
      <vt:lpstr>默认设计模板</vt:lpstr>
      <vt:lpstr>1_默认设计模板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mayn</cp:lastModifiedBy>
  <cp:revision>22</cp:revision>
  <dcterms:created xsi:type="dcterms:W3CDTF">2014-08-18T15:57:00Z</dcterms:created>
  <dcterms:modified xsi:type="dcterms:W3CDTF">2019-07-24T00:39:06Z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2052-11.1.0.8813</vt:lpwstr>
  </property>
</Properties>
</file>