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18"/>
  </p:handoutMasterIdLst>
  <p:sldIdLst>
    <p:sldId id="257" r:id="rId3"/>
    <p:sldId id="258" r:id="rId4"/>
    <p:sldId id="259" r:id="rId5"/>
    <p:sldId id="260" r:id="rId6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FA86EA-A00E-4898-9C0C-2288E01903C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501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7842866-8689-4E44-9398-B6792B161EA5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ic.putaojiayuan.com/uploadfile/2011/0112/20110112090620160.jpg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12192000" cy="6877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1.xml"/><Relationship Id="rId18" Type="http://schemas.openxmlformats.org/officeDocument/2006/relationships/tags" Target="../tags/tag60.xml"/><Relationship Id="rId17" Type="http://schemas.openxmlformats.org/officeDocument/2006/relationships/tags" Target="../tags/tag59.xml"/><Relationship Id="rId16" Type="http://schemas.openxmlformats.org/officeDocument/2006/relationships/tags" Target="../tags/tag58.xml"/><Relationship Id="rId15" Type="http://schemas.openxmlformats.org/officeDocument/2006/relationships/tags" Target="../tags/tag57.xml"/><Relationship Id="rId14" Type="http://schemas.openxmlformats.org/officeDocument/2006/relationships/tags" Target="../tags/tag56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9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pic.putaojiayuan.com/uploadfile/2011/0112/20110112090620160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24000" y="1757893"/>
            <a:ext cx="9144000" cy="5100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 txBox="1"/>
          <p:nvPr/>
        </p:nvSpPr>
        <p:spPr bwMode="auto">
          <a:xfrm>
            <a:off x="1724026" y="641350"/>
            <a:ext cx="5353050" cy="1037167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6000" dirty="0" smtClean="0">
                <a:latin typeface="+mj-ea"/>
              </a:rPr>
              <a:t>金色花</a:t>
            </a:r>
            <a:endParaRPr lang="zh-CN" altLang="en-US" sz="6000" dirty="0" smtClean="0">
              <a:latin typeface="+mj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790701" y="1757892"/>
            <a:ext cx="528637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1716088" y="582085"/>
            <a:ext cx="3803650" cy="59118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900"/>
              </a:lnSpc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kumimoji="1" lang="zh-CN" altLang="en-US" sz="2600" b="1" dirty="0" smtClean="0">
                <a:solidFill>
                  <a:srgbClr val="FF0000"/>
                </a:solidFill>
                <a:latin typeface="+mj-ea"/>
                <a:ea typeface="+mj-ea"/>
              </a:rPr>
              <a:t>默读第八、九自然段：</a:t>
            </a:r>
            <a:endParaRPr kumimoji="1" lang="zh-CN" altLang="en-US" sz="2600" b="1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27200" y="1722967"/>
            <a:ext cx="8553450" cy="11988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latin typeface="+mj-ea"/>
                <a:ea typeface="+mj-ea"/>
              </a:rPr>
              <a:t>⑧“你到哪里去了，你这坏孩子</a:t>
            </a:r>
            <a:r>
              <a:rPr lang="en-US" altLang="zh-CN" sz="2400" b="1" dirty="0">
                <a:latin typeface="+mj-ea"/>
                <a:ea typeface="+mj-ea"/>
              </a:rPr>
              <a:t>?”</a:t>
            </a:r>
            <a:endParaRPr lang="en-US" altLang="zh-CN" sz="2400" b="1" dirty="0">
              <a:latin typeface="+mj-ea"/>
              <a:ea typeface="+mj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latin typeface="+mj-ea"/>
                <a:ea typeface="+mj-ea"/>
              </a:rPr>
              <a:t>⑨“我不告诉你，妈妈。”这就是你同我那时所要说的话了。</a:t>
            </a:r>
            <a:endParaRPr lang="zh-CN" altLang="en-US" sz="2400" b="1" dirty="0">
              <a:latin typeface="+mj-ea"/>
              <a:ea typeface="+mj-ea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868489" y="3657601"/>
            <a:ext cx="8497887" cy="1807633"/>
          </a:xfrm>
          <a:prstGeom prst="roundRect">
            <a:avLst>
              <a:gd name="adj" fmla="val 16675"/>
            </a:avLst>
          </a:prstGeom>
          <a:solidFill>
            <a:srgbClr val="FFFF66"/>
          </a:solidFill>
          <a:ln w="317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20000"/>
              </a:lnSpc>
              <a:defRPr/>
            </a:pPr>
            <a:r>
              <a:rPr lang="zh-CN" altLang="en-US" sz="2400" b="1">
                <a:solidFill>
                  <a:schemeClr val="tx1"/>
                </a:solidFill>
                <a:latin typeface="楷体_GB2312" charset="0"/>
              </a:rPr>
              <a:t>    语言描写：孩子的话语体现了孩子淘气、顽皮的性格，他不图妈妈夸奖，但求妈妈生活得更加温馨，母子的对话，充满娇嗔、爱意和母子深情。</a:t>
            </a:r>
            <a:endParaRPr lang="zh-CN" altLang="en-US" sz="2400" b="1">
              <a:solidFill>
                <a:schemeClr val="tx1"/>
              </a:solidFill>
              <a:latin typeface="楷体_GB231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  <p:bldP spid="3" grpId="0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658938" y="1208618"/>
            <a:ext cx="84074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第⑧段表现了母亲怎样的心情？如何理解“坏孩子”的含义？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658938" y="2302934"/>
            <a:ext cx="8793162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楷体_GB2312" pitchFamily="49" charset="-122"/>
              </a:rPr>
              <a:t>    体现了母亲不见了孩子，内心焦虑惶恐，突然见到孩子又惊又喜的心情。“坏孩子”是母亲疼爱孩子的特殊表达方式，也是母亲对孩子“失踪”的嗔怪。</a:t>
            </a:r>
            <a:endParaRPr lang="zh-CN" altLang="en-US" sz="2400" b="1">
              <a:latin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52562" y="-80433"/>
            <a:ext cx="4962526" cy="231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351088" y="1147233"/>
            <a:ext cx="8083550" cy="970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通过对诗歌的品读，文中的孩子和妈妈各具有怎样的特点？</a:t>
            </a:r>
            <a:endParaRPr lang="zh-CN" altLang="en-US" sz="2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011488" y="2398185"/>
            <a:ext cx="638651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孩子                   妈妈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354229" y="3234267"/>
            <a:ext cx="1503680" cy="22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600" b="1">
                <a:solidFill>
                  <a:srgbClr val="0000FF"/>
                </a:solidFill>
                <a:latin typeface="楷体_GB2312" pitchFamily="49" charset="-122"/>
              </a:rPr>
              <a:t>天真烂漫</a:t>
            </a:r>
            <a:endParaRPr lang="en-US" altLang="zh-CN" sz="2600" b="1">
              <a:solidFill>
                <a:srgbClr val="0000FF"/>
              </a:solidFill>
              <a:latin typeface="楷体_GB2312" pitchFamily="49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2600" b="1">
                <a:solidFill>
                  <a:srgbClr val="0000FF"/>
                </a:solidFill>
                <a:latin typeface="楷体_GB2312" pitchFamily="49" charset="-122"/>
              </a:rPr>
              <a:t>调皮可爱</a:t>
            </a:r>
            <a:endParaRPr lang="en-US" altLang="zh-CN" sz="2600" b="1">
              <a:solidFill>
                <a:srgbClr val="0000FF"/>
              </a:solidFill>
              <a:latin typeface="楷体_GB2312" pitchFamily="49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2600" b="1">
                <a:solidFill>
                  <a:srgbClr val="0000FF"/>
                </a:solidFill>
                <a:latin typeface="楷体_GB2312" pitchFamily="49" charset="-122"/>
              </a:rPr>
              <a:t>聪明伶俐</a:t>
            </a:r>
            <a:endParaRPr lang="en-US" altLang="zh-CN" sz="2600" b="1">
              <a:solidFill>
                <a:srgbClr val="0000FF"/>
              </a:solidFill>
              <a:latin typeface="楷体_GB2312" pitchFamily="49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2600" b="1">
                <a:solidFill>
                  <a:srgbClr val="0000FF"/>
                </a:solidFill>
                <a:latin typeface="楷体_GB2312" pitchFamily="49" charset="-122"/>
              </a:rPr>
              <a:t>爱妈妈</a:t>
            </a:r>
            <a:endParaRPr lang="zh-CN" altLang="en-US" sz="2600" b="1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7516654" y="3219451"/>
            <a:ext cx="1503680" cy="22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600" b="1">
                <a:solidFill>
                  <a:srgbClr val="0000FF"/>
                </a:solidFill>
                <a:latin typeface="楷体_GB2312" pitchFamily="49" charset="-122"/>
              </a:rPr>
              <a:t>温柔沉静</a:t>
            </a:r>
            <a:endParaRPr lang="en-US" altLang="zh-CN" sz="2600" b="1">
              <a:solidFill>
                <a:srgbClr val="0000FF"/>
              </a:solidFill>
              <a:latin typeface="楷体_GB2312" pitchFamily="49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2600" b="1">
                <a:solidFill>
                  <a:srgbClr val="0000FF"/>
                </a:solidFill>
                <a:latin typeface="楷体_GB2312" pitchFamily="49" charset="-122"/>
              </a:rPr>
              <a:t>善良</a:t>
            </a:r>
            <a:endParaRPr lang="en-US" altLang="zh-CN" sz="2600" b="1">
              <a:solidFill>
                <a:srgbClr val="0000FF"/>
              </a:solidFill>
              <a:latin typeface="楷体_GB2312" pitchFamily="49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2600" b="1">
                <a:solidFill>
                  <a:srgbClr val="0000FF"/>
                </a:solidFill>
                <a:latin typeface="楷体_GB2312" pitchFamily="49" charset="-122"/>
              </a:rPr>
              <a:t>慈爱</a:t>
            </a:r>
            <a:endParaRPr lang="en-US" altLang="zh-CN" sz="2600" b="1">
              <a:solidFill>
                <a:srgbClr val="0000FF"/>
              </a:solidFill>
              <a:latin typeface="楷体_GB2312" pitchFamily="49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2600" b="1">
                <a:solidFill>
                  <a:srgbClr val="0000FF"/>
                </a:solidFill>
                <a:latin typeface="楷体_GB2312" pitchFamily="49" charset="-122"/>
              </a:rPr>
              <a:t>虔诚</a:t>
            </a:r>
            <a:endParaRPr lang="zh-CN" altLang="en-US" sz="2600" b="1">
              <a:solidFill>
                <a:srgbClr val="0000FF"/>
              </a:solidFill>
              <a:latin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1781176" y="1299634"/>
            <a:ext cx="8589963" cy="3529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600" b="1" dirty="0">
                <a:latin typeface="楷体_GB2312" pitchFamily="49" charset="-122"/>
              </a:rPr>
              <a:t>    </a:t>
            </a:r>
            <a:r>
              <a:rPr lang="zh-CN" altLang="en-US" sz="2600" b="1" dirty="0">
                <a:solidFill>
                  <a:srgbClr val="FF0000"/>
                </a:solidFill>
                <a:latin typeface="楷体_GB2312" pitchFamily="49" charset="-122"/>
              </a:rPr>
              <a:t>泰戈尔为什么要选“金色花”而不是别的意象来比喻孩子呢？  </a:t>
            </a:r>
            <a:endParaRPr lang="zh-CN" altLang="en-US" sz="2600" b="1" dirty="0">
              <a:solidFill>
                <a:srgbClr val="FF0000"/>
              </a:solidFill>
              <a:latin typeface="楷体_GB2312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latin typeface="楷体_GB2312" pitchFamily="49" charset="-122"/>
              </a:rPr>
              <a:t>　  因为金色花是印度的圣树，是非常美好和圣洁的，这和母子之间的感情很相似。而且印度人也喜欢用花比喻儿童；同时泰戈尔借美丽的圣树上的金色花赞美孩子可爱。那金黄的色彩，正反映着母爱的光辉。人们喜爱花儿，花儿也惠及人们，象征孩子回报母爱的心愿。泰戈尔的想象新奇而美妙。</a:t>
            </a:r>
            <a:endParaRPr lang="zh-CN" altLang="en-US" sz="2400" b="1" dirty="0">
              <a:latin typeface="楷体_GB2312" pitchFamily="49" charset="-122"/>
            </a:endParaRPr>
          </a:p>
        </p:txBody>
      </p:sp>
      <p:grpSp>
        <p:nvGrpSpPr>
          <p:cNvPr id="25603" name="组合 3"/>
          <p:cNvGrpSpPr/>
          <p:nvPr/>
        </p:nvGrpSpPr>
        <p:grpSpPr bwMode="auto">
          <a:xfrm>
            <a:off x="1708151" y="351368"/>
            <a:ext cx="2062163" cy="726017"/>
            <a:chOff x="1438698" y="982657"/>
            <a:chExt cx="2498303" cy="616461"/>
          </a:xfrm>
        </p:grpSpPr>
        <p:pic>
          <p:nvPicPr>
            <p:cNvPr id="25604" name="图片 1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27259" y="991683"/>
              <a:ext cx="2409742" cy="607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05" name="文本框 2"/>
            <p:cNvSpPr txBox="1">
              <a:spLocks noChangeArrowheads="1"/>
            </p:cNvSpPr>
            <p:nvPr/>
          </p:nvSpPr>
          <p:spPr bwMode="auto">
            <a:xfrm>
              <a:off x="1438698" y="982657"/>
              <a:ext cx="2076874" cy="443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深入探究</a:t>
              </a:r>
              <a:endParaRPr lang="zh-CN" altLang="en-US" sz="28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组合 3"/>
          <p:cNvGrpSpPr/>
          <p:nvPr/>
        </p:nvGrpSpPr>
        <p:grpSpPr bwMode="auto">
          <a:xfrm>
            <a:off x="1708151" y="351368"/>
            <a:ext cx="2062163" cy="726017"/>
            <a:chOff x="1438698" y="982657"/>
            <a:chExt cx="2498303" cy="616461"/>
          </a:xfrm>
        </p:grpSpPr>
        <p:pic>
          <p:nvPicPr>
            <p:cNvPr id="26636" name="图片 1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27259" y="991683"/>
              <a:ext cx="2409742" cy="607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37" name="文本框 2"/>
            <p:cNvSpPr txBox="1">
              <a:spLocks noChangeArrowheads="1"/>
            </p:cNvSpPr>
            <p:nvPr/>
          </p:nvSpPr>
          <p:spPr bwMode="auto">
            <a:xfrm>
              <a:off x="1438698" y="982657"/>
              <a:ext cx="2076874" cy="443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结构梳理</a:t>
              </a:r>
              <a:endParaRPr lang="zh-CN" altLang="en-US" sz="28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6" name="Text Box 12"/>
          <p:cNvSpPr txBox="1">
            <a:spLocks noChangeArrowheads="1"/>
          </p:cNvSpPr>
          <p:nvPr/>
        </p:nvSpPr>
        <p:spPr bwMode="auto">
          <a:xfrm>
            <a:off x="5049839" y="2281767"/>
            <a:ext cx="3627437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让妈妈嗅到花香</a:t>
            </a:r>
            <a:endParaRPr lang="en-US" altLang="zh-CN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投影到妈妈读的书页上</a:t>
            </a:r>
            <a:endParaRPr lang="en-US" altLang="zh-CN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跳到妈妈的面前恢复原形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4830763" y="2667001"/>
            <a:ext cx="258762" cy="1663700"/>
          </a:xfrm>
          <a:prstGeom prst="lef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3459164" y="3143251"/>
            <a:ext cx="15017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三次嬉戏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3463925" y="4883151"/>
            <a:ext cx="42100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母子对话：坏孩子、不告诉</a:t>
            </a:r>
            <a:r>
              <a:rPr lang="zh-CN" altLang="en-US" sz="24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你 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Text Box 12"/>
          <p:cNvSpPr txBox="1">
            <a:spLocks noChangeArrowheads="1"/>
          </p:cNvSpPr>
          <p:nvPr/>
        </p:nvSpPr>
        <p:spPr bwMode="auto">
          <a:xfrm>
            <a:off x="3459163" y="1595968"/>
            <a:ext cx="42100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捉迷藏：看妈妈工作，不出声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3028950" y="1945218"/>
            <a:ext cx="477838" cy="3388783"/>
          </a:xfrm>
          <a:prstGeom prst="lef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Text Box 12"/>
          <p:cNvSpPr txBox="1">
            <a:spLocks noChangeArrowheads="1"/>
          </p:cNvSpPr>
          <p:nvPr/>
        </p:nvSpPr>
        <p:spPr bwMode="auto">
          <a:xfrm>
            <a:off x="2466023" y="2942167"/>
            <a:ext cx="55181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金色花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右大括号 3"/>
          <p:cNvSpPr/>
          <p:nvPr/>
        </p:nvSpPr>
        <p:spPr>
          <a:xfrm>
            <a:off x="8686801" y="1858434"/>
            <a:ext cx="434975" cy="3475567"/>
          </a:xfrm>
          <a:prstGeom prst="righ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Text Box 12"/>
          <p:cNvSpPr txBox="1">
            <a:spLocks noChangeArrowheads="1"/>
          </p:cNvSpPr>
          <p:nvPr/>
        </p:nvSpPr>
        <p:spPr bwMode="auto">
          <a:xfrm>
            <a:off x="9161463" y="2713567"/>
            <a:ext cx="1001712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回报母爱</a:t>
            </a:r>
            <a:endParaRPr lang="en-US" altLang="zh-CN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 bldLvl="0" animBg="1"/>
      <p:bldP spid="14" grpId="0"/>
      <p:bldP spid="15" grpId="0"/>
      <p:bldP spid="16" grpId="0"/>
      <p:bldP spid="19" grpId="0" bldLvl="0" animBg="1"/>
      <p:bldP spid="20" grpId="0"/>
      <p:bldP spid="4" grpId="0" bldLvl="0" animBg="1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3"/>
          <p:cNvGrpSpPr/>
          <p:nvPr/>
        </p:nvGrpSpPr>
        <p:grpSpPr bwMode="auto">
          <a:xfrm>
            <a:off x="1708151" y="351368"/>
            <a:ext cx="2062163" cy="726017"/>
            <a:chOff x="1438698" y="982657"/>
            <a:chExt cx="2498303" cy="616461"/>
          </a:xfrm>
        </p:grpSpPr>
        <p:pic>
          <p:nvPicPr>
            <p:cNvPr id="5124" name="图片 1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27259" y="991683"/>
              <a:ext cx="2409742" cy="607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25" name="文本框 2"/>
            <p:cNvSpPr txBox="1">
              <a:spLocks noChangeArrowheads="1"/>
            </p:cNvSpPr>
            <p:nvPr/>
          </p:nvSpPr>
          <p:spPr bwMode="auto">
            <a:xfrm>
              <a:off x="1438698" y="982657"/>
              <a:ext cx="2076874" cy="443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学习目标</a:t>
              </a:r>
              <a:endParaRPr lang="zh-CN" altLang="en-US" sz="28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749425" y="1593851"/>
            <a:ext cx="8605838" cy="3014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altLang="zh-CN" sz="2500" b="1" dirty="0">
                <a:latin typeface="楷体_GB2312" pitchFamily="49" charset="-122"/>
              </a:rPr>
              <a:t>1.</a:t>
            </a:r>
            <a:r>
              <a:rPr lang="zh-CN" altLang="en-US" sz="2500" b="1" dirty="0">
                <a:latin typeface="楷体_GB2312" pitchFamily="49" charset="-122"/>
              </a:rPr>
              <a:t>把握诗文基调，有感情地朗读诗文，培养鉴赏诗歌的能力。</a:t>
            </a:r>
            <a:r>
              <a:rPr lang="en-US" altLang="zh-CN" sz="2500" b="1" dirty="0">
                <a:solidFill>
                  <a:srgbClr val="FF0000"/>
                </a:solidFill>
                <a:latin typeface="楷体_GB2312" pitchFamily="49" charset="-122"/>
              </a:rPr>
              <a:t>(</a:t>
            </a:r>
            <a:r>
              <a:rPr lang="zh-CN" altLang="en-US" sz="2500" b="1" dirty="0">
                <a:solidFill>
                  <a:srgbClr val="FF0000"/>
                </a:solidFill>
                <a:latin typeface="楷体_GB2312" pitchFamily="49" charset="-122"/>
              </a:rPr>
              <a:t>重点</a:t>
            </a:r>
            <a:r>
              <a:rPr lang="en-US" altLang="zh-CN" sz="2500" b="1" dirty="0">
                <a:solidFill>
                  <a:srgbClr val="FF0000"/>
                </a:solidFill>
                <a:latin typeface="楷体_GB2312" pitchFamily="49" charset="-122"/>
              </a:rPr>
              <a:t>)</a:t>
            </a:r>
            <a:endParaRPr lang="en-US" altLang="zh-CN" sz="2500" b="1" dirty="0">
              <a:solidFill>
                <a:srgbClr val="FF0000"/>
              </a:solidFill>
              <a:latin typeface="楷体_GB2312" pitchFamily="49" charset="-122"/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altLang="zh-CN" sz="2500" b="1" dirty="0">
                <a:latin typeface="楷体_GB2312" pitchFamily="49" charset="-122"/>
              </a:rPr>
              <a:t>2.</a:t>
            </a:r>
            <a:r>
              <a:rPr lang="zh-CN" altLang="en-US" sz="2500" b="1" dirty="0">
                <a:latin typeface="楷体_GB2312" pitchFamily="49" charset="-122"/>
              </a:rPr>
              <a:t>品味散文诗的精美语言，理解诗句中限制、修饰性词语的表达作用。</a:t>
            </a:r>
            <a:r>
              <a:rPr lang="en-US" altLang="zh-CN" sz="2500" b="1" dirty="0">
                <a:solidFill>
                  <a:srgbClr val="FF0000"/>
                </a:solidFill>
                <a:latin typeface="楷体_GB2312" pitchFamily="49" charset="-122"/>
              </a:rPr>
              <a:t>(</a:t>
            </a:r>
            <a:r>
              <a:rPr lang="zh-CN" altLang="en-US" sz="2500" b="1" dirty="0">
                <a:solidFill>
                  <a:srgbClr val="FF0000"/>
                </a:solidFill>
                <a:latin typeface="楷体_GB2312" pitchFamily="49" charset="-122"/>
              </a:rPr>
              <a:t>难点</a:t>
            </a:r>
            <a:r>
              <a:rPr lang="en-US" altLang="zh-CN" sz="2500" b="1" dirty="0">
                <a:solidFill>
                  <a:srgbClr val="FF0000"/>
                </a:solidFill>
                <a:latin typeface="楷体_GB2312" pitchFamily="49" charset="-122"/>
              </a:rPr>
              <a:t>)</a:t>
            </a:r>
            <a:endParaRPr lang="en-US" altLang="zh-CN" sz="2500" b="1" dirty="0">
              <a:solidFill>
                <a:srgbClr val="FF0000"/>
              </a:solidFill>
              <a:latin typeface="楷体_GB2312" pitchFamily="49" charset="-122"/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altLang="zh-CN" sz="2500" b="1" dirty="0">
                <a:latin typeface="楷体_GB2312" pitchFamily="49" charset="-122"/>
              </a:rPr>
              <a:t>3.</a:t>
            </a:r>
            <a:r>
              <a:rPr lang="zh-CN" altLang="en-US" sz="2500" b="1" dirty="0">
                <a:latin typeface="楷体_GB2312" pitchFamily="49" charset="-122"/>
              </a:rPr>
              <a:t>体会人间至深至爱的亲情，培养健康高尚的审美情趣。</a:t>
            </a:r>
            <a:r>
              <a:rPr lang="en-US" altLang="zh-CN" sz="2500" b="1" dirty="0">
                <a:solidFill>
                  <a:srgbClr val="FF0000"/>
                </a:solidFill>
                <a:latin typeface="楷体_GB2312" pitchFamily="49" charset="-122"/>
              </a:rPr>
              <a:t>(</a:t>
            </a:r>
            <a:r>
              <a:rPr lang="zh-CN" altLang="en-US" sz="2500" b="1" dirty="0">
                <a:solidFill>
                  <a:srgbClr val="FF0000"/>
                </a:solidFill>
                <a:latin typeface="楷体_GB2312" pitchFamily="49" charset="-122"/>
              </a:rPr>
              <a:t>重点</a:t>
            </a:r>
            <a:r>
              <a:rPr lang="en-US" altLang="zh-CN" sz="2500" b="1" dirty="0">
                <a:solidFill>
                  <a:srgbClr val="FF0000"/>
                </a:solidFill>
                <a:latin typeface="楷体_GB2312" pitchFamily="49" charset="-122"/>
              </a:rPr>
              <a:t>)</a:t>
            </a:r>
            <a:endParaRPr lang="zh-CN" altLang="en-US" sz="2500" b="1" dirty="0">
              <a:solidFill>
                <a:srgbClr val="FF0000"/>
              </a:solidFill>
              <a:latin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3"/>
          <p:cNvGrpSpPr/>
          <p:nvPr/>
        </p:nvGrpSpPr>
        <p:grpSpPr bwMode="auto">
          <a:xfrm>
            <a:off x="1708151" y="351368"/>
            <a:ext cx="2062163" cy="726017"/>
            <a:chOff x="1438698" y="982657"/>
            <a:chExt cx="2498303" cy="616461"/>
          </a:xfrm>
        </p:grpSpPr>
        <p:pic>
          <p:nvPicPr>
            <p:cNvPr id="15365" name="图片 1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27259" y="991683"/>
              <a:ext cx="2409742" cy="607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66" name="文本框 2"/>
            <p:cNvSpPr txBox="1">
              <a:spLocks noChangeArrowheads="1"/>
            </p:cNvSpPr>
            <p:nvPr/>
          </p:nvSpPr>
          <p:spPr bwMode="auto">
            <a:xfrm>
              <a:off x="1438698" y="982657"/>
              <a:ext cx="2076874" cy="443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作者名片</a:t>
              </a:r>
              <a:endParaRPr lang="zh-CN" altLang="en-US" sz="28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866901" y="1318684"/>
            <a:ext cx="6767513" cy="3448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</a:rPr>
              <a:t>    泰戈尔</a:t>
            </a:r>
            <a:r>
              <a:rPr lang="en-US" altLang="zh-CN" sz="2400" b="1" dirty="0">
                <a:solidFill>
                  <a:srgbClr val="FF0000"/>
                </a:solidFill>
                <a:latin typeface="楷体_GB2312" pitchFamily="49" charset="-122"/>
              </a:rPr>
              <a:t>(1861—1941)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</a:rPr>
              <a:t>，</a:t>
            </a:r>
            <a:r>
              <a:rPr lang="zh-CN" altLang="en-US" sz="2400" b="1" dirty="0">
                <a:latin typeface="楷体_GB2312" pitchFamily="49" charset="-122"/>
              </a:rPr>
              <a:t>印度作家、诗人。主要作品有长篇小说</a:t>
            </a:r>
            <a:r>
              <a:rPr lang="en-US" altLang="zh-CN" sz="2400" b="1" dirty="0">
                <a:latin typeface="楷体_GB2312" pitchFamily="49" charset="-122"/>
              </a:rPr>
              <a:t>《</a:t>
            </a:r>
            <a:r>
              <a:rPr lang="zh-CN" altLang="en-US" sz="2400" b="1" dirty="0">
                <a:latin typeface="楷体_GB2312" pitchFamily="49" charset="-122"/>
              </a:rPr>
              <a:t>小沙子</a:t>
            </a:r>
            <a:r>
              <a:rPr lang="en-US" altLang="zh-CN" sz="2400" b="1" dirty="0">
                <a:latin typeface="楷体_GB2312" pitchFamily="49" charset="-122"/>
              </a:rPr>
              <a:t>》《</a:t>
            </a:r>
            <a:r>
              <a:rPr lang="zh-CN" altLang="en-US" sz="2400" b="1" dirty="0">
                <a:latin typeface="楷体_GB2312" pitchFamily="49" charset="-122"/>
              </a:rPr>
              <a:t>沉船</a:t>
            </a:r>
            <a:r>
              <a:rPr lang="en-US" altLang="zh-CN" sz="2400" b="1" dirty="0">
                <a:latin typeface="楷体_GB2312" pitchFamily="49" charset="-122"/>
              </a:rPr>
              <a:t>》《</a:t>
            </a:r>
            <a:r>
              <a:rPr lang="zh-CN" altLang="en-US" sz="2400" b="1" dirty="0">
                <a:latin typeface="楷体_GB2312" pitchFamily="49" charset="-122"/>
              </a:rPr>
              <a:t>戈拉</a:t>
            </a:r>
            <a:r>
              <a:rPr lang="en-US" altLang="zh-CN" sz="2400" b="1" dirty="0">
                <a:latin typeface="楷体_GB2312" pitchFamily="49" charset="-122"/>
              </a:rPr>
              <a:t>》</a:t>
            </a:r>
            <a:r>
              <a:rPr lang="zh-CN" altLang="en-US" sz="2400" b="1" dirty="0">
                <a:latin typeface="楷体_GB2312" pitchFamily="49" charset="-122"/>
              </a:rPr>
              <a:t>，剧本</a:t>
            </a:r>
            <a:r>
              <a:rPr lang="en-US" altLang="zh-CN" sz="2400" b="1" dirty="0">
                <a:latin typeface="楷体_GB2312" pitchFamily="49" charset="-122"/>
              </a:rPr>
              <a:t>《</a:t>
            </a:r>
            <a:r>
              <a:rPr lang="zh-CN" altLang="en-US" sz="2400" b="1" dirty="0">
                <a:latin typeface="楷体_GB2312" pitchFamily="49" charset="-122"/>
              </a:rPr>
              <a:t>摩吉多塔拉</a:t>
            </a:r>
            <a:r>
              <a:rPr lang="en-US" altLang="zh-CN" sz="2400" b="1" dirty="0">
                <a:latin typeface="楷体_GB2312" pitchFamily="49" charset="-122"/>
              </a:rPr>
              <a:t>》《</a:t>
            </a:r>
            <a:r>
              <a:rPr lang="zh-CN" altLang="en-US" sz="2400" b="1" dirty="0">
                <a:latin typeface="楷体_GB2312" pitchFamily="49" charset="-122"/>
              </a:rPr>
              <a:t>邮局</a:t>
            </a:r>
            <a:r>
              <a:rPr lang="en-US" altLang="zh-CN" sz="2400" b="1" dirty="0">
                <a:latin typeface="楷体_GB2312" pitchFamily="49" charset="-122"/>
              </a:rPr>
              <a:t>》《</a:t>
            </a:r>
            <a:r>
              <a:rPr lang="zh-CN" altLang="en-US" sz="2400" b="1" dirty="0">
                <a:latin typeface="楷体_GB2312" pitchFamily="49" charset="-122"/>
              </a:rPr>
              <a:t>红夹竹桃</a:t>
            </a:r>
            <a:r>
              <a:rPr lang="en-US" altLang="zh-CN" sz="2400" b="1" dirty="0">
                <a:latin typeface="楷体_GB2312" pitchFamily="49" charset="-122"/>
              </a:rPr>
              <a:t>》</a:t>
            </a:r>
            <a:r>
              <a:rPr lang="zh-CN" altLang="en-US" sz="2400" b="1" dirty="0">
                <a:latin typeface="楷体_GB2312" pitchFamily="49" charset="-122"/>
              </a:rPr>
              <a:t>，诗集</a:t>
            </a:r>
            <a:r>
              <a:rPr lang="en-US" altLang="zh-CN" sz="2400" b="1" dirty="0">
                <a:latin typeface="楷体_GB2312" pitchFamily="49" charset="-122"/>
              </a:rPr>
              <a:t>《</a:t>
            </a:r>
            <a:r>
              <a:rPr lang="zh-CN" altLang="en-US" sz="2400" b="1" dirty="0">
                <a:latin typeface="楷体_GB2312" pitchFamily="49" charset="-122"/>
              </a:rPr>
              <a:t>新月集</a:t>
            </a:r>
            <a:r>
              <a:rPr lang="en-US" altLang="zh-CN" sz="2400" b="1" dirty="0">
                <a:latin typeface="楷体_GB2312" pitchFamily="49" charset="-122"/>
              </a:rPr>
              <a:t>》《</a:t>
            </a:r>
            <a:r>
              <a:rPr lang="zh-CN" altLang="en-US" sz="2400" b="1" dirty="0">
                <a:latin typeface="楷体_GB2312" pitchFamily="49" charset="-122"/>
              </a:rPr>
              <a:t>园丁集</a:t>
            </a:r>
            <a:r>
              <a:rPr lang="en-US" altLang="zh-CN" sz="2400" b="1" dirty="0">
                <a:latin typeface="楷体_GB2312" pitchFamily="49" charset="-122"/>
              </a:rPr>
              <a:t>》《</a:t>
            </a:r>
            <a:r>
              <a:rPr lang="zh-CN" altLang="en-US" sz="2400" b="1" dirty="0">
                <a:latin typeface="楷体_GB2312" pitchFamily="49" charset="-122"/>
              </a:rPr>
              <a:t>飞鸟集</a:t>
            </a:r>
            <a:r>
              <a:rPr lang="en-US" altLang="zh-CN" sz="2400" b="1" dirty="0">
                <a:latin typeface="楷体_GB2312" pitchFamily="49" charset="-122"/>
              </a:rPr>
              <a:t>》</a:t>
            </a:r>
            <a:r>
              <a:rPr lang="zh-CN" altLang="en-US" sz="2400" b="1" dirty="0">
                <a:latin typeface="楷体_GB2312" pitchFamily="49" charset="-122"/>
              </a:rPr>
              <a:t>等。他的诗歌格调清新，具有民族风格，又带有神秘色彩和感伤情调。</a:t>
            </a:r>
            <a:r>
              <a:rPr lang="en-US" altLang="zh-CN" sz="2400" b="1" dirty="0">
                <a:latin typeface="楷体_GB2312" pitchFamily="49" charset="-122"/>
              </a:rPr>
              <a:t>1913</a:t>
            </a:r>
            <a:r>
              <a:rPr lang="zh-CN" altLang="en-US" sz="2400" b="1" dirty="0">
                <a:latin typeface="楷体_GB2312" pitchFamily="49" charset="-122"/>
              </a:rPr>
              <a:t>年以诗集</a:t>
            </a:r>
            <a:r>
              <a:rPr lang="en-US" altLang="zh-CN" sz="2400" b="1" dirty="0">
                <a:latin typeface="楷体_GB2312" pitchFamily="49" charset="-122"/>
              </a:rPr>
              <a:t>《</a:t>
            </a:r>
            <a:r>
              <a:rPr lang="zh-CN" altLang="en-US" sz="2400" b="1" dirty="0">
                <a:latin typeface="楷体_GB2312" pitchFamily="49" charset="-122"/>
              </a:rPr>
              <a:t>吉檀迦利</a:t>
            </a:r>
            <a:r>
              <a:rPr lang="en-US" altLang="zh-CN" sz="2400" b="1" dirty="0">
                <a:latin typeface="楷体_GB2312" pitchFamily="49" charset="-122"/>
              </a:rPr>
              <a:t>》</a:t>
            </a:r>
            <a:r>
              <a:rPr lang="zh-CN" altLang="en-US" sz="2400" b="1" dirty="0">
                <a:latin typeface="楷体_GB2312" pitchFamily="49" charset="-122"/>
              </a:rPr>
              <a:t>获得诺贝尔文学奖。</a:t>
            </a:r>
            <a:endParaRPr lang="zh-CN" altLang="en-US" sz="2400" b="1" dirty="0">
              <a:latin typeface="楷体_GB2312" pitchFamily="49" charset="-122"/>
            </a:endParaRPr>
          </a:p>
        </p:txBody>
      </p:sp>
      <p:pic>
        <p:nvPicPr>
          <p:cNvPr id="17415" name="Picture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736013" y="1625601"/>
            <a:ext cx="1598612" cy="2690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3"/>
          <p:cNvGrpSpPr/>
          <p:nvPr/>
        </p:nvGrpSpPr>
        <p:grpSpPr bwMode="auto">
          <a:xfrm>
            <a:off x="1708151" y="351368"/>
            <a:ext cx="2062163" cy="726017"/>
            <a:chOff x="1438698" y="982657"/>
            <a:chExt cx="2498303" cy="616461"/>
          </a:xfrm>
        </p:grpSpPr>
        <p:pic>
          <p:nvPicPr>
            <p:cNvPr id="16388" name="图片 1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27259" y="991683"/>
              <a:ext cx="2409742" cy="607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89" name="文本框 2"/>
            <p:cNvSpPr txBox="1">
              <a:spLocks noChangeArrowheads="1"/>
            </p:cNvSpPr>
            <p:nvPr/>
          </p:nvSpPr>
          <p:spPr bwMode="auto">
            <a:xfrm>
              <a:off x="1438698" y="982657"/>
              <a:ext cx="2076874" cy="443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背景链接</a:t>
              </a:r>
              <a:endParaRPr lang="zh-CN" altLang="en-US" sz="28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801813" y="1790700"/>
            <a:ext cx="8553450" cy="248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zh-CN" altLang="en-US" sz="2400" b="1" dirty="0">
                <a:latin typeface="楷体_GB2312" pitchFamily="49" charset="-122"/>
              </a:rPr>
              <a:t>    </a:t>
            </a:r>
            <a:r>
              <a:rPr lang="en-US" altLang="zh-CN" sz="2400" b="1" dirty="0">
                <a:latin typeface="楷体_GB2312" pitchFamily="49" charset="-122"/>
              </a:rPr>
              <a:t>《</a:t>
            </a:r>
            <a:r>
              <a:rPr lang="zh-CN" altLang="en-US" sz="2400" b="1" dirty="0">
                <a:latin typeface="楷体_GB2312" pitchFamily="49" charset="-122"/>
              </a:rPr>
              <a:t>金色花</a:t>
            </a:r>
            <a:r>
              <a:rPr lang="en-US" altLang="zh-CN" sz="2400" b="1" dirty="0">
                <a:latin typeface="楷体_GB2312" pitchFamily="49" charset="-122"/>
              </a:rPr>
              <a:t>》</a:t>
            </a:r>
            <a:r>
              <a:rPr lang="zh-CN" altLang="en-US" sz="2400" b="1" dirty="0">
                <a:latin typeface="楷体_GB2312" pitchFamily="49" charset="-122"/>
              </a:rPr>
              <a:t>选自</a:t>
            </a:r>
            <a:r>
              <a:rPr lang="en-US" altLang="zh-CN" sz="2400" b="1" dirty="0">
                <a:latin typeface="楷体_GB2312" pitchFamily="49" charset="-122"/>
              </a:rPr>
              <a:t>《</a:t>
            </a:r>
            <a:r>
              <a:rPr lang="zh-CN" altLang="en-US" sz="2400" b="1" dirty="0">
                <a:latin typeface="楷体_GB2312" pitchFamily="49" charset="-122"/>
              </a:rPr>
              <a:t>泰戈尔诗选</a:t>
            </a:r>
            <a:r>
              <a:rPr lang="en-US" altLang="zh-CN" sz="2400" b="1" dirty="0">
                <a:latin typeface="楷体_GB2312" pitchFamily="49" charset="-122"/>
              </a:rPr>
              <a:t>》</a:t>
            </a:r>
            <a:r>
              <a:rPr lang="zh-CN" altLang="en-US" sz="2400" b="1" dirty="0">
                <a:latin typeface="楷体_GB2312" pitchFamily="49" charset="-122"/>
              </a:rPr>
              <a:t>（人民文学出版社</a:t>
            </a:r>
            <a:r>
              <a:rPr lang="en-US" altLang="zh-CN" sz="2400" b="1" dirty="0">
                <a:latin typeface="楷体_GB2312" pitchFamily="49" charset="-122"/>
              </a:rPr>
              <a:t>2002</a:t>
            </a:r>
            <a:r>
              <a:rPr lang="zh-CN" altLang="en-US" sz="2400" b="1" dirty="0">
                <a:latin typeface="楷体_GB2312" pitchFamily="49" charset="-122"/>
              </a:rPr>
              <a:t>年版）。郑振铎译，略有改动。此诗是他的早期作品。这一时期泰戈尔的创作往往“梦幻多于现实”。他本人幻想通过温和的宗教、哲学、教育和道德等手段来改造国民性、改造社会，从而实现民族自治。</a:t>
            </a:r>
            <a:endParaRPr lang="zh-CN" altLang="en-US" sz="2400" b="1" dirty="0">
              <a:latin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3"/>
          <p:cNvGrpSpPr/>
          <p:nvPr/>
        </p:nvGrpSpPr>
        <p:grpSpPr bwMode="auto">
          <a:xfrm>
            <a:off x="1708151" y="351368"/>
            <a:ext cx="2062163" cy="726017"/>
            <a:chOff x="1438698" y="982657"/>
            <a:chExt cx="2498303" cy="616461"/>
          </a:xfrm>
        </p:grpSpPr>
        <p:pic>
          <p:nvPicPr>
            <p:cNvPr id="17414" name="图片 1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27259" y="991683"/>
              <a:ext cx="2409742" cy="607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15" name="文本框 2"/>
            <p:cNvSpPr txBox="1">
              <a:spLocks noChangeArrowheads="1"/>
            </p:cNvSpPr>
            <p:nvPr/>
          </p:nvSpPr>
          <p:spPr bwMode="auto">
            <a:xfrm>
              <a:off x="1438698" y="982657"/>
              <a:ext cx="2076874" cy="443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课文解读</a:t>
              </a:r>
              <a:endParaRPr lang="zh-CN" altLang="en-US" sz="28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781175" y="2012951"/>
            <a:ext cx="8521700" cy="15297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400" b="1" dirty="0">
                <a:latin typeface="+mj-ea"/>
                <a:ea typeface="+mj-ea"/>
              </a:rPr>
              <a:t>    假如我变成了一朵金色花，只是为了好玩，长在那棵树的高枝上，笑嘻嘻地在风中摇摆，又在新叶上跳舞，妈妈，你会认识我吗？</a:t>
            </a:r>
            <a:endParaRPr lang="zh-CN" altLang="en-US" sz="2400" b="1" dirty="0">
              <a:latin typeface="+mj-ea"/>
              <a:ea typeface="+mj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330451" y="2696633"/>
            <a:ext cx="893763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线形标注 2 8"/>
          <p:cNvSpPr/>
          <p:nvPr/>
        </p:nvSpPr>
        <p:spPr>
          <a:xfrm>
            <a:off x="3949700" y="4421718"/>
            <a:ext cx="6148388" cy="1301749"/>
          </a:xfrm>
          <a:prstGeom prst="borderCallout2">
            <a:avLst>
              <a:gd name="adj1" fmla="val 20954"/>
              <a:gd name="adj2" fmla="val -2209"/>
              <a:gd name="adj3" fmla="val 20954"/>
              <a:gd name="adj4" fmla="val -12993"/>
              <a:gd name="adj5" fmla="val -122281"/>
              <a:gd name="adj6" fmla="val -16922"/>
            </a:avLst>
          </a:prstGeom>
          <a:solidFill>
            <a:srgbClr val="FFFF66"/>
          </a:solidFill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_GB2312" charset="0"/>
              </a:rPr>
              <a:t>“假如”表明全篇文章是以一种想象的方式来写的，这个词是本文的文眼。</a:t>
            </a:r>
            <a:endParaRPr lang="zh-CN" altLang="en-US" sz="2400" b="1" dirty="0">
              <a:solidFill>
                <a:schemeClr val="tx1"/>
              </a:solidFill>
              <a:latin typeface="楷体_GB231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1673226" y="990600"/>
            <a:ext cx="8467725" cy="59118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900"/>
              </a:lnSpc>
              <a:spcBef>
                <a:spcPct val="20000"/>
              </a:spcBef>
              <a:buClr>
                <a:srgbClr val="FF0000"/>
              </a:buClr>
              <a:buSzPct val="100000"/>
              <a:defRPr/>
            </a:pPr>
            <a:r>
              <a:rPr kumimoji="1" lang="en-US" altLang="zh-CN" sz="2600" b="1" dirty="0" smtClean="0">
                <a:solidFill>
                  <a:srgbClr val="FF0000"/>
                </a:solidFill>
                <a:latin typeface="+mj-ea"/>
                <a:ea typeface="+mj-ea"/>
              </a:rPr>
              <a:t>1</a:t>
            </a:r>
            <a:r>
              <a:rPr kumimoji="1" lang="zh-CN" altLang="en-US" sz="2600" b="1" dirty="0" smtClean="0">
                <a:solidFill>
                  <a:srgbClr val="FF0000"/>
                </a:solidFill>
                <a:latin typeface="+mj-ea"/>
                <a:ea typeface="+mj-ea"/>
              </a:rPr>
              <a:t>、为什么“我”想变成一朵金色花呢？</a:t>
            </a:r>
            <a:endParaRPr kumimoji="1" lang="en-US" altLang="zh-CN" sz="2600" b="1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2147889" y="1864785"/>
            <a:ext cx="7121525" cy="491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600" b="1" dirty="0">
                <a:latin typeface="楷体_GB2312" pitchFamily="49" charset="-122"/>
              </a:rPr>
              <a:t>为了能给妈妈做点事，回报妈妈对自己的付出。</a:t>
            </a:r>
            <a:endParaRPr kumimoji="1" lang="zh-CN" altLang="en-US" sz="2600" b="1" dirty="0">
              <a:latin typeface="楷体_GB2312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673225" y="3153834"/>
            <a:ext cx="8242300" cy="49149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rgbClr val="FF0000"/>
              </a:buClr>
              <a:buSzPct val="100000"/>
              <a:defRPr/>
            </a:pPr>
            <a:r>
              <a:rPr kumimoji="1" lang="en-US" altLang="zh-CN" sz="2600" b="1" dirty="0">
                <a:solidFill>
                  <a:srgbClr val="FF0000"/>
                </a:solidFill>
                <a:latin typeface="+mj-ea"/>
                <a:ea typeface="+mj-ea"/>
              </a:rPr>
              <a:t>2</a:t>
            </a:r>
            <a:r>
              <a:rPr kumimoji="1" lang="zh-CN" altLang="en-US" sz="2600" b="1" dirty="0">
                <a:solidFill>
                  <a:srgbClr val="FF0000"/>
                </a:solidFill>
                <a:latin typeface="+mj-ea"/>
                <a:ea typeface="+mj-ea"/>
              </a:rPr>
              <a:t>、我为什么要“暗暗地”、“悄悄地”做这些事情？</a:t>
            </a:r>
            <a:endParaRPr kumimoji="1" lang="zh-CN" altLang="en-US" sz="26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2114551" y="4023784"/>
            <a:ext cx="8531225" cy="1050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kumimoji="1" lang="zh-CN" altLang="en-US" sz="2600" b="1" dirty="0">
                <a:latin typeface="楷体_GB2312" pitchFamily="49" charset="-122"/>
              </a:rPr>
              <a:t>    孩子懂得母亲的奉献是无私的，对母爱的回报也应该是无私的。他不图妈妈夸奖，但求妈妈生活得更温馨。</a:t>
            </a:r>
            <a:endParaRPr kumimoji="1" lang="zh-CN" altLang="en-US" sz="2600" b="1" dirty="0">
              <a:latin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 autoUpdateAnimBg="0"/>
      <p:bldP spid="4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6505575" y="2643718"/>
            <a:ext cx="38608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</a:rPr>
              <a:t>　开放花瓣</a:t>
            </a:r>
            <a:r>
              <a:rPr lang="en-US" altLang="zh-CN" sz="2800" b="1">
                <a:solidFill>
                  <a:srgbClr val="0000FF"/>
                </a:solidFill>
                <a:latin typeface="楷体_GB2312" pitchFamily="49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</a:rPr>
              <a:t>散发香气</a:t>
            </a:r>
            <a:endParaRPr lang="zh-CN" altLang="en-US" sz="2800" b="1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6848476" y="4690534"/>
            <a:ext cx="3400425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</a:rPr>
              <a:t>跳到妈妈面前</a:t>
            </a:r>
            <a:r>
              <a:rPr lang="en-US" altLang="zh-CN" sz="2800" b="1">
                <a:solidFill>
                  <a:srgbClr val="0000FF"/>
                </a:solidFill>
                <a:latin typeface="楷体_GB2312" pitchFamily="49" charset="-122"/>
              </a:rPr>
              <a:t>, </a:t>
            </a:r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</a:rPr>
              <a:t>恢复原形</a:t>
            </a:r>
            <a:endParaRPr lang="zh-CN" altLang="en-US" sz="2800" b="1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6708776" y="3647018"/>
            <a:ext cx="3357563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solidFill>
                  <a:srgbClr val="0000FF"/>
                </a:solidFill>
                <a:latin typeface="楷体_GB2312" pitchFamily="49" charset="-122"/>
              </a:rPr>
              <a:t>将影子投在书页上</a:t>
            </a:r>
            <a:endParaRPr lang="zh-CN" altLang="en-US" sz="2800" b="1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2484438" y="1600201"/>
            <a:ext cx="71247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</a:rPr>
              <a:t>妈妈                       我</a:t>
            </a:r>
            <a:endParaRPr lang="zh-CN" altLang="en-US" sz="2800" b="1" dirty="0">
              <a:solidFill>
                <a:srgbClr val="FF0000"/>
              </a:solidFill>
              <a:latin typeface="楷体_GB2312" pitchFamily="49" charset="-122"/>
            </a:endParaRP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1939925" y="2686051"/>
            <a:ext cx="3683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>
                <a:latin typeface="楷体_GB2312" pitchFamily="49" charset="-122"/>
              </a:rPr>
              <a:t>沐浴后做祷告</a:t>
            </a:r>
            <a:endParaRPr lang="en-US" altLang="zh-CN" sz="2800" b="1" dirty="0">
              <a:latin typeface="楷体_GB2312" pitchFamily="49" charset="-122"/>
            </a:endParaRP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1939925" y="4734985"/>
            <a:ext cx="3683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latin typeface="楷体_GB2312" pitchFamily="49" charset="-122"/>
              </a:rPr>
              <a:t>黄昏时拿灯去牛棚　</a:t>
            </a:r>
            <a:endParaRPr lang="en-US" altLang="zh-CN" sz="2800" b="1">
              <a:latin typeface="楷体_GB2312" pitchFamily="49" charset="-122"/>
            </a:endParaRP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1939925" y="3733800"/>
            <a:ext cx="36830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>
                <a:latin typeface="楷体_GB2312" pitchFamily="49" charset="-122"/>
              </a:rPr>
              <a:t>中饭后读书时</a:t>
            </a:r>
            <a:endParaRPr lang="en-US" altLang="zh-CN" sz="2800" b="1">
              <a:latin typeface="楷体_GB2312" pitchFamily="49" charset="-122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 flipV="1">
            <a:off x="5461000" y="3005668"/>
            <a:ext cx="1066800" cy="14817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 flipV="1">
            <a:off x="5440363" y="4068234"/>
            <a:ext cx="1065212" cy="14817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 flipV="1">
            <a:off x="5424488" y="5092701"/>
            <a:ext cx="1065212" cy="14817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1716088" y="582085"/>
            <a:ext cx="7607300" cy="59118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900"/>
              </a:lnSpc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kumimoji="1" lang="en-US" altLang="zh-CN" sz="2600" b="1" dirty="0" smtClean="0">
                <a:solidFill>
                  <a:srgbClr val="FF0000"/>
                </a:solidFill>
                <a:latin typeface="+mj-ea"/>
                <a:ea typeface="+mj-ea"/>
              </a:rPr>
              <a:t>3</a:t>
            </a:r>
            <a:r>
              <a:rPr kumimoji="1" lang="zh-CN" altLang="en-US" sz="2600" b="1" dirty="0" smtClean="0">
                <a:solidFill>
                  <a:srgbClr val="FF0000"/>
                </a:solidFill>
                <a:latin typeface="+mj-ea"/>
                <a:ea typeface="+mj-ea"/>
              </a:rPr>
              <a:t>、请在文中找出我变成金色花为妈妈所做的事。</a:t>
            </a:r>
            <a:endParaRPr kumimoji="1" lang="zh-CN" altLang="en-US" sz="2600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13" grpId="0" bldLvl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1706564" y="924984"/>
            <a:ext cx="8713787" cy="109156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900"/>
              </a:lnSpc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kumimoji="1" lang="en-US" altLang="zh-CN" sz="2600" b="1" dirty="0" smtClean="0">
                <a:solidFill>
                  <a:srgbClr val="FF0000"/>
                </a:solidFill>
                <a:latin typeface="+mj-ea"/>
                <a:ea typeface="+mj-ea"/>
              </a:rPr>
              <a:t>4</a:t>
            </a:r>
            <a:r>
              <a:rPr kumimoji="1" lang="zh-CN" altLang="en-US" sz="2600" b="1" dirty="0" smtClean="0">
                <a:solidFill>
                  <a:srgbClr val="FF0000"/>
                </a:solidFill>
                <a:latin typeface="+mj-ea"/>
                <a:ea typeface="+mj-ea"/>
              </a:rPr>
              <a:t>、结合④</a:t>
            </a:r>
            <a:r>
              <a:rPr kumimoji="1" lang="en-US" altLang="zh-CN" sz="2600" b="1" dirty="0" smtClean="0">
                <a:solidFill>
                  <a:srgbClr val="FF0000"/>
                </a:solidFill>
                <a:latin typeface="+mj-ea"/>
                <a:ea typeface="+mj-ea"/>
              </a:rPr>
              <a:t> </a:t>
            </a:r>
            <a:r>
              <a:rPr kumimoji="1" lang="zh-CN" altLang="en-US" sz="2600" b="1" dirty="0" smtClean="0">
                <a:solidFill>
                  <a:srgbClr val="FF0000"/>
                </a:solidFill>
                <a:latin typeface="+mj-ea"/>
                <a:ea typeface="+mj-ea"/>
              </a:rPr>
              <a:t>～ </a:t>
            </a:r>
            <a:r>
              <a:rPr kumimoji="1" lang="en-US" altLang="zh-CN" sz="2600" b="1" dirty="0" smtClean="0">
                <a:solidFill>
                  <a:srgbClr val="FF0000"/>
                </a:solidFill>
                <a:latin typeface="+mj-ea"/>
                <a:ea typeface="+mj-ea"/>
              </a:rPr>
              <a:t>⑦</a:t>
            </a:r>
            <a:r>
              <a:rPr kumimoji="1" lang="zh-CN" altLang="en-US" sz="2600" b="1" dirty="0" smtClean="0">
                <a:solidFill>
                  <a:srgbClr val="FF0000"/>
                </a:solidFill>
                <a:latin typeface="+mj-ea"/>
                <a:ea typeface="+mj-ea"/>
              </a:rPr>
              <a:t>段的时间顺序描写，说说“我”与母亲的三次嬉戏表现了怎样的情感。</a:t>
            </a:r>
            <a:endParaRPr kumimoji="1" lang="zh-CN" altLang="en-US" sz="2600" dirty="0" smtClean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841501" y="2628900"/>
            <a:ext cx="8310563" cy="2171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 b="1" dirty="0">
                <a:latin typeface="楷体_GB2312" pitchFamily="49" charset="-122"/>
              </a:rPr>
              <a:t>    第④段写第一次嬉戏，这是一次对母爱无私的回报。孩子想为正在祷告的母亲做点什么，于是悄悄开放花瓣，并散发香气让母亲闻到。这是孩子想变成金色花的原因之一。</a:t>
            </a:r>
            <a:endParaRPr lang="zh-CN" altLang="en-US" sz="2600" b="1" dirty="0">
              <a:latin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587500" y="1079501"/>
            <a:ext cx="9024938" cy="165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 b="1" dirty="0">
                <a:latin typeface="楷体_GB2312" pitchFamily="49" charset="-122"/>
              </a:rPr>
              <a:t>    第⑤段写第二次嬉戏。母亲在读</a:t>
            </a:r>
            <a:r>
              <a:rPr lang="en-US" altLang="zh-CN" sz="2600" b="1" dirty="0">
                <a:latin typeface="楷体_GB2312" pitchFamily="49" charset="-122"/>
              </a:rPr>
              <a:t>《</a:t>
            </a:r>
            <a:r>
              <a:rPr lang="zh-CN" altLang="en-US" sz="2600" b="1" dirty="0">
                <a:latin typeface="楷体_GB2312" pitchFamily="49" charset="-122"/>
              </a:rPr>
              <a:t>罗摩衍那</a:t>
            </a:r>
            <a:r>
              <a:rPr lang="en-US" altLang="zh-CN" sz="2600" b="1" dirty="0">
                <a:latin typeface="楷体_GB2312" pitchFamily="49" charset="-122"/>
              </a:rPr>
              <a:t>》</a:t>
            </a:r>
            <a:r>
              <a:rPr lang="zh-CN" altLang="en-US" sz="2600" b="1" dirty="0">
                <a:latin typeface="楷体_GB2312" pitchFamily="49" charset="-122"/>
              </a:rPr>
              <a:t>时，“我”为了不让正午的阳光损伤母亲的眼睛而将自己的影子投在书页上，从而表现了孩子对母亲的爱。</a:t>
            </a:r>
            <a:endParaRPr lang="zh-CN" altLang="en-US" sz="2600" b="1" dirty="0">
              <a:latin typeface="楷体_GB2312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587500" y="3687233"/>
            <a:ext cx="9024938" cy="1130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 b="1">
                <a:latin typeface="楷体_GB2312" pitchFamily="49" charset="-122"/>
              </a:rPr>
              <a:t>    第⑦段写第三次嬉戏。这是以孩子独特的纯真、调皮的行为方式来表现对母亲的热爱、依恋。</a:t>
            </a:r>
            <a:endParaRPr lang="zh-CN" altLang="en-US" sz="2600" b="1">
              <a:latin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1455</Words>
  <Application>WPS 演示</Application>
  <PresentationFormat>宽屏</PresentationFormat>
  <Paragraphs>100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Times New Roman</vt:lpstr>
      <vt:lpstr>黑体</vt:lpstr>
      <vt:lpstr>楷体_GB2312</vt:lpstr>
      <vt:lpstr>新宋体</vt:lpstr>
      <vt:lpstr>楷体_GB2312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mayn</cp:lastModifiedBy>
  <cp:revision>25</cp:revision>
  <dcterms:created xsi:type="dcterms:W3CDTF">2019-06-19T02:08:00Z</dcterms:created>
  <dcterms:modified xsi:type="dcterms:W3CDTF">2019-09-21T01:14:19Z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2052-11.1.0.9069</vt:lpwstr>
  </property>
</Properties>
</file>