
<file path=[Content_Types].xml><?xml version="1.0" encoding="utf-8"?>
<Types xmlns="http://schemas.openxmlformats.org/package/2006/content-types">
  <Default Extension="wav" ContentType="audio/x-wav"/>
  <Default Extension="wmf" ContentType="image/x-wmf"/>
  <Default Extension="gif" ContentType="image/gif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35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733A6E-9B62-4139-9354-C859E66E378C}" type="slidenum">
              <a:rPr lang="en-US" altLang="zh-TW" smtClean="0"/>
            </a:fld>
            <a:endParaRPr lang="en-US" alt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fld id="{EC6FF300-BE7E-4359-889B-32F194C75659}" type="slidenum">
              <a:rPr lang="en-US" altLang="zh-TW" sz="1200" smtClean="0"/>
            </a:fld>
            <a:endParaRPr lang="en-US" altLang="zh-TW" sz="1200" smtClean="0"/>
          </a:p>
        </p:txBody>
      </p:sp>
      <p:sp>
        <p:nvSpPr>
          <p:cNvPr id="37891" name="Rectangle 2"/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TW" smtClean="0"/>
          </a:p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fld id="{A81E9B71-475D-4CA1-85A4-5CD5A41495BC}" type="slidenum">
              <a:rPr lang="en-US" altLang="zh-TW" sz="1200" smtClean="0"/>
            </a:fld>
            <a:endParaRPr lang="en-US" altLang="zh-TW" sz="1200" smtClean="0"/>
          </a:p>
        </p:txBody>
      </p:sp>
      <p:sp>
        <p:nvSpPr>
          <p:cNvPr id="38915" name="Rectangle 2"/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TW" smtClean="0"/>
          </a:p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103632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559984" y="1946275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43184" y="1946275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22631-9DBE-4672-AE1F-634E4779093D}" type="slidenum">
              <a:rPr lang="en-US" altLang="zh-TW"/>
            </a:fld>
            <a:endParaRPr lang="en-US" altLang="zh-TW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103632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559984" y="1946275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843184" y="1946275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43184" y="4079875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BC5BC-0CFC-42CE-BDBD-7F7ABCEE4FF4}" type="slidenum">
              <a:rPr lang="en-US" altLang="zh-TW"/>
            </a:fld>
            <a:endParaRPr lang="en-US" altLang="zh-TW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audio5.wav"/><Relationship Id="rId1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audio5.wav"/><Relationship Id="rId1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emf"/><Relationship Id="rId2" Type="http://schemas.openxmlformats.org/officeDocument/2006/relationships/image" Target="../media/image10.GIF"/><Relationship Id="rId1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image" Target="../media/image12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6.wav"/><Relationship Id="rId2" Type="http://schemas.openxmlformats.org/officeDocument/2006/relationships/audio" Target="../media/audio3.wav"/><Relationship Id="rId1" Type="http://schemas.openxmlformats.org/officeDocument/2006/relationships/image" Target="../media/image14.GI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6.wav"/><Relationship Id="rId2" Type="http://schemas.openxmlformats.org/officeDocument/2006/relationships/audio" Target="../media/audio3.wav"/><Relationship Id="rId1" Type="http://schemas.openxmlformats.org/officeDocument/2006/relationships/image" Target="../media/image1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6.wav"/><Relationship Id="rId2" Type="http://schemas.openxmlformats.org/officeDocument/2006/relationships/audio" Target="../media/audio3.wav"/><Relationship Id="rId1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6.wav"/><Relationship Id="rId2" Type="http://schemas.openxmlformats.org/officeDocument/2006/relationships/audio" Target="../media/audio3.wav"/><Relationship Id="rId1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6.wav"/><Relationship Id="rId3" Type="http://schemas.openxmlformats.org/officeDocument/2006/relationships/audio" Target="../media/audio3.wav"/><Relationship Id="rId2" Type="http://schemas.openxmlformats.org/officeDocument/2006/relationships/slide" Target="slide16.xml"/><Relationship Id="rId1" Type="http://schemas.openxmlformats.org/officeDocument/2006/relationships/image" Target="../media/image16.wmf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6.wav"/><Relationship Id="rId3" Type="http://schemas.openxmlformats.org/officeDocument/2006/relationships/audio" Target="../media/audio3.wav"/><Relationship Id="rId2" Type="http://schemas.openxmlformats.org/officeDocument/2006/relationships/image" Target="../media/image18.GIF"/><Relationship Id="rId1" Type="http://schemas.openxmlformats.org/officeDocument/2006/relationships/image" Target="../media/image17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6.wav"/><Relationship Id="rId1" Type="http://schemas.openxmlformats.org/officeDocument/2006/relationships/audio" Target="../media/audio7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6.wav"/><Relationship Id="rId1" Type="http://schemas.openxmlformats.org/officeDocument/2006/relationships/audio" Target="../media/audio7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6.wav"/><Relationship Id="rId1" Type="http://schemas.openxmlformats.org/officeDocument/2006/relationships/audio" Target="../media/audio8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audio9.wav"/><Relationship Id="rId1" Type="http://schemas.openxmlformats.org/officeDocument/2006/relationships/image" Target="../media/image21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7.wav"/><Relationship Id="rId1" Type="http://schemas.openxmlformats.org/officeDocument/2006/relationships/image" Target="../media/image22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07568" y="2852936"/>
            <a:ext cx="7772400" cy="1282700"/>
          </a:xfrm>
        </p:spPr>
        <p:txBody>
          <a:bodyPr/>
          <a:lstStyle/>
          <a:p>
            <a:pPr algn="ctr"/>
            <a:r>
              <a:rPr lang="en-US" altLang="zh-TW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8.</a:t>
            </a:r>
            <a:r>
              <a:rPr lang="zh-TW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靜夜</a:t>
            </a:r>
            <a:r>
              <a:rPr lang="zh-TW" alt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思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AutoShape 5"/>
          <p:cNvSpPr>
            <a:spLocks noChangeArrowheads="1"/>
          </p:cNvSpPr>
          <p:nvPr/>
        </p:nvSpPr>
        <p:spPr bwMode="auto">
          <a:xfrm>
            <a:off x="3962400" y="304800"/>
            <a:ext cx="6237288" cy="4191000"/>
          </a:xfrm>
          <a:prstGeom prst="cloudCallout">
            <a:avLst>
              <a:gd name="adj1" fmla="val -48625"/>
              <a:gd name="adj2" fmla="val 67426"/>
            </a:avLst>
          </a:prstGeom>
          <a:gradFill rotWithShape="0">
            <a:gsLst>
              <a:gs pos="0">
                <a:schemeClr val="tx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anchor="ctr" anchorCtr="1"/>
          <a:lstStyle/>
          <a:p>
            <a:pPr algn="ctr" fontAlgn="ctr"/>
            <a:endParaRPr lang="en-US" altLang="zh-TW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algn="ctr" fontAlgn="ctr"/>
            <a:r>
              <a:rPr lang="zh-TW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各位小朋友</a:t>
            </a:r>
            <a:r>
              <a:rPr lang="en-US" altLang="zh-TW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,</a:t>
            </a:r>
            <a:r>
              <a:rPr lang="zh-TW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你</a:t>
            </a: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会</a:t>
            </a:r>
            <a:r>
              <a:rPr lang="zh-TW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背</a:t>
            </a: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诵</a:t>
            </a:r>
            <a:r>
              <a:rPr lang="en-US" altLang="zh-TW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(</a:t>
            </a: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静</a:t>
            </a:r>
            <a:r>
              <a:rPr lang="zh-TW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夜思</a:t>
            </a:r>
            <a:r>
              <a:rPr lang="en-US" altLang="zh-TW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)</a:t>
            </a: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这</a:t>
            </a:r>
            <a:r>
              <a:rPr lang="zh-TW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首</a:t>
            </a: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诗吗</a:t>
            </a:r>
            <a:r>
              <a:rPr lang="en-US" altLang="zh-TW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?</a:t>
            </a:r>
            <a:endParaRPr lang="en-US" altLang="zh-TW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algn="ctr" fontAlgn="ctr"/>
            <a:endParaRPr lang="en-US" altLang="zh-TW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4339" name="Picture 11" descr="小天使_2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81200" y="3886200"/>
            <a:ext cx="206692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2955925" y="-69850"/>
            <a:ext cx="10972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lang="en-US" altLang="zh-TW" sz="4800">
                <a:solidFill>
                  <a:schemeClr val="tx2"/>
                </a:solidFill>
                <a:latin typeface="書法秀隸（注音一）" pitchFamily="2" charset="-120"/>
                <a:ea typeface="書法秀隸（注音一）" pitchFamily="2" charset="-120"/>
              </a:rPr>
              <a:t>	</a:t>
            </a:r>
            <a:endParaRPr lang="en-US" altLang="zh-TW" sz="4800">
              <a:solidFill>
                <a:schemeClr val="tx2"/>
              </a:solidFill>
              <a:latin typeface="書法秀隸（注音一）" pitchFamily="2" charset="-120"/>
              <a:ea typeface="書法秀隸（注音一）" pitchFamily="2" charset="-120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3863752" y="2564904"/>
            <a:ext cx="5181600" cy="37846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6000" b="1" dirty="0">
                <a:solidFill>
                  <a:schemeClr val="accent2">
                    <a:lumMod val="75000"/>
                  </a:schemeClr>
                </a:solidFill>
                <a:ea typeface="標楷體" pitchFamily="65" charset="-120"/>
              </a:rPr>
              <a:t>床前明月光，</a:t>
            </a:r>
            <a:endParaRPr lang="zh-TW" altLang="en-US" sz="6000" b="1" dirty="0">
              <a:solidFill>
                <a:schemeClr val="accent2">
                  <a:lumMod val="75000"/>
                </a:schemeClr>
              </a:solidFill>
              <a:ea typeface="標楷體" pitchFamily="65" charset="-120"/>
            </a:endParaRPr>
          </a:p>
          <a:p>
            <a:pPr>
              <a:defRPr/>
            </a:pPr>
            <a:r>
              <a:rPr lang="zh-TW" altLang="en-US" sz="6000" b="1" dirty="0">
                <a:solidFill>
                  <a:schemeClr val="accent2">
                    <a:lumMod val="75000"/>
                  </a:schemeClr>
                </a:solidFill>
                <a:ea typeface="標楷體" pitchFamily="65" charset="-120"/>
              </a:rPr>
              <a:t>疑是地上霜；</a:t>
            </a:r>
            <a:endParaRPr lang="zh-TW" altLang="en-US" sz="6000" b="1" dirty="0">
              <a:solidFill>
                <a:schemeClr val="accent2">
                  <a:lumMod val="75000"/>
                </a:schemeClr>
              </a:solidFill>
              <a:ea typeface="標楷體" pitchFamily="65" charset="-120"/>
            </a:endParaRPr>
          </a:p>
          <a:p>
            <a:pPr>
              <a:defRPr/>
            </a:pPr>
            <a:r>
              <a:rPr lang="zh-CN" altLang="en-US" sz="6000" b="1" dirty="0">
                <a:solidFill>
                  <a:schemeClr val="accent2">
                    <a:lumMod val="75000"/>
                  </a:schemeClr>
                </a:solidFill>
                <a:ea typeface="標楷體" pitchFamily="65" charset="-120"/>
              </a:rPr>
              <a:t>举头</a:t>
            </a:r>
            <a:r>
              <a:rPr lang="zh-TW" altLang="en-US" sz="6000" b="1" dirty="0">
                <a:solidFill>
                  <a:schemeClr val="accent2">
                    <a:lumMod val="75000"/>
                  </a:schemeClr>
                </a:solidFill>
                <a:ea typeface="標楷體" pitchFamily="65" charset="-120"/>
              </a:rPr>
              <a:t>望明月，</a:t>
            </a:r>
            <a:endParaRPr lang="zh-TW" altLang="en-US" sz="6000" b="1" dirty="0">
              <a:solidFill>
                <a:schemeClr val="accent2">
                  <a:lumMod val="75000"/>
                </a:schemeClr>
              </a:solidFill>
              <a:ea typeface="標楷體" pitchFamily="65" charset="-120"/>
            </a:endParaRPr>
          </a:p>
          <a:p>
            <a:pPr>
              <a:defRPr/>
            </a:pPr>
            <a:r>
              <a:rPr lang="zh-TW" altLang="en-US" sz="6000" b="1" dirty="0">
                <a:solidFill>
                  <a:schemeClr val="accent2">
                    <a:lumMod val="75000"/>
                  </a:schemeClr>
                </a:solidFill>
                <a:ea typeface="標楷體" pitchFamily="65" charset="-120"/>
              </a:rPr>
              <a:t>低</a:t>
            </a:r>
            <a:r>
              <a:rPr lang="zh-CN" altLang="en-US" sz="6000" b="1" dirty="0">
                <a:solidFill>
                  <a:schemeClr val="accent2">
                    <a:lumMod val="75000"/>
                  </a:schemeClr>
                </a:solidFill>
                <a:ea typeface="標楷體" pitchFamily="65" charset="-120"/>
              </a:rPr>
              <a:t>头</a:t>
            </a:r>
            <a:r>
              <a:rPr lang="zh-TW" altLang="en-US" sz="6000" b="1" dirty="0">
                <a:solidFill>
                  <a:schemeClr val="accent2">
                    <a:lumMod val="75000"/>
                  </a:schemeClr>
                </a:solidFill>
                <a:ea typeface="標楷體" pitchFamily="65" charset="-120"/>
              </a:rPr>
              <a:t>思故</a:t>
            </a:r>
            <a:r>
              <a:rPr lang="zh-CN" altLang="en-US" sz="6000" b="1" dirty="0">
                <a:solidFill>
                  <a:schemeClr val="accent2">
                    <a:lumMod val="75000"/>
                  </a:schemeClr>
                </a:solidFill>
                <a:ea typeface="標楷體" pitchFamily="65" charset="-120"/>
              </a:rPr>
              <a:t>乡</a:t>
            </a:r>
            <a:r>
              <a:rPr lang="zh-TW" altLang="en-US" sz="6000" b="1" dirty="0">
                <a:solidFill>
                  <a:schemeClr val="accent2">
                    <a:lumMod val="75000"/>
                  </a:schemeClr>
                </a:solidFill>
                <a:ea typeface="標楷體" pitchFamily="65" charset="-120"/>
              </a:rPr>
              <a:t>。</a:t>
            </a:r>
            <a:endParaRPr lang="zh-TW" altLang="en-US" sz="6000" b="1" dirty="0">
              <a:solidFill>
                <a:schemeClr val="accent2">
                  <a:lumMod val="75000"/>
                </a:schemeClr>
              </a:solidFill>
              <a:ea typeface="標楷體" pitchFamily="65" charset="-120"/>
            </a:endParaRPr>
          </a:p>
        </p:txBody>
      </p:sp>
      <p:sp>
        <p:nvSpPr>
          <p:cNvPr id="25608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4054475" y="754063"/>
            <a:ext cx="6096000" cy="1828800"/>
          </a:xfrm>
        </p:spPr>
        <p:txBody>
          <a:bodyPr/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静</a:t>
            </a:r>
            <a:r>
              <a:rPr lang="zh-TW" altLang="en-US" sz="72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夜思</a:t>
            </a:r>
            <a:r>
              <a:rPr lang="zh-TW" altLang="en-US" sz="54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  李白</a:t>
            </a:r>
            <a:endParaRPr lang="zh-TW" altLang="en-US" sz="5400" b="1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"/>
                                        <p:tgtEl>
                                          <p:spTgt spid="2560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99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300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1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300"/>
                                        <p:tgtEl>
                                          <p:spTgt spid="25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9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300"/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7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300"/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dvAuto="1000" autoUpdateAnimBg="0" build="p"/>
      <p:bldP spid="2560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AutoShape 4"/>
          <p:cNvSpPr>
            <a:spLocks noChangeArrowheads="1"/>
          </p:cNvSpPr>
          <p:nvPr/>
        </p:nvSpPr>
        <p:spPr bwMode="auto">
          <a:xfrm>
            <a:off x="4079875" y="549275"/>
            <a:ext cx="6048375" cy="4032250"/>
          </a:xfrm>
          <a:prstGeom prst="cloudCallout">
            <a:avLst>
              <a:gd name="adj1" fmla="val -37505"/>
              <a:gd name="adj2" fmla="val 62560"/>
            </a:avLst>
          </a:prstGeom>
          <a:gradFill rotWithShape="0">
            <a:gsLst>
              <a:gs pos="0">
                <a:schemeClr val="tx1"/>
              </a:gs>
              <a:gs pos="100000">
                <a:srgbClr val="FFF200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anchor="ctr" anchorCtr="1"/>
          <a:lstStyle/>
          <a:p>
            <a:pPr fontAlgn="ctr"/>
            <a:r>
              <a:rPr lang="zh-TW" altLang="en-US" sz="5400" b="1" dirty="0">
                <a:latin typeface="標楷體" pitchFamily="65" charset="-120"/>
                <a:ea typeface="標楷體" pitchFamily="65" charset="-120"/>
              </a:rPr>
              <a:t>看看你懂得多少</a:t>
            </a:r>
            <a:r>
              <a:rPr lang="zh-CN" altLang="en-US" sz="5400" b="1" dirty="0">
                <a:latin typeface="標楷體" pitchFamily="65" charset="-120"/>
                <a:ea typeface="標楷體" pitchFamily="65" charset="-120"/>
              </a:rPr>
              <a:t>个</a:t>
            </a:r>
            <a:r>
              <a:rPr lang="zh-TW" altLang="en-US" sz="5400" b="1" dirty="0">
                <a:latin typeface="標楷體" pitchFamily="65" charset="-120"/>
                <a:ea typeface="標楷體" pitchFamily="65" charset="-120"/>
              </a:rPr>
              <a:t>生字和新</a:t>
            </a:r>
            <a:r>
              <a:rPr lang="zh-CN" altLang="en-US" sz="5400" b="1" dirty="0">
                <a:latin typeface="標楷體" pitchFamily="65" charset="-120"/>
                <a:ea typeface="標楷體" pitchFamily="65" charset="-120"/>
              </a:rPr>
              <a:t>词</a:t>
            </a:r>
            <a:r>
              <a:rPr lang="zh-TW" altLang="en-US" sz="5400" b="1" dirty="0">
                <a:latin typeface="標楷體" pitchFamily="65" charset="-120"/>
                <a:ea typeface="標楷體" pitchFamily="65" charset="-120"/>
              </a:rPr>
              <a:t>吧</a:t>
            </a:r>
            <a:r>
              <a:rPr lang="en-US" altLang="zh-TW" sz="5400" b="1" dirty="0">
                <a:latin typeface="標楷體" pitchFamily="65" charset="-120"/>
                <a:ea typeface="標楷體" pitchFamily="65" charset="-120"/>
              </a:rPr>
              <a:t>?</a:t>
            </a:r>
            <a:endParaRPr lang="en-US" altLang="zh-TW" sz="5400" b="1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6387" name="Picture 5" descr="和尚念經"/>
          <p:cNvPicPr>
            <a:picLocks noGrp="1" noChangeAspect="1" noChangeArrowheads="1" noCrop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2351088" y="4581525"/>
            <a:ext cx="2087562" cy="1827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609600"/>
            <a:ext cx="1628775" cy="1143000"/>
          </a:xfrm>
        </p:spPr>
        <p:txBody>
          <a:bodyPr/>
          <a:lstStyle/>
          <a:p>
            <a:pPr eaLnBrk="1" hangingPunct="1"/>
            <a:r>
              <a:rPr lang="zh-TW" altLang="en-US" sz="70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疑</a:t>
            </a:r>
            <a:endParaRPr lang="zh-TW" altLang="en-US" sz="6000" dirty="0" smtClean="0">
              <a:solidFill>
                <a:srgbClr val="FF0000"/>
              </a:solidFill>
              <a:ea typeface="書法秀隸（注音一）" pitchFamily="2" charset="-12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45473" y="2060848"/>
            <a:ext cx="7848872" cy="3311525"/>
          </a:xfrm>
        </p:spPr>
        <p:txBody>
          <a:bodyPr>
            <a:normAutofit lnSpcReduction="20000"/>
          </a:bodyPr>
          <a:lstStyle/>
          <a:p>
            <a:pPr eaLnBrk="1" hangingPunct="1">
              <a:defRPr/>
            </a:pPr>
            <a:r>
              <a:rPr lang="zh-TW" altLang="en-US" sz="4400" dirty="0" smtClean="0">
                <a:ea typeface="標楷體" pitchFamily="65" charset="-120"/>
              </a:rPr>
              <a:t>有不相信、</a:t>
            </a:r>
            <a:r>
              <a:rPr lang="zh-CN" altLang="en-US" sz="4400" dirty="0" smtClean="0">
                <a:ea typeface="標楷體" pitchFamily="65" charset="-120"/>
              </a:rPr>
              <a:t>觉</a:t>
            </a:r>
            <a:r>
              <a:rPr lang="zh-TW" altLang="en-US" sz="4400" dirty="0" smtClean="0">
                <a:ea typeface="標楷體" pitchFamily="65" charset="-120"/>
              </a:rPr>
              <a:t>得有</a:t>
            </a:r>
            <a:r>
              <a:rPr lang="zh-CN" altLang="en-US" sz="4400" dirty="0" smtClean="0">
                <a:ea typeface="標楷體" pitchFamily="65" charset="-120"/>
              </a:rPr>
              <a:t>问题</a:t>
            </a:r>
            <a:r>
              <a:rPr lang="zh-TW" altLang="en-US" sz="4400" dirty="0" smtClean="0">
                <a:ea typeface="標楷體" pitchFamily="65" charset="-120"/>
              </a:rPr>
              <a:t>的意思。例如：</a:t>
            </a:r>
            <a:r>
              <a:rPr lang="zh-CN" altLang="en-US" sz="4400" dirty="0" smtClean="0">
                <a:ea typeface="標楷體" pitchFamily="65" charset="-120"/>
              </a:rPr>
              <a:t>怀疑</a:t>
            </a:r>
            <a:endParaRPr lang="zh-CN" altLang="en-US" sz="4400" dirty="0" smtClean="0"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4400" dirty="0" smtClean="0">
                <a:ea typeface="標楷體" pitchFamily="65" charset="-120"/>
              </a:rPr>
              <a:t>在</a:t>
            </a:r>
            <a:r>
              <a:rPr lang="zh-CN" altLang="en-US" sz="4400" dirty="0" smtClean="0">
                <a:ea typeface="標楷體" pitchFamily="65" charset="-120"/>
              </a:rPr>
              <a:t>这</a:t>
            </a:r>
            <a:r>
              <a:rPr lang="zh-TW" altLang="en-US" sz="4400" dirty="0" smtClean="0">
                <a:ea typeface="標楷體" pitchFamily="65" charset="-120"/>
              </a:rPr>
              <a:t>首</a:t>
            </a:r>
            <a:r>
              <a:rPr lang="zh-CN" altLang="en-US" sz="4400" dirty="0" smtClean="0">
                <a:ea typeface="標楷體" pitchFamily="65" charset="-120"/>
              </a:rPr>
              <a:t>诗里</a:t>
            </a:r>
            <a:r>
              <a:rPr lang="zh-TW" altLang="en-US" sz="4400" dirty="0" smtClean="0">
                <a:ea typeface="標楷體" pitchFamily="65" charset="-120"/>
              </a:rPr>
              <a:t>是「</a:t>
            </a:r>
            <a:r>
              <a:rPr lang="zh-TW" altLang="en-US" sz="4400" dirty="0" smtClean="0">
                <a:solidFill>
                  <a:srgbClr val="FF0000"/>
                </a:solidFill>
                <a:ea typeface="標楷體" pitchFamily="65" charset="-120"/>
              </a:rPr>
              <a:t>以</a:t>
            </a:r>
            <a:r>
              <a:rPr lang="zh-CN" altLang="en-US" sz="4400" dirty="0" smtClean="0">
                <a:solidFill>
                  <a:srgbClr val="FF0000"/>
                </a:solidFill>
                <a:ea typeface="標楷體" pitchFamily="65" charset="-120"/>
              </a:rPr>
              <a:t>为</a:t>
            </a:r>
            <a:r>
              <a:rPr lang="zh-TW" altLang="en-US" sz="4400" dirty="0" smtClean="0">
                <a:ea typeface="標楷體" pitchFamily="65" charset="-120"/>
              </a:rPr>
              <a:t>」的意思。</a:t>
            </a:r>
            <a:endParaRPr lang="zh-TW" altLang="en-US" sz="4400" dirty="0" smtClean="0">
              <a:ea typeface="標楷體" pitchFamily="65" charset="-120"/>
            </a:endParaRPr>
          </a:p>
        </p:txBody>
      </p:sp>
      <p:pic>
        <p:nvPicPr>
          <p:cNvPr id="17412" name="Picture 7" descr="AN02323_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email"/>
          <a:stretch>
            <a:fillRect/>
          </a:stretch>
        </p:blipFill>
        <p:spPr>
          <a:xfrm>
            <a:off x="8502864" y="4721425"/>
            <a:ext cx="1637690" cy="18553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7" name="Text Box 9"/>
          <p:cNvSpPr txBox="1">
            <a:spLocks noChangeArrowheads="1"/>
          </p:cNvSpPr>
          <p:nvPr/>
        </p:nvSpPr>
        <p:spPr bwMode="auto">
          <a:xfrm rot="20359916">
            <a:off x="8943884" y="5938009"/>
            <a:ext cx="1851025" cy="6451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TW" sz="3600" b="1">
                <a:solidFill>
                  <a:srgbClr val="FFCC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 ? ?</a:t>
            </a:r>
            <a:endParaRPr lang="en-US" altLang="zh-TW" sz="3600" b="1">
              <a:solidFill>
                <a:srgbClr val="FFCC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  <p:bldP spid="27651" grpId="0" autoUpdateAnimBg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28600"/>
            <a:ext cx="1219200" cy="6096000"/>
          </a:xfrm>
        </p:spPr>
        <p:txBody>
          <a:bodyPr vert="eaVert"/>
          <a:lstStyle/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猜猜这</a:t>
            </a:r>
            <a:r>
              <a:rPr lang="zh-TW" alt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是什</a:t>
            </a:r>
            <a:r>
              <a:rPr lang="zh-CN" alt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么</a:t>
            </a:r>
            <a:r>
              <a:rPr lang="zh-TW" alt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字？</a:t>
            </a:r>
            <a:endParaRPr lang="zh-TW" altLang="en-US" sz="5400" b="1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6325" name="Picture 5" descr="j0173982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19600" y="457200"/>
            <a:ext cx="5178425" cy="384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6" name="Picture 6" descr="AG00630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2819400"/>
            <a:ext cx="3810000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7" name="Picture 7" descr="j02812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3657600"/>
            <a:ext cx="3429000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609600"/>
            <a:ext cx="1700213" cy="1143000"/>
          </a:xfrm>
        </p:spPr>
        <p:txBody>
          <a:bodyPr/>
          <a:lstStyle/>
          <a:p>
            <a:pPr eaLnBrk="1" hangingPunct="1"/>
            <a:r>
              <a:rPr lang="zh-TW" altLang="en-US" sz="7000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霜</a:t>
            </a:r>
            <a:endParaRPr lang="zh-TW" altLang="en-US" sz="6000" dirty="0" smtClean="0">
              <a:solidFill>
                <a:srgbClr val="FF0000"/>
              </a:solidFill>
              <a:ea typeface="書法秀隸（注音一）" pitchFamily="2" charset="-12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67000" y="2133600"/>
            <a:ext cx="7434263" cy="28511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TW" altLang="en-US" sz="4400" dirty="0" smtClean="0">
                <a:ea typeface="標楷體" pitchFamily="65" charset="-120"/>
              </a:rPr>
              <a:t>接近地面的水蒸</a:t>
            </a:r>
            <a:r>
              <a:rPr lang="zh-CN" altLang="en-US" sz="4400" dirty="0" smtClean="0">
                <a:ea typeface="標楷體" pitchFamily="65" charset="-120"/>
              </a:rPr>
              <a:t>气</a:t>
            </a:r>
            <a:r>
              <a:rPr lang="zh-TW" altLang="en-US" sz="4400" dirty="0" smtClean="0">
                <a:ea typeface="標楷體" pitchFamily="65" charset="-120"/>
              </a:rPr>
              <a:t>或露水，</a:t>
            </a:r>
            <a:r>
              <a:rPr lang="zh-CN" altLang="en-US" sz="4400" dirty="0" smtClean="0">
                <a:ea typeface="標楷體" pitchFamily="65" charset="-120"/>
              </a:rPr>
              <a:t>遇冷结</a:t>
            </a:r>
            <a:r>
              <a:rPr lang="zh-TW" altLang="en-US" sz="4400" dirty="0" smtClean="0">
                <a:ea typeface="標楷體" pitchFamily="65" charset="-120"/>
              </a:rPr>
              <a:t>成白色的</a:t>
            </a:r>
            <a:r>
              <a:rPr lang="zh-CN" altLang="en-US" sz="4400" dirty="0" smtClean="0">
                <a:ea typeface="標楷體" pitchFamily="65" charset="-120"/>
              </a:rPr>
              <a:t>细</a:t>
            </a:r>
            <a:r>
              <a:rPr lang="zh-TW" altLang="en-US" sz="4400" dirty="0" smtClean="0">
                <a:ea typeface="標楷體" pitchFamily="65" charset="-120"/>
              </a:rPr>
              <a:t>粒叫「霜」。大都</a:t>
            </a:r>
            <a:r>
              <a:rPr lang="zh-CN" altLang="en-US" sz="4400" dirty="0" smtClean="0">
                <a:ea typeface="標楷體" pitchFamily="65" charset="-120"/>
              </a:rPr>
              <a:t>发</a:t>
            </a:r>
            <a:r>
              <a:rPr lang="zh-TW" altLang="en-US" sz="4400" dirty="0" smtClean="0">
                <a:ea typeface="標楷體" pitchFamily="65" charset="-120"/>
              </a:rPr>
              <a:t>生在秋天的夜</a:t>
            </a:r>
            <a:r>
              <a:rPr lang="zh-CN" altLang="en-US" sz="4400" dirty="0" smtClean="0">
                <a:ea typeface="標楷體" pitchFamily="65" charset="-120"/>
              </a:rPr>
              <a:t>里</a:t>
            </a:r>
            <a:r>
              <a:rPr lang="zh-TW" altLang="en-US" sz="4400" dirty="0" smtClean="0">
                <a:ea typeface="標楷體" pitchFamily="65" charset="-120"/>
              </a:rPr>
              <a:t>或清晨。</a:t>
            </a:r>
            <a:endParaRPr lang="zh-TW" altLang="en-US" sz="4400" dirty="0" smtClean="0">
              <a:ea typeface="標楷體" pitchFamily="65" charset="-120"/>
            </a:endParaRPr>
          </a:p>
        </p:txBody>
      </p:sp>
      <p:pic>
        <p:nvPicPr>
          <p:cNvPr id="19460" name="Picture 4" descr="HH00917_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email"/>
          <a:stretch>
            <a:fillRect/>
          </a:stretch>
        </p:blipFill>
        <p:spPr>
          <a:xfrm>
            <a:off x="7536160" y="5473320"/>
            <a:ext cx="1451153" cy="129021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1" name="AutoShape 6"/>
          <p:cNvSpPr>
            <a:spLocks noChangeArrowheads="1"/>
          </p:cNvSpPr>
          <p:nvPr/>
        </p:nvSpPr>
        <p:spPr bwMode="auto">
          <a:xfrm>
            <a:off x="9336088" y="4941888"/>
            <a:ext cx="719137" cy="503237"/>
          </a:xfrm>
          <a:prstGeom prst="cloudCallout">
            <a:avLst>
              <a:gd name="adj1" fmla="val -34329"/>
              <a:gd name="adj2" fmla="val 52838"/>
            </a:avLst>
          </a:prstGeom>
          <a:solidFill>
            <a:srgbClr val="FFFF99">
              <a:alpha val="87057"/>
            </a:srgbClr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5" grpId="0" autoUpdateAnimBg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2" name="AutoShape 1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352800" y="914400"/>
            <a:ext cx="6629400" cy="4876800"/>
          </a:xfrm>
          <a:prstGeom prst="cloudCallout">
            <a:avLst>
              <a:gd name="adj1" fmla="val -57880"/>
              <a:gd name="adj2" fmla="val -45148"/>
            </a:avLst>
          </a:prstGeom>
          <a:gradFill rotWithShape="1">
            <a:gsLst>
              <a:gs pos="0">
                <a:schemeClr val="tx1"/>
              </a:gs>
              <a:gs pos="100000">
                <a:srgbClr val="66FF33"/>
              </a:gs>
            </a:gsLst>
            <a:path path="rect">
              <a:fillToRect l="50000" t="50000" r="50000" b="50000"/>
            </a:path>
          </a:gra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zh-TW" altLang="en-US" sz="6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想不想知道</a:t>
            </a:r>
            <a:r>
              <a:rPr lang="en-US" altLang="zh-TW" sz="6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[</a:t>
            </a:r>
            <a:r>
              <a:rPr lang="zh-TW" altLang="en-US" sz="6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霜</a:t>
            </a:r>
            <a:r>
              <a:rPr lang="en-US" altLang="zh-TW" sz="6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]</a:t>
            </a:r>
            <a:r>
              <a:rPr lang="zh-TW" altLang="en-US" sz="6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是</a:t>
            </a:r>
            <a:r>
              <a:rPr lang="zh-CN" altLang="en-US" sz="6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长</a:t>
            </a:r>
            <a:r>
              <a:rPr lang="zh-TW" altLang="en-US" sz="6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什</a:t>
            </a:r>
            <a:r>
              <a:rPr lang="zh-CN" altLang="en-US" sz="6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么样</a:t>
            </a:r>
            <a:r>
              <a:rPr lang="zh-TW" altLang="en-US" sz="6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子的呢</a:t>
            </a:r>
            <a:r>
              <a:rPr lang="en-US" altLang="zh-TW" sz="6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?</a:t>
            </a:r>
            <a:endParaRPr lang="en-US" altLang="zh-TW" sz="6000" b="1" dirty="0">
              <a:effectLst>
                <a:outerShdw blurRad="38100" dist="38100" dir="2700000" algn="tl">
                  <a:srgbClr val="FFFFFF"/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2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028" descr="PH02565J[1]"/>
          <p:cNvPicPr>
            <a:picLocks noGrp="1" noChangeAspect="1" noChangeArrowheads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2639616" y="1628800"/>
            <a:ext cx="6912768" cy="45624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AutoShape 1030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977313" y="5589588"/>
            <a:ext cx="1690687" cy="1268412"/>
          </a:xfrm>
          <a:prstGeom prst="actionButtonReturn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7200" dirty="0" smtClean="0">
                <a:solidFill>
                  <a:srgbClr val="FF0000"/>
                </a:solidFill>
                <a:ea typeface="標楷體" pitchFamily="65" charset="-120"/>
              </a:rPr>
              <a:t>静</a:t>
            </a:r>
            <a:r>
              <a:rPr lang="zh-TW" altLang="en-US" sz="7200" dirty="0" smtClean="0">
                <a:solidFill>
                  <a:srgbClr val="FF0000"/>
                </a:solidFill>
                <a:ea typeface="標楷體" pitchFamily="65" charset="-120"/>
              </a:rPr>
              <a:t>夜思</a:t>
            </a:r>
            <a:endParaRPr lang="zh-TW" altLang="en-US" sz="7200" dirty="0" smtClean="0">
              <a:solidFill>
                <a:srgbClr val="FF0000"/>
              </a:solidFill>
              <a:ea typeface="標楷體" pitchFamily="65" charset="-12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93988" y="1946275"/>
            <a:ext cx="7073900" cy="126682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4400" dirty="0" smtClean="0">
                <a:ea typeface="標楷體" pitchFamily="65" charset="-120"/>
              </a:rPr>
              <a:t>在安</a:t>
            </a:r>
            <a:r>
              <a:rPr lang="zh-CN" altLang="en-US" sz="4400" dirty="0" smtClean="0">
                <a:ea typeface="標楷體" pitchFamily="65" charset="-120"/>
              </a:rPr>
              <a:t>静</a:t>
            </a:r>
            <a:r>
              <a:rPr lang="zh-TW" altLang="en-US" sz="4400" dirty="0" smtClean="0">
                <a:ea typeface="標楷體" pitchFamily="65" charset="-120"/>
              </a:rPr>
              <a:t>的夜</a:t>
            </a:r>
            <a:r>
              <a:rPr lang="zh-CN" altLang="en-US" sz="4400" dirty="0" smtClean="0">
                <a:ea typeface="標楷體" pitchFamily="65" charset="-120"/>
              </a:rPr>
              <a:t>里</a:t>
            </a:r>
            <a:r>
              <a:rPr lang="zh-TW" altLang="en-US" sz="4400" dirty="0" smtClean="0">
                <a:ea typeface="標楷體" pitchFamily="65" charset="-120"/>
              </a:rPr>
              <a:t>思念</a:t>
            </a:r>
            <a:r>
              <a:rPr lang="zh-CN" altLang="en-US" sz="4400" dirty="0" smtClean="0">
                <a:ea typeface="標楷體" pitchFamily="65" charset="-120"/>
              </a:rPr>
              <a:t>着</a:t>
            </a:r>
            <a:r>
              <a:rPr lang="zh-TW" altLang="en-US" sz="4400" dirty="0" smtClean="0">
                <a:ea typeface="標楷體" pitchFamily="65" charset="-120"/>
              </a:rPr>
              <a:t>。</a:t>
            </a:r>
            <a:endParaRPr lang="zh-TW" altLang="en-US" sz="4400" dirty="0" smtClean="0">
              <a:ea typeface="標楷體" pitchFamily="65" charset="-120"/>
            </a:endParaRPr>
          </a:p>
        </p:txBody>
      </p:sp>
      <p:pic>
        <p:nvPicPr>
          <p:cNvPr id="66565" name="Picture 5" descr="搧涼豬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4943475" y="4724400"/>
            <a:ext cx="1800225" cy="1800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4" name="AutoShape 4"/>
          <p:cNvSpPr>
            <a:spLocks noChangeArrowheads="1"/>
          </p:cNvSpPr>
          <p:nvPr/>
        </p:nvSpPr>
        <p:spPr bwMode="auto">
          <a:xfrm>
            <a:off x="6527800" y="3357563"/>
            <a:ext cx="3455988" cy="1944687"/>
          </a:xfrm>
          <a:prstGeom prst="wedgeEllipseCallout">
            <a:avLst>
              <a:gd name="adj1" fmla="val -46144"/>
              <a:gd name="adj2" fmla="val 60204"/>
            </a:avLst>
          </a:prstGeom>
          <a:solidFill>
            <a:schemeClr val="tx1"/>
          </a:solidFill>
          <a:ln w="76200" cap="sq">
            <a:solidFill>
              <a:srgbClr val="FF99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en-US" altLang="zh-TW" sz="320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zh-TW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李白在夜</a:t>
            </a:r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里</a:t>
            </a:r>
            <a:r>
              <a:rPr lang="zh-TW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思念的</a:t>
            </a:r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会</a:t>
            </a:r>
            <a:r>
              <a:rPr lang="zh-TW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是</a:t>
            </a:r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谁</a:t>
            </a:r>
            <a:r>
              <a:rPr lang="zh-TW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呢</a:t>
            </a:r>
            <a:r>
              <a:rPr lang="en-US" altLang="zh-TW" sz="3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?</a:t>
            </a:r>
            <a:endParaRPr lang="en-US" altLang="zh-TW" sz="36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algn="ctr">
              <a:defRPr/>
            </a:pPr>
            <a:endParaRPr lang="en-US" altLang="zh-TW" sz="36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utoUpdateAnimBg="0"/>
      <p:bldP spid="66563" grpId="0" autoUpdateAnimBg="0" build="p"/>
      <p:bldP spid="6656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7200" dirty="0" smtClean="0">
                <a:solidFill>
                  <a:srgbClr val="FF0000"/>
                </a:solidFill>
                <a:ea typeface="標楷體" pitchFamily="65" charset="-120"/>
              </a:rPr>
              <a:t>明月</a:t>
            </a:r>
            <a:endParaRPr lang="zh-TW" altLang="en-US" sz="7200" dirty="0" smtClean="0">
              <a:solidFill>
                <a:srgbClr val="FF0000"/>
              </a:solidFill>
              <a:ea typeface="標楷體" pitchFamily="65" charset="-120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40013" y="2205038"/>
            <a:ext cx="6281737" cy="277812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4400" dirty="0" smtClean="0">
                <a:latin typeface="Abadi MT Condensed Light" pitchFamily="34" charset="0"/>
                <a:ea typeface="標楷體" pitchFamily="65" charset="-120"/>
              </a:rPr>
              <a:t>明亮的月亮。</a:t>
            </a:r>
            <a:endParaRPr lang="zh-TW" altLang="en-US" sz="4400" dirty="0" smtClean="0">
              <a:latin typeface="Abadi MT Condensed Light" pitchFamily="34" charset="0"/>
              <a:ea typeface="標楷體" pitchFamily="65" charset="-120"/>
            </a:endParaRPr>
          </a:p>
        </p:txBody>
      </p:sp>
      <p:pic>
        <p:nvPicPr>
          <p:cNvPr id="67588" name="Picture 4" descr="j0078945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email"/>
          <a:stretch>
            <a:fillRect/>
          </a:stretch>
        </p:blipFill>
        <p:spPr>
          <a:xfrm>
            <a:off x="6656388" y="2189636"/>
            <a:ext cx="3810000" cy="36280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utoUpdateAnimBg="0"/>
      <p:bldP spid="67587" grpId="0" autoUpdateAnimBg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367808" y="1196752"/>
            <a:ext cx="6157912" cy="4267200"/>
          </a:xfrm>
        </p:spPr>
        <p:txBody>
          <a:bodyPr/>
          <a:lstStyle/>
          <a:p>
            <a:pPr eaLnBrk="1" hangingPunct="1">
              <a:buClr>
                <a:srgbClr val="FFFF00"/>
              </a:buClr>
              <a:buFont typeface="Wingdings" panose="05000000000000000000" pitchFamily="2" charset="2"/>
              <a:buNone/>
              <a:defRPr/>
            </a:pPr>
            <a:r>
              <a:rPr lang="zh-TW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小</a:t>
            </a:r>
            <a:r>
              <a:rPr lang="zh-TW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朋友</a:t>
            </a:r>
            <a:r>
              <a:rPr lang="zh-CN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，</a:t>
            </a:r>
            <a:r>
              <a:rPr lang="zh-TW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你</a:t>
            </a:r>
            <a:r>
              <a:rPr lang="zh-CN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欣赏过美丽</a:t>
            </a:r>
            <a:r>
              <a:rPr lang="zh-TW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的夜景</a:t>
            </a:r>
            <a:r>
              <a:rPr lang="zh-CN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吗</a:t>
            </a:r>
            <a:r>
              <a:rPr lang="zh-TW" altLang="en-US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？</a:t>
            </a:r>
            <a:endParaRPr lang="zh-TW" altLang="en-US" sz="6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ea typeface="標楷體" pitchFamily="65" charset="-120"/>
            </a:endParaRPr>
          </a:p>
        </p:txBody>
      </p:sp>
      <p:pic>
        <p:nvPicPr>
          <p:cNvPr id="4099" name="Picture 5" descr="j020316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3743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dvAuto="0" autoUpdateAnimBg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2113783" y="116632"/>
            <a:ext cx="7772400" cy="1143000"/>
          </a:xfrm>
        </p:spPr>
        <p:txBody>
          <a:bodyPr/>
          <a:lstStyle/>
          <a:p>
            <a:pPr eaLnBrk="1" hangingPunct="1"/>
            <a:r>
              <a:rPr lang="zh-TW" altLang="en-US" sz="7200" dirty="0" smtClean="0">
                <a:solidFill>
                  <a:srgbClr val="FF0000"/>
                </a:solidFill>
                <a:ea typeface="標楷體" pitchFamily="65" charset="-120"/>
              </a:rPr>
              <a:t>地上霜</a:t>
            </a:r>
            <a:endParaRPr lang="zh-TW" altLang="en-US" sz="7200" dirty="0" smtClean="0">
              <a:solidFill>
                <a:srgbClr val="FF0000"/>
              </a:solidFill>
              <a:ea typeface="標楷體" pitchFamily="65" charset="-120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93988" y="1946275"/>
            <a:ext cx="7434262" cy="4114800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4400" dirty="0" smtClean="0">
                <a:ea typeface="標楷體" pitchFamily="65" charset="-120"/>
              </a:rPr>
              <a:t>地上</a:t>
            </a:r>
            <a:r>
              <a:rPr lang="zh-CN" altLang="en-US" sz="4400" dirty="0" smtClean="0">
                <a:ea typeface="標楷體" pitchFamily="65" charset="-120"/>
              </a:rPr>
              <a:t>结</a:t>
            </a:r>
            <a:r>
              <a:rPr lang="zh-TW" altLang="en-US" sz="4400" dirty="0" smtClean="0">
                <a:ea typeface="標楷體" pitchFamily="65" charset="-120"/>
              </a:rPr>
              <a:t>了一</a:t>
            </a:r>
            <a:r>
              <a:rPr lang="zh-CN" altLang="en-US" sz="4400" dirty="0" smtClean="0">
                <a:ea typeface="標楷體" pitchFamily="65" charset="-120"/>
              </a:rPr>
              <a:t>层</a:t>
            </a:r>
            <a:r>
              <a:rPr lang="zh-TW" altLang="en-US" sz="4400" dirty="0" smtClean="0">
                <a:ea typeface="標楷體" pitchFamily="65" charset="-120"/>
              </a:rPr>
              <a:t>白色的霜。</a:t>
            </a:r>
            <a:endParaRPr lang="zh-TW" altLang="en-US" sz="4400" dirty="0" smtClean="0">
              <a:ea typeface="標楷體" pitchFamily="65" charset="-120"/>
            </a:endParaRPr>
          </a:p>
        </p:txBody>
      </p:sp>
      <p:sp>
        <p:nvSpPr>
          <p:cNvPr id="68612" name="AutoShape 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159375" y="3789363"/>
            <a:ext cx="4752975" cy="2160587"/>
          </a:xfrm>
          <a:prstGeom prst="cloudCallout">
            <a:avLst>
              <a:gd name="adj1" fmla="val -60991"/>
              <a:gd name="adj2" fmla="val -81375"/>
            </a:avLst>
          </a:prstGeom>
          <a:gradFill rotWithShape="1">
            <a:gsLst>
              <a:gs pos="0">
                <a:schemeClr val="tx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anchor="ctr" anchorCtr="1"/>
          <a:lstStyle/>
          <a:p>
            <a:pPr algn="ctr"/>
            <a:r>
              <a:rPr lang="zh-CN" altLang="en-US" sz="3200" b="1" dirty="0">
                <a:latin typeface="標楷體" pitchFamily="65" charset="-120"/>
                <a:ea typeface="標楷體" pitchFamily="65" charset="-120"/>
              </a:rPr>
              <a:t>还记</a:t>
            </a:r>
            <a:r>
              <a:rPr lang="zh-TW" altLang="en-US" sz="3200" b="1" dirty="0">
                <a:latin typeface="標楷體" pitchFamily="65" charset="-120"/>
                <a:ea typeface="標楷體" pitchFamily="65" charset="-120"/>
              </a:rPr>
              <a:t>得霜是</a:t>
            </a:r>
            <a:r>
              <a:rPr lang="zh-CN" altLang="en-US" sz="3200" b="1" dirty="0">
                <a:latin typeface="標楷體" pitchFamily="65" charset="-120"/>
                <a:ea typeface="標楷體" pitchFamily="65" charset="-120"/>
              </a:rPr>
              <a:t>长</a:t>
            </a:r>
            <a:r>
              <a:rPr lang="zh-TW" altLang="en-US" sz="3200" b="1" dirty="0">
                <a:latin typeface="標楷體" pitchFamily="65" charset="-120"/>
                <a:ea typeface="標楷體" pitchFamily="65" charset="-120"/>
              </a:rPr>
              <a:t>什</a:t>
            </a:r>
            <a:r>
              <a:rPr lang="zh-CN" altLang="en-US" sz="3200" b="1" dirty="0">
                <a:latin typeface="標楷體" pitchFamily="65" charset="-120"/>
                <a:ea typeface="標楷體" pitchFamily="65" charset="-120"/>
              </a:rPr>
              <a:t>么样</a:t>
            </a:r>
            <a:r>
              <a:rPr lang="zh-TW" altLang="en-US" sz="3200" b="1" dirty="0">
                <a:latin typeface="標楷體" pitchFamily="65" charset="-120"/>
                <a:ea typeface="標楷體" pitchFamily="65" charset="-120"/>
              </a:rPr>
              <a:t>子的</a:t>
            </a:r>
            <a:r>
              <a:rPr lang="zh-CN" altLang="en-US" sz="3200" b="1" dirty="0">
                <a:latin typeface="標楷體" pitchFamily="65" charset="-120"/>
                <a:ea typeface="標楷體" pitchFamily="65" charset="-120"/>
              </a:rPr>
              <a:t>吗</a:t>
            </a:r>
            <a:r>
              <a:rPr lang="en-US" altLang="zh-TW" sz="3200" b="1" dirty="0">
                <a:latin typeface="標楷體" pitchFamily="65" charset="-120"/>
                <a:ea typeface="標楷體" pitchFamily="65" charset="-120"/>
              </a:rPr>
              <a:t>?</a:t>
            </a:r>
            <a:endParaRPr lang="en-US" altLang="zh-TW" sz="3200" b="1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utoUpdateAnimBg="0"/>
      <p:bldP spid="68611" grpId="0" autoUpdateAnimBg="0" build="p"/>
      <p:bldP spid="686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991544" y="188640"/>
            <a:ext cx="8229600" cy="9334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7200" dirty="0" smtClean="0">
                <a:solidFill>
                  <a:schemeClr val="bg1">
                    <a:lumMod val="60000"/>
                    <a:lumOff val="40000"/>
                  </a:schemeClr>
                </a:solidFill>
                <a:ea typeface="標楷體" pitchFamily="65" charset="-120"/>
              </a:rPr>
              <a:t>举头</a:t>
            </a:r>
            <a:endParaRPr lang="zh-CN" altLang="en-US" sz="7200" dirty="0" smtClean="0">
              <a:solidFill>
                <a:schemeClr val="bg1">
                  <a:lumMod val="60000"/>
                  <a:lumOff val="40000"/>
                </a:schemeClr>
              </a:solidFill>
              <a:ea typeface="標楷體" pitchFamily="65" charset="-12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TW" altLang="en-US" sz="4800" dirty="0" smtClean="0">
                <a:ea typeface="標楷體" pitchFamily="65" charset="-120"/>
              </a:rPr>
              <a:t>就是抬</a:t>
            </a:r>
            <a:r>
              <a:rPr lang="zh-CN" altLang="en-US" sz="4800" dirty="0" smtClean="0">
                <a:ea typeface="標楷體" pitchFamily="65" charset="-120"/>
              </a:rPr>
              <a:t>头</a:t>
            </a:r>
            <a:r>
              <a:rPr lang="zh-TW" altLang="en-US" sz="4800" dirty="0" smtClean="0">
                <a:ea typeface="標楷體" pitchFamily="65" charset="-120"/>
              </a:rPr>
              <a:t>起來向上看。</a:t>
            </a:r>
            <a:endParaRPr lang="zh-TW" altLang="en-US" sz="4800" dirty="0" smtClean="0">
              <a:ea typeface="標楷體" pitchFamily="65" charset="-120"/>
            </a:endParaRPr>
          </a:p>
        </p:txBody>
      </p:sp>
      <p:sp>
        <p:nvSpPr>
          <p:cNvPr id="69636" name="AutoShape 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159375" y="3789363"/>
            <a:ext cx="4752975" cy="2447925"/>
          </a:xfrm>
          <a:prstGeom prst="cloudCallout">
            <a:avLst>
              <a:gd name="adj1" fmla="val -60991"/>
              <a:gd name="adj2" fmla="val -65954"/>
            </a:avLst>
          </a:prstGeom>
          <a:gradFill rotWithShape="1">
            <a:gsLst>
              <a:gs pos="0">
                <a:schemeClr val="tx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en-US" altLang="zh-TW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[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举头</a:t>
            </a:r>
            <a:r>
              <a:rPr lang="en-US" altLang="zh-TW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]</a:t>
            </a:r>
            <a:r>
              <a:rPr lang="zh-TW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或</a:t>
            </a:r>
            <a:r>
              <a:rPr lang="en-US" altLang="zh-TW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[</a:t>
            </a:r>
            <a:r>
              <a:rPr lang="zh-TW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抬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头</a:t>
            </a:r>
            <a:r>
              <a:rPr lang="en-US" altLang="zh-TW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]</a:t>
            </a:r>
            <a:endParaRPr lang="en-US" altLang="zh-TW" sz="3600" b="1">
              <a:effectLst>
                <a:outerShdw blurRad="38100" dist="38100" dir="2700000" algn="tl">
                  <a:srgbClr val="FFFFFF"/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algn="ctr">
              <a:defRPr/>
            </a:pPr>
            <a:r>
              <a:rPr lang="zh-TW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哪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个</a:t>
            </a:r>
            <a:r>
              <a:rPr lang="zh-TW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好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听</a:t>
            </a:r>
            <a:r>
              <a:rPr lang="zh-TW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呢</a:t>
            </a:r>
            <a:r>
              <a:rPr lang="en-US" altLang="zh-TW" sz="36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?</a:t>
            </a:r>
            <a:endParaRPr lang="en-US" altLang="zh-TW" sz="3600" b="1">
              <a:effectLst>
                <a:outerShdw blurRad="38100" dist="38100" dir="2700000" algn="tl">
                  <a:srgbClr val="FFFFFF"/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utoUpdateAnimBg="0"/>
      <p:bldP spid="69635" grpId="0" autoUpdateAnimBg="0" build="p"/>
      <p:bldP spid="6963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7200" dirty="0" smtClean="0">
                <a:solidFill>
                  <a:srgbClr val="FF0000"/>
                </a:solidFill>
                <a:ea typeface="標楷體" pitchFamily="65" charset="-120"/>
              </a:rPr>
              <a:t>低</a:t>
            </a:r>
            <a:r>
              <a:rPr lang="zh-CN" altLang="en-US" sz="7200" dirty="0" smtClean="0">
                <a:solidFill>
                  <a:srgbClr val="FF0000"/>
                </a:solidFill>
                <a:ea typeface="標楷體" pitchFamily="65" charset="-120"/>
              </a:rPr>
              <a:t>头</a:t>
            </a:r>
            <a:endParaRPr lang="zh-CN" altLang="en-US" sz="7200" dirty="0" smtClean="0">
              <a:solidFill>
                <a:srgbClr val="FF0000"/>
              </a:solidFill>
              <a:ea typeface="標楷體" pitchFamily="65" charset="-120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93988" y="1946275"/>
            <a:ext cx="7218362" cy="1627188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zh-TW" altLang="en-US" sz="4400" dirty="0" smtClean="0">
                <a:ea typeface="標楷體" pitchFamily="65" charset="-120"/>
              </a:rPr>
              <a:t>在</a:t>
            </a:r>
            <a:r>
              <a:rPr lang="zh-CN" altLang="en-US" sz="4400" dirty="0" smtClean="0">
                <a:ea typeface="標楷體" pitchFamily="65" charset="-120"/>
              </a:rPr>
              <a:t>这</a:t>
            </a:r>
            <a:r>
              <a:rPr lang="zh-TW" altLang="en-US" sz="4400" dirty="0" smtClean="0">
                <a:ea typeface="標楷體" pitchFamily="65" charset="-120"/>
              </a:rPr>
              <a:t>首</a:t>
            </a:r>
            <a:r>
              <a:rPr lang="zh-CN" altLang="en-US" sz="4400" dirty="0" smtClean="0">
                <a:ea typeface="標楷體" pitchFamily="65" charset="-120"/>
              </a:rPr>
              <a:t>诗里</a:t>
            </a:r>
            <a:r>
              <a:rPr lang="zh-TW" altLang="en-US" sz="4400" dirty="0" smtClean="0">
                <a:ea typeface="標楷體" pitchFamily="65" charset="-120"/>
              </a:rPr>
              <a:t>是指放下原本抬起</a:t>
            </a:r>
            <a:r>
              <a:rPr lang="zh-CN" altLang="en-US" sz="4400" dirty="0" smtClean="0">
                <a:ea typeface="標楷體" pitchFamily="65" charset="-120"/>
              </a:rPr>
              <a:t>头</a:t>
            </a:r>
            <a:r>
              <a:rPr lang="zh-TW" altLang="en-US" sz="4400" dirty="0" smtClean="0">
                <a:ea typeface="標楷體" pitchFamily="65" charset="-120"/>
              </a:rPr>
              <a:t>的</a:t>
            </a:r>
            <a:r>
              <a:rPr lang="zh-CN" altLang="en-US" sz="4400" dirty="0" smtClean="0">
                <a:ea typeface="標楷體" pitchFamily="65" charset="-120"/>
              </a:rPr>
              <a:t>动</a:t>
            </a:r>
            <a:r>
              <a:rPr lang="zh-TW" altLang="en-US" sz="4400" dirty="0" smtClean="0">
                <a:ea typeface="標楷體" pitchFamily="65" charset="-120"/>
              </a:rPr>
              <a:t>作。</a:t>
            </a:r>
            <a:endParaRPr lang="zh-TW" altLang="en-US" sz="4400" dirty="0" smtClean="0">
              <a:ea typeface="標楷體" pitchFamily="65" charset="-120"/>
            </a:endParaRPr>
          </a:p>
        </p:txBody>
      </p:sp>
      <p:pic>
        <p:nvPicPr>
          <p:cNvPr id="70661" name="Picture 5" descr="j0227942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email"/>
          <a:stretch>
            <a:fillRect/>
          </a:stretch>
        </p:blipFill>
        <p:spPr>
          <a:xfrm>
            <a:off x="8104645" y="3440862"/>
            <a:ext cx="913486" cy="112562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0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03838" y="4437063"/>
            <a:ext cx="4752975" cy="2160587"/>
          </a:xfrm>
          <a:prstGeom prst="cloudCallout">
            <a:avLst>
              <a:gd name="adj1" fmla="val -60991"/>
              <a:gd name="adj2" fmla="val -81375"/>
            </a:avLst>
          </a:prstGeom>
          <a:gradFill rotWithShape="1">
            <a:gsLst>
              <a:gs pos="0">
                <a:schemeClr val="tx1"/>
              </a:gs>
              <a:gs pos="100000">
                <a:srgbClr val="00FF00"/>
              </a:gs>
            </a:gsLst>
            <a:path path="rect">
              <a:fillToRect l="50000" t="50000" r="50000" b="50000"/>
            </a:path>
          </a:gra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听</a:t>
            </a:r>
            <a:r>
              <a:rPr lang="zh-TW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清楚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，</a:t>
            </a:r>
            <a:r>
              <a:rPr lang="zh-TW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是</a:t>
            </a:r>
            <a:r>
              <a:rPr lang="en-US" altLang="zh-TW" sz="32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[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低头</a:t>
            </a:r>
            <a:r>
              <a:rPr lang="en-US" altLang="zh-TW" sz="32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] </a:t>
            </a:r>
            <a:r>
              <a:rPr lang="zh-TW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喔</a:t>
            </a:r>
            <a:r>
              <a:rPr lang="en-US" altLang="zh-TW" sz="3200" b="1">
                <a:effectLst>
                  <a:outerShdw blurRad="38100" dist="38100" dir="2700000" algn="tl">
                    <a:srgbClr val="FFFFFF"/>
                  </a:outerShdw>
                </a:effectLst>
                <a:latin typeface="標楷體" pitchFamily="65" charset="-120"/>
                <a:ea typeface="標楷體" pitchFamily="65" charset="-120"/>
              </a:rPr>
              <a:t>!</a:t>
            </a:r>
            <a:endParaRPr lang="en-US" altLang="zh-TW" sz="3200" b="1">
              <a:effectLst>
                <a:outerShdw blurRad="38100" dist="38100" dir="2700000" algn="tl">
                  <a:srgbClr val="FFFFFF"/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autoUpdateAnimBg="0"/>
      <p:bldP spid="70659" grpId="0" autoUpdateAnimBg="0" build="p"/>
      <p:bldP spid="7066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2423592" y="18864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7200" dirty="0" smtClean="0">
                <a:ea typeface="標楷體" pitchFamily="65" charset="-120"/>
              </a:rPr>
              <a:t>思故</a:t>
            </a:r>
            <a:r>
              <a:rPr lang="zh-CN" altLang="en-US" sz="7200" dirty="0" smtClean="0">
                <a:ea typeface="標楷體" pitchFamily="65" charset="-120"/>
              </a:rPr>
              <a:t>乡</a:t>
            </a:r>
            <a:endParaRPr lang="zh-CN" altLang="en-US" sz="7200" dirty="0" smtClean="0">
              <a:ea typeface="標楷體" pitchFamily="65" charset="-120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51584" y="2132856"/>
            <a:ext cx="7974012" cy="213042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4400" dirty="0" smtClean="0">
                <a:ea typeface="標楷體" pitchFamily="65" charset="-120"/>
              </a:rPr>
              <a:t>在</a:t>
            </a:r>
            <a:r>
              <a:rPr lang="zh-CN" altLang="en-US" sz="4400" dirty="0" smtClean="0">
                <a:ea typeface="標楷體" pitchFamily="65" charset="-120"/>
              </a:rPr>
              <a:t>这里</a:t>
            </a:r>
            <a:r>
              <a:rPr lang="zh-TW" altLang="en-US" sz="4400" dirty="0" smtClean="0">
                <a:ea typeface="標楷體" pitchFamily="65" charset="-120"/>
              </a:rPr>
              <a:t>是指</a:t>
            </a:r>
            <a:r>
              <a:rPr lang="zh-CN" altLang="en-US" sz="4400" dirty="0" smtClean="0">
                <a:ea typeface="標楷體" pitchFamily="65" charset="-120"/>
              </a:rPr>
              <a:t>离开家乡</a:t>
            </a:r>
            <a:r>
              <a:rPr lang="zh-TW" altLang="en-US" sz="4400" dirty="0" smtClean="0">
                <a:ea typeface="標楷體" pitchFamily="65" charset="-120"/>
              </a:rPr>
              <a:t>的人，</a:t>
            </a:r>
            <a:endParaRPr lang="zh-TW" altLang="en-US" sz="4400" dirty="0" smtClean="0">
              <a:ea typeface="標楷體" pitchFamily="65" charset="-12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TW" altLang="en-US" sz="4400" dirty="0" smtClean="0">
                <a:ea typeface="標楷體" pitchFamily="65" charset="-120"/>
              </a:rPr>
              <a:t>   在外地想念</a:t>
            </a:r>
            <a:r>
              <a:rPr lang="zh-CN" altLang="en-US" sz="4400" dirty="0" smtClean="0">
                <a:ea typeface="標楷體" pitchFamily="65" charset="-120"/>
              </a:rPr>
              <a:t>家乡</a:t>
            </a:r>
            <a:r>
              <a:rPr lang="zh-TW" altLang="en-US" sz="4400" dirty="0" smtClean="0">
                <a:ea typeface="標楷體" pitchFamily="65" charset="-120"/>
              </a:rPr>
              <a:t>的心情。</a:t>
            </a:r>
            <a:endParaRPr lang="zh-TW" altLang="en-US" sz="4400" dirty="0" smtClean="0">
              <a:ea typeface="標楷體" pitchFamily="65" charset="-120"/>
            </a:endParaRPr>
          </a:p>
        </p:txBody>
      </p:sp>
      <p:pic>
        <p:nvPicPr>
          <p:cNvPr id="71684" name="Picture 4" descr="j0078750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1" cstate="email"/>
          <a:stretch>
            <a:fillRect/>
          </a:stretch>
        </p:blipFill>
        <p:spPr>
          <a:xfrm>
            <a:off x="9264352" y="4797152"/>
            <a:ext cx="1117476" cy="1981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5" name="Picture 5" descr="腳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2313" y="5949950"/>
            <a:ext cx="14250987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utoUpdateAnimBg="0"/>
      <p:bldP spid="71683" grpId="0" autoUpdateAnimBg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2135560" y="1196752"/>
            <a:ext cx="8280400" cy="4679950"/>
          </a:xfrm>
        </p:spPr>
        <p:txBody>
          <a:bodyPr/>
          <a:lstStyle/>
          <a:p>
            <a:pPr eaLnBrk="1" hangingPunct="1">
              <a:defRPr/>
            </a:pPr>
            <a:endParaRPr lang="en-US" altLang="zh-TW" sz="1400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TW" altLang="zh-CN" sz="6000" b="1" dirty="0" smtClean="0">
                <a:solidFill>
                  <a:schemeClr val="tx1"/>
                </a:solidFill>
                <a:ea typeface="標楷體" pitchFamily="65" charset="-120"/>
              </a:rPr>
              <a:t> </a:t>
            </a:r>
            <a:r>
              <a:rPr lang="en-US" altLang="zh-TW" sz="6000" b="1" dirty="0" smtClean="0">
                <a:solidFill>
                  <a:schemeClr val="tx1"/>
                </a:solidFill>
                <a:ea typeface="標楷體" pitchFamily="65" charset="-120"/>
              </a:rPr>
              <a:t> </a:t>
            </a:r>
            <a:r>
              <a:rPr lang="zh-TW" altLang="zh-CN" sz="6000" b="1" dirty="0" smtClean="0">
                <a:solidFill>
                  <a:schemeClr val="tx1"/>
                </a:solidFill>
                <a:ea typeface="標楷體" pitchFamily="65" charset="-120"/>
              </a:rPr>
              <a:t> </a:t>
            </a:r>
            <a:r>
              <a:rPr lang="en-US" altLang="zh-TW" sz="6000" b="1" dirty="0" smtClean="0">
                <a:solidFill>
                  <a:schemeClr val="tx1"/>
                </a:solidFill>
                <a:ea typeface="標楷體" pitchFamily="65" charset="-120"/>
              </a:rPr>
              <a:t> </a:t>
            </a:r>
            <a:r>
              <a:rPr lang="zh-TW" altLang="zh-CN" sz="6000" b="1" dirty="0" smtClean="0">
                <a:solidFill>
                  <a:schemeClr val="tx1"/>
                </a:solidFill>
                <a:ea typeface="標楷體" pitchFamily="65" charset="-120"/>
              </a:rPr>
              <a:t> </a:t>
            </a:r>
            <a:r>
              <a:rPr lang="en-US" altLang="zh-TW" sz="6000" b="1" dirty="0" smtClean="0">
                <a:solidFill>
                  <a:schemeClr val="tx1"/>
                </a:solidFill>
                <a:ea typeface="標楷體" pitchFamily="65" charset="-120"/>
              </a:rPr>
              <a:t> </a:t>
            </a:r>
            <a:r>
              <a:rPr lang="zh-TW" altLang="zh-CN" sz="6000" b="1" dirty="0" smtClean="0">
                <a:solidFill>
                  <a:schemeClr val="tx1"/>
                </a:solidFill>
                <a:ea typeface="標楷體" pitchFamily="65" charset="-120"/>
              </a:rPr>
              <a:t> </a:t>
            </a:r>
            <a:r>
              <a:rPr lang="zh-TW" altLang="en-US" sz="6000" b="1" dirty="0" smtClean="0">
                <a:solidFill>
                  <a:schemeClr val="tx1"/>
                </a:solidFill>
                <a:ea typeface="標楷體" pitchFamily="65" charset="-120"/>
              </a:rPr>
              <a:t>接下來就</a:t>
            </a:r>
            <a:r>
              <a:rPr lang="zh-CN" altLang="en-US" sz="6000" b="1" dirty="0" smtClean="0">
                <a:solidFill>
                  <a:schemeClr val="tx1"/>
                </a:solidFill>
                <a:ea typeface="標楷體" pitchFamily="65" charset="-120"/>
              </a:rPr>
              <a:t>请</a:t>
            </a:r>
            <a:r>
              <a:rPr lang="zh-TW" altLang="en-US" sz="6000" b="1" dirty="0" smtClean="0">
                <a:solidFill>
                  <a:schemeClr val="tx1"/>
                </a:solidFill>
                <a:ea typeface="標楷體" pitchFamily="65" charset="-120"/>
              </a:rPr>
              <a:t>小朋友</a:t>
            </a:r>
            <a:endParaRPr lang="zh-TW" altLang="en-US" sz="6000" b="1" dirty="0" smtClean="0">
              <a:solidFill>
                <a:schemeClr val="tx1"/>
              </a:solidFill>
              <a:ea typeface="標楷體" pitchFamily="65" charset="-12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TW" altLang="en-US" sz="6000" b="1" dirty="0" smtClean="0">
                <a:solidFill>
                  <a:schemeClr val="tx1"/>
                </a:solidFill>
                <a:ea typeface="標楷體" pitchFamily="65" charset="-120"/>
              </a:rPr>
              <a:t>和</a:t>
            </a:r>
            <a:r>
              <a:rPr lang="zh-CN" altLang="en-US" sz="6000" b="1" dirty="0" smtClean="0">
                <a:solidFill>
                  <a:schemeClr val="tx1"/>
                </a:solidFill>
                <a:ea typeface="標楷體" pitchFamily="65" charset="-120"/>
              </a:rPr>
              <a:t>老师</a:t>
            </a:r>
            <a:r>
              <a:rPr lang="zh-TW" altLang="en-US" sz="6000" b="1" dirty="0" smtClean="0">
                <a:solidFill>
                  <a:schemeClr val="tx1"/>
                </a:solidFill>
                <a:ea typeface="標楷體" pitchFamily="65" charset="-120"/>
              </a:rPr>
              <a:t>一起來</a:t>
            </a:r>
            <a:r>
              <a:rPr lang="zh-CN" altLang="en-US" sz="6000" b="1" dirty="0" smtClean="0">
                <a:solidFill>
                  <a:schemeClr val="tx1"/>
                </a:solidFill>
                <a:ea typeface="標楷體" pitchFamily="65" charset="-120"/>
              </a:rPr>
              <a:t>了解</a:t>
            </a:r>
            <a:r>
              <a:rPr lang="zh-TW" altLang="en-US" sz="6000" b="1" dirty="0" smtClean="0">
                <a:solidFill>
                  <a:schemeClr val="tx1"/>
                </a:solidFill>
                <a:ea typeface="標楷體" pitchFamily="65" charset="-120"/>
              </a:rPr>
              <a:t>李白</a:t>
            </a:r>
            <a:r>
              <a:rPr lang="zh-CN" altLang="en-US" sz="6000" b="1" dirty="0" smtClean="0">
                <a:solidFill>
                  <a:schemeClr val="tx1"/>
                </a:solidFill>
                <a:ea typeface="標楷體" pitchFamily="65" charset="-120"/>
              </a:rPr>
              <a:t>这</a:t>
            </a:r>
            <a:r>
              <a:rPr lang="zh-TW" altLang="en-US" sz="6000" b="1" dirty="0" smtClean="0">
                <a:solidFill>
                  <a:schemeClr val="tx1"/>
                </a:solidFill>
                <a:ea typeface="標楷體" pitchFamily="65" charset="-120"/>
              </a:rPr>
              <a:t>首「</a:t>
            </a:r>
            <a:r>
              <a:rPr lang="zh-CN" altLang="en-US" sz="6000" b="1" dirty="0" smtClean="0">
                <a:solidFill>
                  <a:schemeClr val="tx1"/>
                </a:solidFill>
                <a:ea typeface="標楷體" pitchFamily="65" charset="-120"/>
              </a:rPr>
              <a:t>静</a:t>
            </a:r>
            <a:r>
              <a:rPr lang="zh-TW" altLang="en-US" sz="6000" b="1" dirty="0" smtClean="0">
                <a:solidFill>
                  <a:schemeClr val="tx1"/>
                </a:solidFill>
                <a:ea typeface="標楷體" pitchFamily="65" charset="-120"/>
              </a:rPr>
              <a:t>夜思」吧！</a:t>
            </a:r>
            <a:endParaRPr lang="zh-TW" altLang="en-US" sz="6000" b="1" dirty="0" smtClean="0">
              <a:solidFill>
                <a:schemeClr val="tx1"/>
              </a:solidFill>
              <a:ea typeface="標楷體" pitchFamily="65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夜圖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30951" y="0"/>
            <a:ext cx="294005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bac0100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38400" y="3644900"/>
            <a:ext cx="5006975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955925" y="-69850"/>
            <a:ext cx="10972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lang="en-US" altLang="zh-TW" sz="4800">
                <a:solidFill>
                  <a:schemeClr val="tx2"/>
                </a:solidFill>
                <a:latin typeface="書法秀隸（注音一）" pitchFamily="2" charset="-120"/>
                <a:ea typeface="書法秀隸（注音一）" pitchFamily="2" charset="-120"/>
              </a:rPr>
              <a:t>	</a:t>
            </a:r>
            <a:endParaRPr lang="en-US" altLang="zh-TW" sz="4800">
              <a:solidFill>
                <a:schemeClr val="tx2"/>
              </a:solidFill>
              <a:latin typeface="書法秀隸（注音一）" pitchFamily="2" charset="-120"/>
              <a:ea typeface="書法秀隸（注音一）" pitchFamily="2" charset="-120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505200" y="1268760"/>
            <a:ext cx="4054475" cy="279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lang="zh-TW" altLang="en-US" sz="4400" b="1" dirty="0">
                <a:solidFill>
                  <a:srgbClr val="FF0000"/>
                </a:solidFill>
                <a:ea typeface="標楷體" pitchFamily="65" charset="-120"/>
              </a:rPr>
              <a:t>床前明月光，</a:t>
            </a:r>
            <a:endParaRPr lang="zh-TW" altLang="en-US" sz="4400" b="1" dirty="0">
              <a:solidFill>
                <a:srgbClr val="FF0000"/>
              </a:solidFill>
              <a:ea typeface="標楷體" pitchFamily="65" charset="-120"/>
            </a:endParaRPr>
          </a:p>
          <a:p>
            <a:pPr eaLnBrk="1" hangingPunct="1"/>
            <a:r>
              <a:rPr lang="zh-TW" altLang="en-US" sz="4400" b="1" dirty="0">
                <a:solidFill>
                  <a:srgbClr val="FF0000"/>
                </a:solidFill>
                <a:ea typeface="標楷體" pitchFamily="65" charset="-120"/>
              </a:rPr>
              <a:t>疑是地上霜；</a:t>
            </a:r>
            <a:endParaRPr lang="zh-TW" altLang="en-US" sz="4400" b="1" dirty="0">
              <a:solidFill>
                <a:srgbClr val="FF0000"/>
              </a:solidFill>
              <a:ea typeface="標楷體" pitchFamily="65" charset="-120"/>
            </a:endParaRPr>
          </a:p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ea typeface="標楷體" pitchFamily="65" charset="-120"/>
              </a:rPr>
              <a:t>举头</a:t>
            </a:r>
            <a:r>
              <a:rPr lang="zh-TW" altLang="en-US" sz="4400" b="1" dirty="0">
                <a:solidFill>
                  <a:srgbClr val="FF0000"/>
                </a:solidFill>
                <a:ea typeface="標楷體" pitchFamily="65" charset="-120"/>
              </a:rPr>
              <a:t>望明月，</a:t>
            </a:r>
            <a:endParaRPr lang="zh-TW" altLang="en-US" sz="4400" b="1" dirty="0">
              <a:solidFill>
                <a:srgbClr val="FF0000"/>
              </a:solidFill>
              <a:ea typeface="標楷體" pitchFamily="65" charset="-120"/>
            </a:endParaRPr>
          </a:p>
          <a:p>
            <a:pPr eaLnBrk="1" hangingPunct="1"/>
            <a:r>
              <a:rPr lang="zh-TW" altLang="en-US" sz="4400" b="1" dirty="0">
                <a:solidFill>
                  <a:srgbClr val="FF0000"/>
                </a:solidFill>
                <a:ea typeface="標楷體" pitchFamily="65" charset="-120"/>
              </a:rPr>
              <a:t>低</a:t>
            </a:r>
            <a:r>
              <a:rPr lang="zh-CN" altLang="en-US" sz="4400" b="1" dirty="0">
                <a:solidFill>
                  <a:srgbClr val="FF0000"/>
                </a:solidFill>
                <a:ea typeface="標楷體" pitchFamily="65" charset="-120"/>
              </a:rPr>
              <a:t>头</a:t>
            </a:r>
            <a:r>
              <a:rPr lang="zh-TW" altLang="en-US" sz="4400" b="1" dirty="0">
                <a:solidFill>
                  <a:srgbClr val="FF0000"/>
                </a:solidFill>
                <a:ea typeface="標楷體" pitchFamily="65" charset="-120"/>
              </a:rPr>
              <a:t>思故</a:t>
            </a:r>
            <a:r>
              <a:rPr lang="zh-CN" altLang="en-US" sz="4400" b="1" dirty="0">
                <a:solidFill>
                  <a:srgbClr val="FF0000"/>
                </a:solidFill>
                <a:ea typeface="標楷體" pitchFamily="65" charset="-120"/>
              </a:rPr>
              <a:t>乡</a:t>
            </a:r>
            <a:r>
              <a:rPr lang="zh-TW" altLang="en-US" sz="4400" b="1" dirty="0">
                <a:solidFill>
                  <a:srgbClr val="FF0000"/>
                </a:solidFill>
                <a:ea typeface="標楷體" pitchFamily="65" charset="-120"/>
              </a:rPr>
              <a:t>。</a:t>
            </a:r>
            <a:endParaRPr lang="zh-TW" altLang="en-US" sz="4400" b="1" dirty="0">
              <a:solidFill>
                <a:srgbClr val="FF0000"/>
              </a:solidFill>
              <a:ea typeface="標楷體" pitchFamily="65" charset="-120"/>
            </a:endParaRP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1565275" y="0"/>
            <a:ext cx="27813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5400" b="1" dirty="0" smtClean="0">
                <a:ea typeface="標楷體" pitchFamily="65" charset="-120"/>
              </a:rPr>
              <a:t>静</a:t>
            </a:r>
            <a:r>
              <a:rPr lang="zh-TW" altLang="en-US" sz="5400" b="1" dirty="0" smtClean="0">
                <a:ea typeface="標楷體" pitchFamily="65" charset="-120"/>
              </a:rPr>
              <a:t>夜思</a:t>
            </a:r>
            <a:endParaRPr lang="zh-TW" altLang="en-US" sz="5400" b="1" dirty="0" smtClean="0">
              <a:ea typeface="標楷體" pitchFamily="65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90800" y="304800"/>
            <a:ext cx="7772400" cy="1143000"/>
          </a:xfrm>
        </p:spPr>
        <p:txBody>
          <a:bodyPr/>
          <a:lstStyle/>
          <a:p>
            <a:pPr eaLnBrk="1" hangingPunct="1"/>
            <a:r>
              <a:rPr lang="zh-TW" altLang="en-US" sz="7200" b="1" dirty="0" smtClean="0">
                <a:solidFill>
                  <a:srgbClr val="FF0000"/>
                </a:solidFill>
                <a:ea typeface="標楷體" pitchFamily="65" charset="-120"/>
              </a:rPr>
              <a:t>床前明月光</a:t>
            </a:r>
            <a:endParaRPr lang="zh-TW" altLang="en-US" sz="7200" b="1" dirty="0" smtClean="0">
              <a:solidFill>
                <a:srgbClr val="FF0000"/>
              </a:solidFill>
              <a:ea typeface="標楷體" pitchFamily="65" charset="-12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2590800" y="1676400"/>
            <a:ext cx="7772400" cy="1676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TW" altLang="en-US" sz="4800" smtClean="0">
                <a:ea typeface="標楷體" pitchFamily="65" charset="-120"/>
              </a:rPr>
              <a:t>夜</a:t>
            </a:r>
            <a:r>
              <a:rPr lang="zh-CN" altLang="en-US" sz="4800" smtClean="0">
                <a:ea typeface="標楷體" pitchFamily="65" charset="-120"/>
              </a:rPr>
              <a:t>里</a:t>
            </a:r>
            <a:r>
              <a:rPr lang="zh-TW" altLang="en-US" sz="4800" smtClean="0">
                <a:ea typeface="標楷體" pitchFamily="65" charset="-120"/>
              </a:rPr>
              <a:t>醒</a:t>
            </a:r>
            <a:r>
              <a:rPr lang="zh-CN" altLang="en-US" sz="4800" smtClean="0">
                <a:ea typeface="標楷體" pitchFamily="65" charset="-120"/>
              </a:rPr>
              <a:t>来</a:t>
            </a:r>
            <a:r>
              <a:rPr lang="zh-TW" altLang="en-US" sz="4800" smtClean="0">
                <a:ea typeface="標楷體" pitchFamily="65" charset="-120"/>
              </a:rPr>
              <a:t>的時候，我看見床</a:t>
            </a:r>
            <a:r>
              <a:rPr lang="zh-CN" altLang="en-US" sz="4800" smtClean="0">
                <a:ea typeface="標楷體" pitchFamily="65" charset="-120"/>
              </a:rPr>
              <a:t>头</a:t>
            </a:r>
            <a:r>
              <a:rPr lang="zh-TW" altLang="en-US" sz="4800" smtClean="0">
                <a:ea typeface="標楷體" pitchFamily="65" charset="-120"/>
              </a:rPr>
              <a:t>一片雪白明亮的月光，</a:t>
            </a:r>
            <a:endParaRPr lang="zh-TW" altLang="en-US" sz="4800" smtClean="0">
              <a:ea typeface="標楷體" pitchFamily="65" charset="-120"/>
            </a:endParaRP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2711450" y="3933825"/>
            <a:ext cx="477393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lang="zh-TW" altLang="en-US" sz="7200" b="1">
                <a:solidFill>
                  <a:srgbClr val="FF0000"/>
                </a:solidFill>
                <a:ea typeface="標楷體" pitchFamily="65" charset="-120"/>
              </a:rPr>
              <a:t>疑是地上霜</a:t>
            </a:r>
            <a:endParaRPr lang="zh-TW" altLang="en-US" sz="7200" b="1">
              <a:solidFill>
                <a:srgbClr val="FF0000"/>
              </a:solidFill>
              <a:ea typeface="標楷體" pitchFamily="65" charset="-120"/>
            </a:endParaRP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2782888" y="5084763"/>
            <a:ext cx="74980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lang="zh-TW" altLang="en-US" sz="4800">
                <a:solidFill>
                  <a:srgbClr val="66FF33"/>
                </a:solidFill>
                <a:ea typeface="標楷體" pitchFamily="65" charset="-120"/>
              </a:rPr>
              <a:t>我以</a:t>
            </a:r>
            <a:r>
              <a:rPr lang="zh-CN" altLang="en-US" sz="4800">
                <a:solidFill>
                  <a:srgbClr val="66FF33"/>
                </a:solidFill>
                <a:ea typeface="標楷體" pitchFamily="65" charset="-120"/>
              </a:rPr>
              <a:t>为</a:t>
            </a:r>
            <a:r>
              <a:rPr lang="zh-TW" altLang="en-US" sz="4800">
                <a:solidFill>
                  <a:srgbClr val="66FF33"/>
                </a:solidFill>
                <a:ea typeface="標楷體" pitchFamily="65" charset="-120"/>
              </a:rPr>
              <a:t>是地上</a:t>
            </a:r>
            <a:r>
              <a:rPr lang="zh-CN" altLang="en-US" sz="4800">
                <a:solidFill>
                  <a:srgbClr val="66FF33"/>
                </a:solidFill>
                <a:ea typeface="標楷體" pitchFamily="65" charset="-120"/>
              </a:rPr>
              <a:t>结满</a:t>
            </a:r>
            <a:r>
              <a:rPr lang="zh-TW" altLang="en-US" sz="4800">
                <a:solidFill>
                  <a:srgbClr val="66FF33"/>
                </a:solidFill>
                <a:ea typeface="標楷體" pitchFamily="65" charset="-120"/>
              </a:rPr>
              <a:t>了白霜。</a:t>
            </a:r>
            <a:endParaRPr lang="zh-TW" altLang="en-US" sz="4800">
              <a:solidFill>
                <a:srgbClr val="66FF33"/>
              </a:solidFill>
              <a:ea typeface="標楷體" pitchFamily="65" charset="-12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60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utoUpdateAnimBg="0" build="p"/>
      <p:bldP spid="60419" grpId="0" autoUpdateAnimBg="0" build="p"/>
      <p:bldP spid="60420" grpId="0" autoUpdateAnimBg="0" build="p"/>
      <p:bldP spid="60421" grpId="0" autoUpdateAnimBg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2640013" y="260350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z="7200" b="1" smtClean="0">
                <a:solidFill>
                  <a:srgbClr val="66FF33"/>
                </a:solidFill>
                <a:ea typeface="標楷體" pitchFamily="65" charset="-120"/>
              </a:rPr>
              <a:t>举头</a:t>
            </a:r>
            <a:r>
              <a:rPr lang="zh-TW" altLang="en-US" sz="7200" b="1" smtClean="0">
                <a:solidFill>
                  <a:srgbClr val="66FF33"/>
                </a:solidFill>
                <a:ea typeface="標楷體" pitchFamily="65" charset="-120"/>
              </a:rPr>
              <a:t>望明月</a:t>
            </a:r>
            <a:endParaRPr lang="zh-TW" altLang="en-US" sz="7200" b="1" smtClean="0">
              <a:solidFill>
                <a:srgbClr val="66FF33"/>
              </a:solidFill>
              <a:ea typeface="標楷體" pitchFamily="65" charset="-12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2782888" y="1484313"/>
            <a:ext cx="6035675" cy="9366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TW" altLang="en-US" sz="4800" dirty="0" smtClean="0">
                <a:ea typeface="標楷體" pitchFamily="65" charset="-120"/>
              </a:rPr>
              <a:t>我慢慢抬起</a:t>
            </a:r>
            <a:r>
              <a:rPr lang="zh-CN" altLang="en-US" sz="4800" dirty="0" smtClean="0">
                <a:ea typeface="標楷體" pitchFamily="65" charset="-120"/>
              </a:rPr>
              <a:t>头</a:t>
            </a:r>
            <a:endParaRPr lang="zh-CN" altLang="en-US" sz="4800" dirty="0" smtClean="0">
              <a:ea typeface="標楷體" pitchFamily="65" charset="-12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zh-TW" altLang="en-US" sz="4800" dirty="0" smtClean="0">
                <a:ea typeface="標楷體" pitchFamily="65" charset="-120"/>
              </a:rPr>
              <a:t>看</a:t>
            </a:r>
            <a:r>
              <a:rPr lang="zh-CN" altLang="en-US" sz="4800" dirty="0" smtClean="0">
                <a:ea typeface="標楷體" pitchFamily="65" charset="-120"/>
              </a:rPr>
              <a:t>着</a:t>
            </a:r>
            <a:r>
              <a:rPr lang="zh-TW" altLang="en-US" sz="4800" dirty="0" smtClean="0">
                <a:ea typeface="標楷體" pitchFamily="65" charset="-120"/>
              </a:rPr>
              <a:t>天上的月亮，</a:t>
            </a:r>
            <a:endParaRPr lang="zh-TW" altLang="en-US" sz="4800" dirty="0" smtClean="0">
              <a:ea typeface="標楷體" pitchFamily="65" charset="-12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2495550" y="2997200"/>
            <a:ext cx="477393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lang="zh-TW" altLang="en-US" sz="7200" b="1">
                <a:solidFill>
                  <a:srgbClr val="66FF33"/>
                </a:solidFill>
                <a:ea typeface="標楷體" pitchFamily="65" charset="-120"/>
              </a:rPr>
              <a:t>低</a:t>
            </a:r>
            <a:r>
              <a:rPr lang="zh-CN" altLang="en-US" sz="7200" b="1">
                <a:solidFill>
                  <a:srgbClr val="66FF33"/>
                </a:solidFill>
                <a:ea typeface="標楷體" pitchFamily="65" charset="-120"/>
              </a:rPr>
              <a:t>头</a:t>
            </a:r>
            <a:r>
              <a:rPr lang="zh-TW" altLang="en-US" sz="7200" b="1">
                <a:solidFill>
                  <a:srgbClr val="66FF33"/>
                </a:solidFill>
                <a:ea typeface="標楷體" pitchFamily="65" charset="-120"/>
              </a:rPr>
              <a:t>思故</a:t>
            </a:r>
            <a:r>
              <a:rPr lang="zh-CN" altLang="en-US" sz="7200" b="1">
                <a:solidFill>
                  <a:srgbClr val="66FF33"/>
                </a:solidFill>
                <a:ea typeface="標楷體" pitchFamily="65" charset="-120"/>
              </a:rPr>
              <a:t>乡</a:t>
            </a:r>
            <a:endParaRPr lang="zh-CN" altLang="en-US" sz="7200" b="1">
              <a:solidFill>
                <a:srgbClr val="66FF33"/>
              </a:solidFill>
              <a:ea typeface="標楷體" pitchFamily="65" charset="-120"/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2644904" y="4206097"/>
            <a:ext cx="7483543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lang="zh-CN" altLang="en-US" sz="4800" dirty="0">
                <a:solidFill>
                  <a:schemeClr val="bg2"/>
                </a:solidFill>
                <a:ea typeface="標楷體" pitchFamily="65" charset="-120"/>
              </a:rPr>
              <a:t>皎洁</a:t>
            </a:r>
            <a:r>
              <a:rPr lang="zh-TW" altLang="en-US" sz="4800" dirty="0">
                <a:solidFill>
                  <a:schemeClr val="bg2"/>
                </a:solidFill>
                <a:ea typeface="標楷體" pitchFamily="65" charset="-120"/>
              </a:rPr>
              <a:t>明亮的月亮，使我忍</a:t>
            </a:r>
            <a:br>
              <a:rPr lang="zh-TW" altLang="en-US" sz="4800" dirty="0">
                <a:solidFill>
                  <a:schemeClr val="bg2"/>
                </a:solidFill>
                <a:ea typeface="標楷體" pitchFamily="65" charset="-120"/>
              </a:rPr>
            </a:br>
            <a:r>
              <a:rPr lang="zh-TW" altLang="en-US" sz="4800" dirty="0">
                <a:solidFill>
                  <a:schemeClr val="bg2"/>
                </a:solidFill>
                <a:ea typeface="標楷體" pitchFamily="65" charset="-120"/>
              </a:rPr>
              <a:t>不住低下</a:t>
            </a:r>
            <a:r>
              <a:rPr lang="zh-CN" altLang="en-US" sz="4800" dirty="0">
                <a:solidFill>
                  <a:schemeClr val="bg2"/>
                </a:solidFill>
                <a:ea typeface="標楷體" pitchFamily="65" charset="-120"/>
              </a:rPr>
              <a:t>头</a:t>
            </a:r>
            <a:r>
              <a:rPr lang="zh-TW" altLang="en-US" sz="4800" dirty="0">
                <a:solidFill>
                  <a:schemeClr val="bg2"/>
                </a:solidFill>
                <a:ea typeface="標楷體" pitchFamily="65" charset="-120"/>
              </a:rPr>
              <a:t>來思念我可愛</a:t>
            </a:r>
            <a:br>
              <a:rPr lang="zh-TW" altLang="en-US" sz="4800" dirty="0">
                <a:solidFill>
                  <a:schemeClr val="bg2"/>
                </a:solidFill>
                <a:ea typeface="標楷體" pitchFamily="65" charset="-120"/>
              </a:rPr>
            </a:br>
            <a:r>
              <a:rPr lang="zh-TW" altLang="en-US" sz="4800" dirty="0">
                <a:solidFill>
                  <a:schemeClr val="bg2"/>
                </a:solidFill>
                <a:ea typeface="標楷體" pitchFamily="65" charset="-120"/>
              </a:rPr>
              <a:t>的故</a:t>
            </a:r>
            <a:r>
              <a:rPr lang="zh-CN" altLang="en-US" sz="4800" dirty="0">
                <a:solidFill>
                  <a:schemeClr val="bg2"/>
                </a:solidFill>
                <a:ea typeface="標楷體" pitchFamily="65" charset="-120"/>
              </a:rPr>
              <a:t>乡</a:t>
            </a:r>
            <a:r>
              <a:rPr lang="zh-TW" altLang="en-US" sz="4800" dirty="0">
                <a:solidFill>
                  <a:schemeClr val="bg2"/>
                </a:solidFill>
                <a:ea typeface="標楷體" pitchFamily="65" charset="-120"/>
              </a:rPr>
              <a:t>。</a:t>
            </a:r>
            <a:endParaRPr lang="zh-TW" altLang="en-US" sz="4800" dirty="0">
              <a:solidFill>
                <a:schemeClr val="bg2"/>
              </a:solidFill>
              <a:ea typeface="標楷體" pitchFamily="65" charset="-12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utoUpdateAnimBg="0" build="p"/>
      <p:bldP spid="61443" grpId="0" autoUpdateAnimBg="0" build="p"/>
      <p:bldP spid="61444" grpId="0" autoUpdateAnimBg="0" build="p"/>
      <p:bldP spid="61445" grpId="0" autoUpdateAnimBg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88640"/>
            <a:ext cx="8229600" cy="933450"/>
          </a:xfrm>
        </p:spPr>
        <p:txBody>
          <a:bodyPr/>
          <a:lstStyle/>
          <a:p>
            <a:pPr eaLnBrk="1" hangingPunct="1"/>
            <a:r>
              <a:rPr lang="zh-TW" altLang="en-US" sz="3600" b="1" dirty="0" smtClean="0">
                <a:solidFill>
                  <a:srgbClr val="FF66CC"/>
                </a:solidFill>
                <a:ea typeface="標楷體" pitchFamily="65" charset="-120"/>
              </a:rPr>
              <a:t>各位小朋友，</a:t>
            </a:r>
            <a:r>
              <a:rPr lang="zh-CN" altLang="en-US" sz="3600" b="1" dirty="0" smtClean="0">
                <a:solidFill>
                  <a:srgbClr val="FF66CC"/>
                </a:solidFill>
                <a:ea typeface="標楷體" pitchFamily="65" charset="-120"/>
              </a:rPr>
              <a:t>请</a:t>
            </a:r>
            <a:r>
              <a:rPr lang="zh-TW" altLang="en-US" sz="3600" b="1" dirty="0" smtClean="0">
                <a:solidFill>
                  <a:srgbClr val="FF66CC"/>
                </a:solidFill>
                <a:ea typeface="標楷體" pitchFamily="65" charset="-120"/>
              </a:rPr>
              <a:t>你仔</a:t>
            </a:r>
            <a:r>
              <a:rPr lang="zh-CN" altLang="en-US" sz="3600" b="1" dirty="0" smtClean="0">
                <a:solidFill>
                  <a:srgbClr val="FF66CC"/>
                </a:solidFill>
                <a:ea typeface="標楷體" pitchFamily="65" charset="-120"/>
              </a:rPr>
              <a:t>细</a:t>
            </a:r>
            <a:r>
              <a:rPr lang="zh-TW" altLang="en-US" sz="3600" b="1" dirty="0" smtClean="0">
                <a:solidFill>
                  <a:srgbClr val="FF66CC"/>
                </a:solidFill>
                <a:ea typeface="標楷體" pitchFamily="65" charset="-120"/>
              </a:rPr>
              <a:t>想一想，回答下面的</a:t>
            </a:r>
            <a:r>
              <a:rPr lang="zh-CN" altLang="en-US" sz="3600" b="1" dirty="0" smtClean="0">
                <a:solidFill>
                  <a:srgbClr val="FF66CC"/>
                </a:solidFill>
                <a:ea typeface="標楷體" pitchFamily="65" charset="-120"/>
              </a:rPr>
              <a:t>问题</a:t>
            </a:r>
            <a:r>
              <a:rPr lang="zh-TW" altLang="en-US" sz="3600" b="1" dirty="0" smtClean="0">
                <a:solidFill>
                  <a:srgbClr val="FF66CC"/>
                </a:solidFill>
                <a:ea typeface="標楷體" pitchFamily="65" charset="-120"/>
              </a:rPr>
              <a:t>。</a:t>
            </a:r>
            <a:endParaRPr lang="zh-TW" altLang="en-US" sz="3600" b="1" dirty="0" smtClean="0">
              <a:solidFill>
                <a:srgbClr val="FF66CC"/>
              </a:solidFill>
              <a:ea typeface="標楷體" pitchFamily="65" charset="-12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1991544" y="1916832"/>
            <a:ext cx="8229600" cy="4104456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2800" dirty="0" smtClean="0">
                <a:ea typeface="標楷體" pitchFamily="65" charset="-120"/>
              </a:rPr>
              <a:t>这首诗的作者是谁？</a:t>
            </a:r>
            <a:endParaRPr lang="zh-TW" altLang="en-US" sz="2800" dirty="0" smtClean="0"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2800" dirty="0" smtClean="0">
                <a:ea typeface="標楷體" pitchFamily="65" charset="-120"/>
              </a:rPr>
              <a:t>他是一位怎样的人？</a:t>
            </a:r>
            <a:endParaRPr lang="zh-TW" altLang="en-US" sz="2800" dirty="0" smtClean="0"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2800" dirty="0" smtClean="0">
                <a:ea typeface="標楷體" pitchFamily="65" charset="-120"/>
              </a:rPr>
              <a:t>诗中的时间是什么時候？</a:t>
            </a:r>
            <a:endParaRPr lang="zh-TW" altLang="en-US" sz="2800" dirty="0" smtClean="0"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CN" altLang="en-US" sz="2800" dirty="0" smtClean="0">
                <a:ea typeface="標楷體" pitchFamily="65" charset="-120"/>
              </a:rPr>
              <a:t>从</a:t>
            </a:r>
            <a:r>
              <a:rPr lang="zh-TW" altLang="en-US" sz="2800" dirty="0" smtClean="0">
                <a:ea typeface="標楷體" pitchFamily="65" charset="-120"/>
              </a:rPr>
              <a:t>哪些字</a:t>
            </a:r>
            <a:r>
              <a:rPr lang="zh-CN" altLang="en-US" sz="2800" dirty="0" smtClean="0">
                <a:ea typeface="標楷體" pitchFamily="65" charset="-120"/>
              </a:rPr>
              <a:t>词</a:t>
            </a:r>
            <a:r>
              <a:rPr lang="zh-TW" altLang="en-US" sz="2800" dirty="0" smtClean="0">
                <a:ea typeface="標楷體" pitchFamily="65" charset="-120"/>
              </a:rPr>
              <a:t>可以看得出來？</a:t>
            </a:r>
            <a:endParaRPr lang="zh-TW" altLang="en-US" sz="2800" dirty="0" smtClean="0"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2800" dirty="0" smtClean="0">
                <a:ea typeface="標楷體" pitchFamily="65" charset="-120"/>
              </a:rPr>
              <a:t>作者在床前看到什么？</a:t>
            </a:r>
            <a:endParaRPr lang="zh-TW" altLang="en-US" sz="2800" dirty="0" smtClean="0"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2800" dirty="0" smtClean="0">
                <a:ea typeface="標楷體" pitchFamily="65" charset="-120"/>
              </a:rPr>
              <a:t>他原</a:t>
            </a:r>
            <a:r>
              <a:rPr lang="zh-CN" altLang="en-US" sz="2800" dirty="0" smtClean="0">
                <a:ea typeface="標楷體" pitchFamily="65" charset="-120"/>
              </a:rPr>
              <a:t>来</a:t>
            </a:r>
            <a:r>
              <a:rPr lang="zh-TW" altLang="en-US" sz="2800" dirty="0" smtClean="0">
                <a:ea typeface="標楷體" pitchFamily="65" charset="-120"/>
              </a:rPr>
              <a:t>以为那是什么？</a:t>
            </a:r>
            <a:endParaRPr lang="zh-TW" altLang="en-US" sz="2800" dirty="0" smtClean="0"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sz="2800" dirty="0" smtClean="0">
                <a:ea typeface="標楷體" pitchFamily="65" charset="-120"/>
              </a:rPr>
              <a:t>作者为什么</a:t>
            </a:r>
            <a:r>
              <a:rPr lang="zh-CN" altLang="en-US" sz="2800" dirty="0" smtClean="0">
                <a:ea typeface="標楷體" pitchFamily="65" charset="-120"/>
              </a:rPr>
              <a:t>会</a:t>
            </a:r>
            <a:r>
              <a:rPr lang="zh-TW" altLang="en-US" sz="2800" dirty="0" smtClean="0">
                <a:ea typeface="標楷體" pitchFamily="65" charset="-120"/>
              </a:rPr>
              <a:t>把月光</a:t>
            </a:r>
            <a:r>
              <a:rPr lang="zh-CN" altLang="en-US" sz="2800" dirty="0" smtClean="0">
                <a:ea typeface="標楷體" pitchFamily="65" charset="-120"/>
              </a:rPr>
              <a:t>误</a:t>
            </a:r>
            <a:r>
              <a:rPr lang="zh-TW" altLang="en-US" sz="2800" dirty="0" smtClean="0">
                <a:ea typeface="標楷體" pitchFamily="65" charset="-120"/>
              </a:rPr>
              <a:t>以为是霜</a:t>
            </a:r>
            <a:r>
              <a:rPr lang="zh-TW" altLang="en-US" sz="2800" dirty="0" smtClean="0">
                <a:ea typeface="標楷體" pitchFamily="65" charset="-120"/>
              </a:rPr>
              <a:t>？</a:t>
            </a:r>
            <a:endParaRPr lang="zh-TW" altLang="en-US" sz="2800" dirty="0" smtClean="0">
              <a:ea typeface="標楷體" pitchFamily="65" charset="-12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/>
      <p:bldP spid="62467" grpId="0" autoUpdateAnimBg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紅臉頰"/>
          <p:cNvPicPr>
            <a:picLocks noGrp="1" noChangeAspect="1" noChangeArrowheads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2424113" y="4049713"/>
            <a:ext cx="2173287" cy="2808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1" name="AutoShape 3"/>
          <p:cNvSpPr>
            <a:spLocks noChangeArrowheads="1"/>
          </p:cNvSpPr>
          <p:nvPr/>
        </p:nvSpPr>
        <p:spPr bwMode="auto">
          <a:xfrm>
            <a:off x="4475163" y="333375"/>
            <a:ext cx="6192837" cy="4176713"/>
          </a:xfrm>
          <a:prstGeom prst="cloudCallout">
            <a:avLst>
              <a:gd name="adj1" fmla="val -51384"/>
              <a:gd name="adj2" fmla="val 76454"/>
            </a:avLst>
          </a:prstGeom>
          <a:gradFill rotWithShape="1">
            <a:gsLst>
              <a:gs pos="0">
                <a:srgbClr val="66FFFF"/>
              </a:gs>
              <a:gs pos="50000">
                <a:schemeClr val="tx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继续</a:t>
            </a:r>
            <a:r>
              <a:rPr lang="zh-TW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接受挑</a:t>
            </a: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战</a:t>
            </a:r>
            <a:r>
              <a:rPr lang="zh-TW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吧</a:t>
            </a:r>
            <a:r>
              <a:rPr lang="en-US" altLang="zh-TW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!</a:t>
            </a:r>
            <a:endParaRPr lang="en-US" altLang="zh-TW" sz="7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34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536113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idx="1"/>
          </p:nvPr>
        </p:nvSpPr>
        <p:spPr>
          <a:xfrm>
            <a:off x="2063552" y="1556792"/>
            <a:ext cx="8388424" cy="3456384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dirty="0" smtClean="0">
                <a:ea typeface="標楷體" pitchFamily="65" charset="-120"/>
              </a:rPr>
              <a:t>诗中分別出現</a:t>
            </a:r>
            <a:r>
              <a:rPr lang="zh-CN" altLang="en-US" dirty="0" smtClean="0">
                <a:ea typeface="標楷體" pitchFamily="65" charset="-120"/>
              </a:rPr>
              <a:t>两</a:t>
            </a:r>
            <a:r>
              <a:rPr lang="zh-TW" altLang="en-US" dirty="0" smtClean="0">
                <a:ea typeface="標楷體" pitchFamily="65" charset="-120"/>
              </a:rPr>
              <a:t>次「明月，它</a:t>
            </a:r>
            <a:r>
              <a:rPr lang="zh-CN" altLang="en-US" dirty="0" smtClean="0">
                <a:ea typeface="標楷體" pitchFamily="65" charset="-120"/>
              </a:rPr>
              <a:t>们</a:t>
            </a:r>
            <a:r>
              <a:rPr lang="zh-TW" altLang="en-US" dirty="0" smtClean="0">
                <a:ea typeface="標楷體" pitchFamily="65" charset="-120"/>
              </a:rPr>
              <a:t>的意思一样</a:t>
            </a:r>
            <a:r>
              <a:rPr lang="zh-CN" altLang="en-US" dirty="0" smtClean="0">
                <a:ea typeface="標楷體" pitchFamily="65" charset="-120"/>
              </a:rPr>
              <a:t>吗</a:t>
            </a:r>
            <a:r>
              <a:rPr lang="zh-TW" altLang="en-US" dirty="0" smtClean="0">
                <a:ea typeface="標楷體" pitchFamily="65" charset="-120"/>
              </a:rPr>
              <a:t>？</a:t>
            </a:r>
            <a:endParaRPr lang="zh-TW" altLang="en-US" dirty="0" smtClean="0">
              <a:ea typeface="標楷體" pitchFamily="65" charset="-12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zh-TW" altLang="en-US" sz="1600" dirty="0" smtClean="0"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dirty="0" smtClean="0">
                <a:ea typeface="標楷體" pitchFamily="65" charset="-120"/>
              </a:rPr>
              <a:t>看見明月，作者心中想起了故</a:t>
            </a:r>
            <a:r>
              <a:rPr lang="zh-CN" altLang="en-US" dirty="0" smtClean="0">
                <a:ea typeface="標楷體" pitchFamily="65" charset="-120"/>
              </a:rPr>
              <a:t>乡</a:t>
            </a:r>
            <a:r>
              <a:rPr lang="zh-TW" altLang="en-US" dirty="0" smtClean="0">
                <a:ea typeface="標楷體" pitchFamily="65" charset="-120"/>
              </a:rPr>
              <a:t>，为什么？</a:t>
            </a:r>
            <a:endParaRPr lang="zh-TW" altLang="en-US" dirty="0" smtClean="0">
              <a:ea typeface="標楷體" pitchFamily="65" charset="-12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zh-TW" altLang="en-US" sz="1600" dirty="0" smtClean="0"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dirty="0" smtClean="0">
                <a:ea typeface="標楷體" pitchFamily="65" charset="-120"/>
              </a:rPr>
              <a:t>你有想家的</a:t>
            </a:r>
            <a:r>
              <a:rPr lang="zh-CN" altLang="en-US" dirty="0" smtClean="0">
                <a:ea typeface="標楷體" pitchFamily="65" charset="-120"/>
              </a:rPr>
              <a:t>经验吗</a:t>
            </a:r>
            <a:r>
              <a:rPr lang="zh-TW" altLang="en-US" dirty="0" smtClean="0">
                <a:ea typeface="標楷體" pitchFamily="65" charset="-120"/>
              </a:rPr>
              <a:t>？</a:t>
            </a:r>
            <a:r>
              <a:rPr lang="zh-CN" altLang="en-US" dirty="0" smtClean="0">
                <a:ea typeface="標楷體" pitchFamily="65" charset="-120"/>
              </a:rPr>
              <a:t>说说当时</a:t>
            </a:r>
            <a:r>
              <a:rPr lang="zh-TW" altLang="en-US" dirty="0" smtClean="0">
                <a:ea typeface="標楷體" pitchFamily="65" charset="-120"/>
              </a:rPr>
              <a:t>的心情。</a:t>
            </a:r>
            <a:endParaRPr lang="zh-TW" altLang="en-US" dirty="0" smtClean="0">
              <a:ea typeface="標楷體" pitchFamily="65" charset="-12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zh-TW" altLang="en-US" sz="1600" dirty="0" smtClean="0">
              <a:ea typeface="標楷體" pitchFamily="65" charset="-120"/>
            </a:endParaRPr>
          </a:p>
          <a:p>
            <a:pPr eaLnBrk="1" hangingPunct="1">
              <a:defRPr/>
            </a:pPr>
            <a:r>
              <a:rPr lang="zh-TW" altLang="en-US" dirty="0" smtClean="0">
                <a:ea typeface="標楷體" pitchFamily="65" charset="-120"/>
              </a:rPr>
              <a:t>晚上睡</a:t>
            </a:r>
            <a:r>
              <a:rPr lang="zh-CN" altLang="en-US" dirty="0" smtClean="0">
                <a:ea typeface="標楷體" pitchFamily="65" charset="-120"/>
              </a:rPr>
              <a:t>觉</a:t>
            </a:r>
            <a:r>
              <a:rPr lang="zh-TW" altLang="en-US" dirty="0" smtClean="0">
                <a:ea typeface="標楷體" pitchFamily="65" charset="-120"/>
              </a:rPr>
              <a:t>前，你都想些什么？或利用这段时间做什么事？</a:t>
            </a:r>
            <a:endParaRPr lang="zh-TW" altLang="en-US" dirty="0" smtClean="0">
              <a:ea typeface="標楷體" pitchFamily="65" charset="-12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utoUpdateAnimBg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2351584" y="1268760"/>
            <a:ext cx="7528560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sz="4800" b="1" dirty="0">
                <a:ea typeface="標楷體" pitchFamily="65" charset="-120"/>
              </a:rPr>
              <a:t>各位小朋友，</a:t>
            </a:r>
            <a:r>
              <a:rPr lang="zh-CN" altLang="en-US" sz="4800" b="1" dirty="0">
                <a:ea typeface="標楷體" pitchFamily="65" charset="-120"/>
              </a:rPr>
              <a:t>学</a:t>
            </a:r>
            <a:r>
              <a:rPr lang="zh-TW" altLang="en-US" sz="4800" b="1" dirty="0">
                <a:ea typeface="標楷體" pitchFamily="65" charset="-120"/>
              </a:rPr>
              <a:t>到这</a:t>
            </a:r>
            <a:r>
              <a:rPr lang="zh-CN" altLang="en-US" sz="4800" b="1" dirty="0">
                <a:ea typeface="標楷體" pitchFamily="65" charset="-120"/>
              </a:rPr>
              <a:t>里</a:t>
            </a:r>
            <a:r>
              <a:rPr lang="zh-TW" altLang="en-US" sz="4800" b="1" dirty="0">
                <a:ea typeface="標楷體" pitchFamily="65" charset="-120"/>
              </a:rPr>
              <a:t>，相</a:t>
            </a:r>
            <a:br>
              <a:rPr lang="zh-TW" altLang="en-US" sz="4800" b="1" dirty="0">
                <a:ea typeface="標楷體" pitchFamily="65" charset="-120"/>
              </a:rPr>
            </a:br>
            <a:r>
              <a:rPr lang="zh-TW" altLang="en-US" sz="4800" b="1" dirty="0">
                <a:ea typeface="標楷體" pitchFamily="65" charset="-120"/>
              </a:rPr>
              <a:t>信你</a:t>
            </a:r>
            <a:r>
              <a:rPr lang="zh-CN" altLang="en-US" sz="4800" b="1" dirty="0">
                <a:ea typeface="標楷體" pitchFamily="65" charset="-120"/>
              </a:rPr>
              <a:t>对</a:t>
            </a:r>
            <a:r>
              <a:rPr lang="zh-TW" altLang="en-US" sz="4800" b="1" dirty="0">
                <a:ea typeface="標楷體" pitchFamily="65" charset="-120"/>
              </a:rPr>
              <a:t>「</a:t>
            </a:r>
            <a:r>
              <a:rPr lang="zh-CN" altLang="en-US" sz="4800" b="1" dirty="0">
                <a:ea typeface="標楷體" pitchFamily="65" charset="-120"/>
              </a:rPr>
              <a:t>静</a:t>
            </a:r>
            <a:r>
              <a:rPr lang="zh-TW" altLang="en-US" sz="4800" b="1" dirty="0">
                <a:ea typeface="標楷體" pitchFamily="65" charset="-120"/>
              </a:rPr>
              <a:t>夜思」这首诗已</a:t>
            </a:r>
            <a:br>
              <a:rPr lang="zh-TW" altLang="en-US" sz="4800" b="1" dirty="0">
                <a:ea typeface="標楷體" pitchFamily="65" charset="-120"/>
              </a:rPr>
            </a:br>
            <a:r>
              <a:rPr lang="zh-CN" altLang="en-US" sz="4800" b="1" dirty="0">
                <a:ea typeface="標楷體" pitchFamily="65" charset="-120"/>
              </a:rPr>
              <a:t>经</a:t>
            </a:r>
            <a:r>
              <a:rPr lang="zh-TW" altLang="en-US" sz="4800" b="1" dirty="0">
                <a:ea typeface="標楷體" pitchFamily="65" charset="-120"/>
              </a:rPr>
              <a:t>相</a:t>
            </a:r>
            <a:r>
              <a:rPr lang="zh-CN" altLang="en-US" sz="4800" b="1" dirty="0">
                <a:ea typeface="標楷體" pitchFamily="65" charset="-120"/>
              </a:rPr>
              <a:t>当</a:t>
            </a:r>
            <a:r>
              <a:rPr lang="zh-TW" altLang="en-US" sz="4800" b="1" dirty="0">
                <a:ea typeface="標楷體" pitchFamily="65" charset="-120"/>
              </a:rPr>
              <a:t>熟悉，接下來</a:t>
            </a:r>
            <a:r>
              <a:rPr lang="zh-CN" altLang="en-US" sz="4800" b="1" dirty="0">
                <a:ea typeface="標楷體" pitchFamily="65" charset="-120"/>
              </a:rPr>
              <a:t>让</a:t>
            </a:r>
            <a:r>
              <a:rPr lang="zh-TW" altLang="en-US" sz="4800" b="1" dirty="0">
                <a:ea typeface="標楷體" pitchFamily="65" charset="-120"/>
              </a:rPr>
              <a:t>我</a:t>
            </a:r>
            <a:r>
              <a:rPr lang="zh-CN" altLang="en-US" sz="4800" b="1" dirty="0">
                <a:ea typeface="標楷體" pitchFamily="65" charset="-120"/>
              </a:rPr>
              <a:t>们</a:t>
            </a:r>
            <a:br>
              <a:rPr lang="zh-TW" altLang="en-US" sz="4800" b="1" dirty="0">
                <a:ea typeface="標楷體" pitchFamily="65" charset="-120"/>
              </a:rPr>
            </a:br>
            <a:r>
              <a:rPr lang="zh-CN" altLang="en-US" sz="4800" b="1" dirty="0">
                <a:ea typeface="標楷體" pitchFamily="65" charset="-120"/>
              </a:rPr>
              <a:t>来背背</a:t>
            </a:r>
            <a:r>
              <a:rPr lang="zh-TW" altLang="en-US" sz="4800" b="1" dirty="0">
                <a:ea typeface="標楷體" pitchFamily="65" charset="-120"/>
              </a:rPr>
              <a:t>看吧</a:t>
            </a:r>
            <a:r>
              <a:rPr lang="zh-TW" altLang="en-US" sz="4800" b="1" dirty="0" smtClean="0">
                <a:ea typeface="標楷體" pitchFamily="65" charset="-120"/>
              </a:rPr>
              <a:t>！ </a:t>
            </a:r>
            <a:endParaRPr lang="zh-TW" altLang="en-US" sz="4800" b="1" dirty="0">
              <a:ea typeface="標楷體" pitchFamily="65" charset="-120"/>
            </a:endParaRPr>
          </a:p>
        </p:txBody>
      </p:sp>
      <p:pic>
        <p:nvPicPr>
          <p:cNvPr id="65539" name="Picture 3" descr="動物樂團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52428" y="4581128"/>
            <a:ext cx="6697662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夜圖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夜圖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夜圖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26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2782888" y="2974429"/>
            <a:ext cx="792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疑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6475413" y="1894929"/>
            <a:ext cx="792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床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4583113" y="3047454"/>
            <a:ext cx="792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举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2782888" y="1823492"/>
            <a:ext cx="792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夜</a:t>
            </a:r>
            <a:endParaRPr kumimoji="0" lang="zh-CN" altLang="en-US" sz="4800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6475413" y="3047454"/>
            <a:ext cx="792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望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4656138" y="4342854"/>
            <a:ext cx="792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前</a:t>
            </a:r>
            <a:endParaRPr kumimoji="0" lang="zh-CN" altLang="en-US" sz="4800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5785" name="Text Box 9"/>
          <p:cNvSpPr txBox="1">
            <a:spLocks noChangeArrowheads="1"/>
          </p:cNvSpPr>
          <p:nvPr/>
        </p:nvSpPr>
        <p:spPr bwMode="auto">
          <a:xfrm>
            <a:off x="2925986" y="4271417"/>
            <a:ext cx="792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故</a:t>
            </a:r>
            <a:endParaRPr kumimoji="0" lang="zh-CN" altLang="en-US" sz="4800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8348663" y="1894929"/>
            <a:ext cx="792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光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5787" name="Text Box 11"/>
          <p:cNvSpPr txBox="1">
            <a:spLocks noChangeArrowheads="1"/>
          </p:cNvSpPr>
          <p:nvPr/>
        </p:nvSpPr>
        <p:spPr bwMode="auto">
          <a:xfrm>
            <a:off x="8347075" y="3047454"/>
            <a:ext cx="792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低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583113" y="1966367"/>
            <a:ext cx="792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思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6456363" y="4342854"/>
            <a:ext cx="792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乡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0"/>
      <p:bldP spid="75781" grpId="0"/>
      <p:bldP spid="75782" grpId="0"/>
      <p:bldP spid="75783" grpId="0"/>
      <p:bldP spid="75784" grpId="0"/>
      <p:bldP spid="75785" grpId="0"/>
      <p:bldP spid="75786" grpId="0"/>
      <p:bldP spid="75787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6187108" y="1492795"/>
            <a:ext cx="14020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大床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4440858" y="2861220"/>
            <a:ext cx="14020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高举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2567608" y="1421358"/>
            <a:ext cx="14020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夜晚</a:t>
            </a:r>
            <a:endParaRPr kumimoji="0" lang="zh-CN" altLang="en-US" sz="4800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6187108" y="2964408"/>
            <a:ext cx="14020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远望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6258545" y="4445545"/>
            <a:ext cx="14020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乡下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6809" name="Text Box 9"/>
          <p:cNvSpPr txBox="1">
            <a:spLocks noChangeArrowheads="1"/>
          </p:cNvSpPr>
          <p:nvPr/>
        </p:nvSpPr>
        <p:spPr bwMode="auto">
          <a:xfrm>
            <a:off x="4170983" y="4477295"/>
            <a:ext cx="14020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故事</a:t>
            </a:r>
            <a:endParaRPr kumimoji="0" lang="zh-CN" altLang="en-US" sz="4800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6810" name="Text Box 10"/>
          <p:cNvSpPr txBox="1">
            <a:spLocks noChangeArrowheads="1"/>
          </p:cNvSpPr>
          <p:nvPr/>
        </p:nvSpPr>
        <p:spPr bwMode="auto">
          <a:xfrm>
            <a:off x="8060358" y="1492795"/>
            <a:ext cx="14020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月光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8058770" y="2964408"/>
            <a:ext cx="14020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低下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4728195" y="1564233"/>
            <a:ext cx="14020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思念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567608" y="2861220"/>
            <a:ext cx="14020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PMingLiU" pitchFamily="18" charset="-120"/>
              </a:defRPr>
            </a:lvl9pPr>
          </a:lstStyle>
          <a:p>
            <a:pPr eaLnBrk="1" hangingPunct="1"/>
            <a:r>
              <a:rPr kumimoji="0" lang="zh-CN" altLang="en-US" sz="480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怀疑</a:t>
            </a:r>
            <a:endParaRPr kumimoji="0" lang="zh-CN" altLang="en-US" sz="480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76805" grpId="0"/>
      <p:bldP spid="76806" grpId="0"/>
      <p:bldP spid="76807" grpId="0"/>
      <p:bldP spid="76808" grpId="0"/>
      <p:bldP spid="76809" grpId="0"/>
      <p:bldP spid="76810" grpId="0"/>
      <p:bldP spid="76811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99656" y="214964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79576" y="44624"/>
            <a:ext cx="8059812" cy="1143000"/>
          </a:xfrm>
        </p:spPr>
        <p:txBody>
          <a:bodyPr/>
          <a:lstStyle/>
          <a:p>
            <a:pPr eaLnBrk="1" hangingPunct="1"/>
            <a:r>
              <a:rPr lang="zh-TW" altLang="zh-CN" sz="2800" b="1" dirty="0" smtClean="0">
                <a:solidFill>
                  <a:schemeClr val="bg1"/>
                </a:solidFill>
                <a:ea typeface="標楷體" pitchFamily="65" charset="-120"/>
              </a:rPr>
              <a:t> </a:t>
            </a:r>
            <a:r>
              <a:rPr lang="en-US" altLang="zh-TW" sz="2800" b="1" dirty="0" smtClean="0">
                <a:solidFill>
                  <a:schemeClr val="bg1"/>
                </a:solidFill>
                <a:ea typeface="標楷體" pitchFamily="65" charset="-120"/>
              </a:rPr>
              <a:t> </a:t>
            </a:r>
            <a:r>
              <a:rPr lang="zh-TW" altLang="zh-CN" sz="2800" b="1" dirty="0" smtClean="0">
                <a:solidFill>
                  <a:schemeClr val="bg1"/>
                </a:solidFill>
                <a:ea typeface="標楷體" pitchFamily="65" charset="-120"/>
              </a:rPr>
              <a:t> </a:t>
            </a:r>
            <a:r>
              <a:rPr lang="en-US" altLang="zh-TW" sz="2800" b="1" dirty="0" smtClean="0">
                <a:solidFill>
                  <a:schemeClr val="bg1"/>
                </a:solidFill>
                <a:ea typeface="標楷體" pitchFamily="65" charset="-120"/>
              </a:rPr>
              <a:t> </a:t>
            </a:r>
            <a:r>
              <a:rPr lang="zh-TW" altLang="zh-CN" sz="2800" b="1" dirty="0" smtClean="0">
                <a:solidFill>
                  <a:schemeClr val="bg1"/>
                </a:solidFill>
                <a:ea typeface="標楷體" pitchFamily="65" charset="-120"/>
              </a:rPr>
              <a:t> </a:t>
            </a:r>
            <a:r>
              <a:rPr lang="en-US" altLang="zh-TW" sz="2800" b="1" dirty="0" smtClean="0">
                <a:solidFill>
                  <a:schemeClr val="bg1"/>
                </a:solidFill>
                <a:ea typeface="標楷體" pitchFamily="65" charset="-120"/>
              </a:rPr>
              <a:t> </a:t>
            </a:r>
            <a:r>
              <a:rPr lang="zh-TW" altLang="zh-CN" sz="2800" b="1" dirty="0" smtClean="0">
                <a:solidFill>
                  <a:schemeClr val="bg1"/>
                </a:solidFill>
                <a:ea typeface="標楷體" pitchFamily="65" charset="-120"/>
              </a:rPr>
              <a:t> </a:t>
            </a:r>
            <a:r>
              <a:rPr lang="zh-TW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各位小朋友，</a:t>
            </a:r>
            <a:r>
              <a:rPr lang="zh-CN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请</a:t>
            </a:r>
            <a:r>
              <a:rPr lang="zh-TW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你仔</a:t>
            </a:r>
            <a:r>
              <a:rPr lang="zh-CN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细</a:t>
            </a:r>
            <a:r>
              <a:rPr lang="zh-TW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想一想</a:t>
            </a:r>
            <a:r>
              <a:rPr lang="zh-TW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，回</a:t>
            </a:r>
            <a:r>
              <a:rPr lang="zh-TW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答下面的</a:t>
            </a:r>
            <a:r>
              <a:rPr lang="zh-CN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问题</a:t>
            </a:r>
            <a:r>
              <a:rPr lang="zh-TW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。</a:t>
            </a:r>
            <a:r>
              <a:rPr lang="en-US" altLang="zh-TW" sz="2800" b="1" dirty="0" smtClean="0">
                <a:solidFill>
                  <a:schemeClr val="bg1"/>
                </a:solidFill>
                <a:ea typeface="標楷體" pitchFamily="65" charset="-120"/>
              </a:rPr>
              <a:t>(</a:t>
            </a:r>
            <a:r>
              <a:rPr lang="zh-TW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一</a:t>
            </a:r>
            <a:r>
              <a:rPr lang="zh-CN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组</a:t>
            </a:r>
            <a:r>
              <a:rPr lang="zh-TW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一</a:t>
            </a:r>
            <a:r>
              <a:rPr lang="zh-CN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题</a:t>
            </a:r>
            <a:r>
              <a:rPr lang="zh-TW" altLang="en-US" sz="2800" b="1" dirty="0" smtClean="0">
                <a:solidFill>
                  <a:schemeClr val="bg1"/>
                </a:solidFill>
                <a:ea typeface="標楷體" pitchFamily="65" charset="-120"/>
              </a:rPr>
              <a:t>）</a:t>
            </a:r>
            <a:endParaRPr lang="zh-TW" altLang="en-US" sz="2800" b="1" dirty="0" smtClean="0">
              <a:solidFill>
                <a:schemeClr val="bg1"/>
              </a:solidFill>
              <a:ea typeface="標楷體" pitchFamily="65" charset="-12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160778" y="1522586"/>
            <a:ext cx="7772400" cy="125412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你有</a:t>
            </a:r>
            <a:r>
              <a:rPr lang="zh-CN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过</a:t>
            </a:r>
            <a:r>
              <a:rPr lang="zh-TW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一</a:t>
            </a:r>
            <a:r>
              <a:rPr lang="zh-CN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个</a:t>
            </a:r>
            <a:r>
              <a:rPr lang="zh-TW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人在外面</a:t>
            </a:r>
            <a:r>
              <a:rPr lang="zh-CN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过</a:t>
            </a:r>
            <a:r>
              <a:rPr lang="zh-TW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夜的</a:t>
            </a:r>
            <a:r>
              <a:rPr lang="zh-CN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经验吗？</a:t>
            </a:r>
            <a:endParaRPr lang="zh-TW" altLang="en-US" sz="3200" b="1" dirty="0" smtClean="0">
              <a:solidFill>
                <a:schemeClr val="tx1"/>
              </a:solidFill>
              <a:ea typeface="標楷體" pitchFamily="65" charset="-12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TW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   </a:t>
            </a:r>
            <a:r>
              <a:rPr lang="zh-CN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那</a:t>
            </a:r>
            <a:r>
              <a:rPr lang="zh-TW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是怎</a:t>
            </a:r>
            <a:r>
              <a:rPr lang="zh-CN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么样</a:t>
            </a:r>
            <a:r>
              <a:rPr lang="zh-TW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的感</a:t>
            </a:r>
            <a:r>
              <a:rPr lang="zh-CN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觉</a:t>
            </a:r>
            <a:r>
              <a:rPr lang="zh-TW" altLang="en-US" sz="3200" b="1" dirty="0" smtClean="0">
                <a:solidFill>
                  <a:schemeClr val="tx1"/>
                </a:solidFill>
                <a:ea typeface="標楷體" pitchFamily="65" charset="-120"/>
              </a:rPr>
              <a:t>？ </a:t>
            </a:r>
            <a:endParaRPr lang="zh-TW" altLang="en-US" sz="3200" b="1" dirty="0" smtClean="0">
              <a:solidFill>
                <a:schemeClr val="tx1"/>
              </a:solidFill>
              <a:ea typeface="標楷體" pitchFamily="65" charset="-12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847528" y="3284538"/>
            <a:ext cx="77724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zh-TW" altLang="en-US" sz="32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想想看，安</a:t>
            </a:r>
            <a:r>
              <a:rPr lang="zh-CN" altLang="en-US" sz="32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静</a:t>
            </a:r>
            <a:r>
              <a:rPr lang="zh-TW" altLang="en-US" sz="32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的夜晚最</a:t>
            </a:r>
            <a:r>
              <a:rPr lang="zh-CN" altLang="en-US" sz="32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适</a:t>
            </a:r>
            <a:r>
              <a:rPr lang="zh-TW" altLang="en-US" sz="32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合做什</a:t>
            </a:r>
            <a:r>
              <a:rPr lang="zh-CN" altLang="en-US" sz="32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么</a:t>
            </a:r>
            <a:r>
              <a:rPr lang="zh-TW" altLang="en-US" sz="32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事？</a:t>
            </a:r>
            <a:endParaRPr lang="zh-TW" altLang="en-US" sz="3200" b="1" dirty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標楷體" pitchFamily="65" charset="-12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1871340" y="4076700"/>
            <a:ext cx="80772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zh-CN" altLang="en-US" sz="3200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说说</a:t>
            </a:r>
            <a:r>
              <a:rPr lang="zh-TW" altLang="en-US" sz="3200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看，欣</a:t>
            </a:r>
            <a:r>
              <a:rPr lang="zh-CN" altLang="en-US" sz="3200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赏</a:t>
            </a:r>
            <a:r>
              <a:rPr lang="zh-TW" altLang="en-US" sz="3200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月亮</a:t>
            </a:r>
            <a:r>
              <a:rPr lang="zh-CN" altLang="en-US" sz="3200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时</a:t>
            </a:r>
            <a:r>
              <a:rPr lang="zh-TW" altLang="en-US" sz="3200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，</a:t>
            </a:r>
            <a:r>
              <a:rPr lang="zh-CN" altLang="en-US" sz="3200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会联</a:t>
            </a:r>
            <a:r>
              <a:rPr lang="zh-TW" altLang="en-US" sz="3200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想到什</a:t>
            </a:r>
            <a:r>
              <a:rPr lang="zh-CN" altLang="en-US" sz="3200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么</a:t>
            </a:r>
            <a:r>
              <a:rPr lang="zh-TW" altLang="en-US" sz="3200" b="1" dirty="0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事？</a:t>
            </a:r>
            <a:endParaRPr lang="zh-TW" altLang="en-US" sz="3200" b="1" dirty="0">
              <a:solidFill>
                <a:srgbClr val="FF66CC"/>
              </a:solidFill>
              <a:effectLst>
                <a:outerShdw blurRad="38100" dist="38100" dir="2700000" algn="tl">
                  <a:srgbClr val="000000"/>
                </a:outerShdw>
              </a:effectLst>
              <a:ea typeface="標楷體" pitchFamily="65" charset="-12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883420" y="4797425"/>
            <a:ext cx="8101012" cy="1524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说说</a:t>
            </a:r>
            <a:r>
              <a:rPr lang="zh-TW" altLang="en-US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看，你思念朋友或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亲</a:t>
            </a:r>
            <a:r>
              <a:rPr lang="zh-TW" altLang="en-US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人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时</a:t>
            </a:r>
            <a:r>
              <a:rPr lang="zh-TW" altLang="en-US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標楷體" pitchFamily="65" charset="-120"/>
              </a:rPr>
              <a:t>的心情如何？</a:t>
            </a:r>
            <a:endParaRPr lang="zh-TW" altLang="en-US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ea typeface="標楷體" pitchFamily="65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  <p:bldP spid="23555" grpId="0" autoUpdateAnimBg="0"/>
      <p:bldP spid="23556" grpId="0" bldLvl="0" animBg="1" autoUpdateAnimBg="0"/>
      <p:bldP spid="23557" grpId="0" bldLvl="0" animBg="1" autoUpdateAnimBg="0"/>
      <p:bldP spid="23558" grpId="0" bldLvl="0" animBg="1" autoUpdateAnimBg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1719</Words>
  <Application>WPS 演示</Application>
  <PresentationFormat>宽屏</PresentationFormat>
  <Paragraphs>184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標楷體</vt:lpstr>
      <vt:lpstr>Times New Roman</vt:lpstr>
      <vt:lpstr>PMingLiU</vt:lpstr>
      <vt:lpstr>楷体_GB2312</vt:lpstr>
      <vt:lpstr>新宋体</vt:lpstr>
      <vt:lpstr>Calibri</vt:lpstr>
      <vt:lpstr>書法秀隸（注音一）</vt:lpstr>
      <vt:lpstr>MingLiU-ExtB</vt:lpstr>
      <vt:lpstr>Abadi MT Condensed Light</vt:lpstr>
      <vt:lpstr>Segoe Print</vt:lpstr>
      <vt:lpstr>Office 主题​​</vt:lpstr>
      <vt:lpstr>8.靜夜思</vt:lpstr>
      <vt:lpstr>小朋友，你欣赏过美丽的夜景吗？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各位小朋友，请你仔细想一想，回答下面的问题。(一组一题）</vt:lpstr>
      <vt:lpstr>PowerPoint 演示文稿</vt:lpstr>
      <vt:lpstr>静夜思  李白</vt:lpstr>
      <vt:lpstr>PowerPoint 演示文稿</vt:lpstr>
      <vt:lpstr>疑</vt:lpstr>
      <vt:lpstr>猜猜这是什么字？</vt:lpstr>
      <vt:lpstr>霜</vt:lpstr>
      <vt:lpstr>PowerPoint 演示文稿</vt:lpstr>
      <vt:lpstr>PowerPoint 演示文稿</vt:lpstr>
      <vt:lpstr>静夜思</vt:lpstr>
      <vt:lpstr>明月</vt:lpstr>
      <vt:lpstr>地上霜</vt:lpstr>
      <vt:lpstr>举头</vt:lpstr>
      <vt:lpstr>低头</vt:lpstr>
      <vt:lpstr>思故乡</vt:lpstr>
      <vt:lpstr>PowerPoint 演示文稿</vt:lpstr>
      <vt:lpstr>静夜思</vt:lpstr>
      <vt:lpstr>床前明月光</vt:lpstr>
      <vt:lpstr>举头望明月</vt:lpstr>
      <vt:lpstr>各位小朋友，请你仔细想一想，回答下面的问题。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2019-09-29T00:21:25Z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