
<file path=[Content_Types].xml><?xml version="1.0" encoding="utf-8"?>
<Types xmlns="http://schemas.openxmlformats.org/package/2006/content-types">
  <Default Extension="png" ContentType="image/png"/>
  <Default Extension="jpeg" ContentType="image/jpe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23"/>
  </p:handoutMasterIdLst>
  <p:sldIdLst>
    <p:sldId id="257" r:id="rId3"/>
    <p:sldId id="258" r:id="rId4"/>
    <p:sldId id="259" r:id="rId5"/>
    <p:sldId id="260" r:id="rId6"/>
    <p:sldId id="261" r:id="rId7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B8E126C4-ED4E-47E8-B263-B3CBE8194F0F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B8E126C4-ED4E-47E8-B263-B3CBE8194F0F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6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8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79.xml"/><Relationship Id="rId2" Type="http://schemas.openxmlformats.org/officeDocument/2006/relationships/image" Target="../media/image2.png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2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3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4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5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86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87.xml"/><Relationship Id="rId2" Type="http://schemas.openxmlformats.org/officeDocument/2006/relationships/image" Target="../media/image2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63.xml"/><Relationship Id="rId3" Type="http://schemas.openxmlformats.org/officeDocument/2006/relationships/image" Target="../media/image5.jpe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4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65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72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3.xml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5.xml"/><Relationship Id="rId1" Type="http://schemas.openxmlformats.org/officeDocument/2006/relationships/tags" Target="../tags/tag7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6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7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8194" name="文本框 3"/>
          <p:cNvSpPr txBox="1">
            <a:spLocks noChangeArrowheads="1"/>
          </p:cNvSpPr>
          <p:nvPr/>
        </p:nvSpPr>
        <p:spPr bwMode="auto">
          <a:xfrm>
            <a:off x="2141067" y="1344882"/>
            <a:ext cx="4525962" cy="1291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13.</a:t>
            </a: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黄山奇松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PA_文本框 1"/>
          <p:cNvSpPr txBox="1">
            <a:spLocks noChangeArrowheads="1"/>
          </p:cNvSpPr>
          <p:nvPr/>
        </p:nvSpPr>
        <p:spPr bwMode="auto">
          <a:xfrm>
            <a:off x="1676041" y="6651739"/>
            <a:ext cx="1219200" cy="10668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en-US" altLang="zh-CN" sz="100" dirty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  <a:ea typeface="楷体" panose="02010609060101010101" pitchFamily="49" charset="-122"/>
              </a:rPr>
              <a:t>0</a:t>
            </a:r>
            <a:endParaRPr lang="zh-CN" altLang="en-US" sz="100" dirty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  <a:ea typeface="楷体" panose="02010609060101010101" pitchFamily="49" charset="-122"/>
            </a:endParaRPr>
          </a:p>
        </p:txBody>
      </p:sp>
      <p:pic>
        <p:nvPicPr>
          <p:cNvPr id="5" name="PA_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1197" y="98539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9"/>
          <p:cNvSpPr txBox="1"/>
          <p:nvPr/>
        </p:nvSpPr>
        <p:spPr>
          <a:xfrm>
            <a:off x="1911054" y="1182983"/>
            <a:ext cx="8540636" cy="1014730"/>
          </a:xfrm>
          <a:prstGeom prst="rect">
            <a:avLst/>
          </a:prstGeom>
          <a:solidFill>
            <a:schemeClr val="lt1">
              <a:alpha val="42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3048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000" noProof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000" noProof="1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迎客松姿态优美，枝干遒劲，虽然饱经风霜，却仍然郁郁苍苍，充满生机。</a:t>
            </a:r>
            <a:endParaRPr lang="zh-CN" altLang="en-US" sz="3000" noProof="1">
              <a:solidFill>
                <a:schemeClr val="tx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标注 14"/>
          <p:cNvSpPr/>
          <p:nvPr/>
        </p:nvSpPr>
        <p:spPr>
          <a:xfrm>
            <a:off x="1750142" y="5112773"/>
            <a:ext cx="8917858" cy="752168"/>
          </a:xfrm>
          <a:prstGeom prst="wedgeRoundRectCallout">
            <a:avLst>
              <a:gd name="adj1" fmla="val 40835"/>
              <a:gd name="adj2" fmla="val 19197"/>
              <a:gd name="adj3" fmla="val 16667"/>
            </a:avLst>
          </a:prstGeom>
          <a:solidFill>
            <a:srgbClr val="068C0C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朗读时要用凝重的语气。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911054" y="2654710"/>
            <a:ext cx="1907459" cy="58993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郁郁葱葱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911054" y="3291916"/>
            <a:ext cx="1907459" cy="58993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充满生机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911054" y="4066774"/>
            <a:ext cx="1907459" cy="58993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饱经风霜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029905" y="3024555"/>
            <a:ext cx="6323463" cy="589935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写出了迎客松枝繁叶茂的特点。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029905" y="4066773"/>
            <a:ext cx="6323463" cy="589935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说明迎客松年代之久远。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 autoUpdateAnimBg="0"/>
      <p:bldP spid="10" grpId="0" bldLvl="0" animBg="1"/>
      <p:bldP spid="2" grpId="0" bldLvl="0" animBg="1"/>
      <p:bldP spid="7" grpId="0" bldLvl="0" animBg="1"/>
      <p:bldP spid="8" grpId="0" bldLvl="0" animBg="1"/>
      <p:bldP spid="11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9"/>
          <p:cNvSpPr txBox="1"/>
          <p:nvPr/>
        </p:nvSpPr>
        <p:spPr>
          <a:xfrm>
            <a:off x="1812732" y="1228520"/>
            <a:ext cx="8697952" cy="1476375"/>
          </a:xfrm>
          <a:prstGeom prst="rect">
            <a:avLst/>
          </a:prstGeom>
          <a:solidFill>
            <a:schemeClr val="lt1">
              <a:alpha val="42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3048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000" noProof="1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送客松姿态独特，枝干盘曲，游人把它比作“天然盆景”。它向山下伸出长长的“手臂”，好像在跟游客依依不舍地告别。</a:t>
            </a:r>
            <a:endParaRPr lang="zh-CN" altLang="en-US" sz="3000" noProof="1">
              <a:solidFill>
                <a:schemeClr val="tx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标注 14"/>
          <p:cNvSpPr/>
          <p:nvPr/>
        </p:nvSpPr>
        <p:spPr>
          <a:xfrm>
            <a:off x="1911054" y="4406537"/>
            <a:ext cx="4994843" cy="1650133"/>
          </a:xfrm>
          <a:prstGeom prst="wedgeRoundRectCallout">
            <a:avLst>
              <a:gd name="adj1" fmla="val 40835"/>
              <a:gd name="adj2" fmla="val 19197"/>
              <a:gd name="adj3" fmla="val 16667"/>
            </a:avLst>
          </a:prstGeom>
          <a:solidFill>
            <a:srgbClr val="068C0C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朗读时语速稍缓，后一句句尾语调上扬，体会作者美好的联想。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圆角矩形标注 14"/>
          <p:cNvSpPr/>
          <p:nvPr/>
        </p:nvSpPr>
        <p:spPr>
          <a:xfrm>
            <a:off x="1911054" y="3177817"/>
            <a:ext cx="8540636" cy="1020557"/>
          </a:xfrm>
          <a:prstGeom prst="wedgeRoundRectCallout">
            <a:avLst>
              <a:gd name="adj1" fmla="val 40835"/>
              <a:gd name="adj2" fmla="val 19197"/>
              <a:gd name="adj3" fmla="val 16667"/>
            </a:avLst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“盘曲”一词，写出了送客松曲折环绕的特点。</a:t>
            </a:r>
            <a:endParaRPr lang="zh-CN" altLang="en-US" sz="3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" name="图片 2" descr="图片包含 树, 户外, 天空, 山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980599" y="4295479"/>
            <a:ext cx="3471091" cy="2082655"/>
          </a:xfrm>
          <a:prstGeom prst="rect">
            <a:avLst/>
          </a:prstGeom>
        </p:spPr>
      </p:pic>
      <p:sp>
        <p:nvSpPr>
          <p:cNvPr id="7" name="PA_文本框 1"/>
          <p:cNvSpPr txBox="1">
            <a:spLocks noChangeArrowheads="1"/>
          </p:cNvSpPr>
          <p:nvPr/>
        </p:nvSpPr>
        <p:spPr bwMode="auto">
          <a:xfrm>
            <a:off x="1676041" y="6651739"/>
            <a:ext cx="1219200" cy="10668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en-US" altLang="zh-CN" sz="100" dirty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  <a:ea typeface="楷体" panose="02010609060101010101" pitchFamily="49" charset="-122"/>
              </a:rPr>
              <a:t>0</a:t>
            </a:r>
            <a:endParaRPr lang="zh-CN" altLang="en-US" sz="100" dirty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  <a:ea typeface="楷体" panose="02010609060101010101" pitchFamily="49" charset="-122"/>
            </a:endParaRPr>
          </a:p>
        </p:txBody>
      </p:sp>
      <p:pic>
        <p:nvPicPr>
          <p:cNvPr id="8" name="PA_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1197" y="98539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 autoUpdateAnimBg="0"/>
      <p:bldP spid="10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9"/>
          <p:cNvSpPr txBox="1"/>
          <p:nvPr/>
        </p:nvSpPr>
        <p:spPr>
          <a:xfrm>
            <a:off x="1812732" y="1228520"/>
            <a:ext cx="8697952" cy="1476375"/>
          </a:xfrm>
          <a:prstGeom prst="rect">
            <a:avLst/>
          </a:prstGeom>
          <a:solidFill>
            <a:schemeClr val="lt1">
              <a:alpha val="42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3048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000" noProof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000" noProof="1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黄山松千姿百态。它们或屹立，或斜出，或弯曲；或仰，或俯，或卧；有的状如黑虎，有的形似孔雀</a:t>
            </a:r>
            <a:r>
              <a:rPr lang="en-US" altLang="zh-CN" sz="3000" noProof="1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000" noProof="1">
              <a:solidFill>
                <a:schemeClr val="tx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237853" y="2774178"/>
            <a:ext cx="1066088" cy="58010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屹立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237853" y="3413767"/>
            <a:ext cx="1066088" cy="58010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斜出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237853" y="4041550"/>
            <a:ext cx="1066088" cy="58010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弯曲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954446" y="2774178"/>
            <a:ext cx="1066088" cy="58010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仰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954446" y="3407864"/>
            <a:ext cx="1066088" cy="58010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俯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954446" y="4035647"/>
            <a:ext cx="1066088" cy="58010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卧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3894589" y="3407864"/>
            <a:ext cx="1066088" cy="58010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静态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7763582" y="3407864"/>
            <a:ext cx="1066088" cy="58010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动态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标注 14"/>
          <p:cNvSpPr/>
          <p:nvPr/>
        </p:nvSpPr>
        <p:spPr>
          <a:xfrm>
            <a:off x="1750142" y="5112772"/>
            <a:ext cx="8917858" cy="1130711"/>
          </a:xfrm>
          <a:prstGeom prst="wedgeRoundRectCallout">
            <a:avLst>
              <a:gd name="adj1" fmla="val 40835"/>
              <a:gd name="adj2" fmla="val 19197"/>
              <a:gd name="adj3" fmla="val 16667"/>
            </a:avLst>
          </a:prstGeom>
          <a:solidFill>
            <a:srgbClr val="068C0C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朗读时语调轻快，要用赞叹的语气，表达出喜爱之情。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 autoUpdateAnimBg="0"/>
      <p:bldP spid="2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570480" y="1400175"/>
            <a:ext cx="6777990" cy="3620135"/>
          </a:xfrm>
          <a:prstGeom prst="rect">
            <a:avLst/>
          </a:prstGeom>
        </p:spPr>
      </p:pic>
      <p:sp>
        <p:nvSpPr>
          <p:cNvPr id="3" name="对话气泡: 圆角矩形 29"/>
          <p:cNvSpPr/>
          <p:nvPr/>
        </p:nvSpPr>
        <p:spPr>
          <a:xfrm>
            <a:off x="2205161" y="743812"/>
            <a:ext cx="2235922" cy="574675"/>
          </a:xfrm>
          <a:prstGeom prst="wedgeRoundRectCallout">
            <a:avLst>
              <a:gd name="adj1" fmla="val -27710"/>
              <a:gd name="adj2" fmla="val 46123"/>
              <a:gd name="adj3" fmla="val 16667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迎客松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911350" y="5118100"/>
            <a:ext cx="834009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迎客松姿态优美，枝干遒劲，虽然饱经风霜，却仍然郁郁苍苍，充满生机。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 autoUpdateAnimBg="0"/>
      <p:bldP spid="10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583815" y="1411605"/>
            <a:ext cx="6777990" cy="3620135"/>
          </a:xfrm>
          <a:prstGeom prst="rect">
            <a:avLst/>
          </a:prstGeom>
        </p:spPr>
      </p:pic>
      <p:sp>
        <p:nvSpPr>
          <p:cNvPr id="3" name="对话气泡: 圆角矩形 29"/>
          <p:cNvSpPr/>
          <p:nvPr/>
        </p:nvSpPr>
        <p:spPr>
          <a:xfrm>
            <a:off x="2220401" y="743812"/>
            <a:ext cx="2235922" cy="574675"/>
          </a:xfrm>
          <a:prstGeom prst="wedgeRoundRectCallout">
            <a:avLst>
              <a:gd name="adj1" fmla="val -27710"/>
              <a:gd name="adj2" fmla="val 46123"/>
              <a:gd name="adj3" fmla="val 16667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迎客松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924685" y="5101590"/>
            <a:ext cx="827214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迎客松姿态优美，枝干</a:t>
            </a:r>
            <a:r>
              <a:rPr 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遒劲</a:t>
            </a:r>
            <a:r>
              <a:rPr 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，虽然饱经风霜，却仍然郁郁苍苍，充满生机。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583815" y="1411605"/>
            <a:ext cx="6777990" cy="3620135"/>
          </a:xfrm>
          <a:prstGeom prst="rect">
            <a:avLst/>
          </a:prstGeom>
        </p:spPr>
      </p:pic>
      <p:sp>
        <p:nvSpPr>
          <p:cNvPr id="3" name="对话气泡: 圆角矩形 29"/>
          <p:cNvSpPr/>
          <p:nvPr/>
        </p:nvSpPr>
        <p:spPr>
          <a:xfrm>
            <a:off x="2220401" y="743812"/>
            <a:ext cx="2235922" cy="574675"/>
          </a:xfrm>
          <a:prstGeom prst="wedgeRoundRectCallout">
            <a:avLst>
              <a:gd name="adj1" fmla="val -27710"/>
              <a:gd name="adj2" fmla="val 46123"/>
              <a:gd name="adj3" fmla="val 16667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迎客松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924685" y="5101590"/>
            <a:ext cx="836676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迎客松姿态优美，枝干</a:t>
            </a:r>
            <a:r>
              <a:rPr 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遒劲</a:t>
            </a:r>
            <a:r>
              <a:rPr 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，虽然</a:t>
            </a:r>
            <a:r>
              <a:rPr 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饱经风霜</a:t>
            </a:r>
            <a:r>
              <a:rPr 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，却仍然郁郁苍苍，充满生机。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583815" y="1411605"/>
            <a:ext cx="6777990" cy="3620135"/>
          </a:xfrm>
          <a:prstGeom prst="rect">
            <a:avLst/>
          </a:prstGeom>
        </p:spPr>
      </p:pic>
      <p:sp>
        <p:nvSpPr>
          <p:cNvPr id="3" name="对话气泡: 圆角矩形 29"/>
          <p:cNvSpPr/>
          <p:nvPr/>
        </p:nvSpPr>
        <p:spPr>
          <a:xfrm>
            <a:off x="2220401" y="743812"/>
            <a:ext cx="2235922" cy="574675"/>
          </a:xfrm>
          <a:prstGeom prst="wedgeRoundRectCallout">
            <a:avLst>
              <a:gd name="adj1" fmla="val -27710"/>
              <a:gd name="adj2" fmla="val 46123"/>
              <a:gd name="adj3" fmla="val 16667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迎客松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924685" y="5101590"/>
            <a:ext cx="827214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迎客松姿态优美，枝干</a:t>
            </a:r>
            <a:r>
              <a:rPr 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遒劲</a:t>
            </a:r>
            <a:r>
              <a:rPr 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，虽然</a:t>
            </a:r>
            <a:r>
              <a:rPr 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饱经风霜</a:t>
            </a:r>
            <a:r>
              <a:rPr 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，却仍然郁郁苍苍，充满生机。</a:t>
            </a:r>
            <a:r>
              <a:rPr lang="zh-CN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它有一丛青翠的枝干斜伸出去，如同好客的主人伸出手臂，热情地欢迎宾客的到来。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583815" y="1411605"/>
            <a:ext cx="6777990" cy="3620135"/>
          </a:xfrm>
          <a:prstGeom prst="rect">
            <a:avLst/>
          </a:prstGeom>
        </p:spPr>
      </p:pic>
      <p:sp>
        <p:nvSpPr>
          <p:cNvPr id="3" name="对话气泡: 圆角矩形 29"/>
          <p:cNvSpPr/>
          <p:nvPr/>
        </p:nvSpPr>
        <p:spPr>
          <a:xfrm>
            <a:off x="2220401" y="743812"/>
            <a:ext cx="2235922" cy="574675"/>
          </a:xfrm>
          <a:prstGeom prst="wedgeRoundRectCallout">
            <a:avLst>
              <a:gd name="adj1" fmla="val -27710"/>
              <a:gd name="adj2" fmla="val 46123"/>
              <a:gd name="adj3" fmla="val 16667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迎客松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924685" y="5101590"/>
            <a:ext cx="821753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迎客松姿态优美，枝干</a:t>
            </a:r>
            <a:r>
              <a:rPr 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遒劲</a:t>
            </a:r>
            <a:r>
              <a:rPr 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，虽然</a:t>
            </a:r>
            <a:r>
              <a:rPr 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饱经风霜</a:t>
            </a:r>
            <a:r>
              <a:rPr 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，却仍然郁郁苍苍，充满生机。</a:t>
            </a:r>
            <a:r>
              <a:rPr lang="zh-CN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它有一丛青翠的枝干斜伸出去，如同好客的主人伸出手臂，热情地欢迎宾客的到来。如今，这棵迎客松已经成为黄山奇松的代表，乃至整个黄山的象征了。</a:t>
            </a:r>
            <a:endParaRPr 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9344025" y="1422400"/>
            <a:ext cx="731838" cy="405447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先描红后书写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795" name="图片 7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81400" y="5291138"/>
            <a:ext cx="2101850" cy="156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流程图: 资料带 4"/>
          <p:cNvSpPr/>
          <p:nvPr/>
        </p:nvSpPr>
        <p:spPr>
          <a:xfrm>
            <a:off x="2184400" y="4679950"/>
            <a:ext cx="1462088" cy="630238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规范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流程图: 资料带 10"/>
          <p:cNvSpPr/>
          <p:nvPr/>
        </p:nvSpPr>
        <p:spPr>
          <a:xfrm>
            <a:off x="4814888" y="4679950"/>
            <a:ext cx="1462087" cy="630238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端正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流程图: 资料带 11"/>
          <p:cNvSpPr/>
          <p:nvPr/>
        </p:nvSpPr>
        <p:spPr>
          <a:xfrm>
            <a:off x="7445375" y="4679950"/>
            <a:ext cx="1462088" cy="630238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整洁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12281" y="1260506"/>
            <a:ext cx="5067300" cy="1219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12281" y="2645327"/>
            <a:ext cx="5086350" cy="1333500"/>
          </a:xfrm>
          <a:prstGeom prst="rect">
            <a:avLst/>
          </a:prstGeom>
        </p:spPr>
      </p:pic>
      <p:pic>
        <p:nvPicPr>
          <p:cNvPr id="3" name="图片 7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96940" y="5291138"/>
            <a:ext cx="2101850" cy="156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5" grpId="0" bldLvl="0" animBg="1"/>
      <p:bldP spid="11" grpId="0" bldLvl="0" animBg="1"/>
      <p:bldP spid="1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对话气泡: 圆角矩形 30"/>
          <p:cNvSpPr/>
          <p:nvPr/>
        </p:nvSpPr>
        <p:spPr>
          <a:xfrm>
            <a:off x="2576513" y="1381125"/>
            <a:ext cx="7910418" cy="509588"/>
          </a:xfrm>
          <a:prstGeom prst="wedgeRoundRectCallout">
            <a:avLst>
              <a:gd name="adj1" fmla="val -23954"/>
              <a:gd name="adj2" fmla="val 92596"/>
              <a:gd name="adj3" fmla="val 16667"/>
            </a:avLst>
          </a:prstGeom>
          <a:solidFill>
            <a:srgbClr val="068C0C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“山”写的扁一些，两个“土”的第二横都略长。</a:t>
            </a:r>
            <a:endParaRPr lang="zh-CN" altLang="en-US" sz="2800" b="1" kern="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对话气泡: 圆角矩形 31"/>
          <p:cNvSpPr/>
          <p:nvPr/>
        </p:nvSpPr>
        <p:spPr>
          <a:xfrm>
            <a:off x="6290415" y="2579167"/>
            <a:ext cx="4394199" cy="526842"/>
          </a:xfrm>
          <a:prstGeom prst="wedgeRoundRectCallout">
            <a:avLst>
              <a:gd name="adj1" fmla="val -68982"/>
              <a:gd name="adj2" fmla="val 42358"/>
              <a:gd name="adj3" fmla="val 16667"/>
            </a:avLst>
          </a:prstGeom>
          <a:solidFill>
            <a:srgbClr val="068C0C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外面是“尸”，不是“户”</a:t>
            </a:r>
            <a:endParaRPr lang="zh-CN" altLang="en-US" sz="2800" b="1" kern="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对话气泡: 圆角矩形 32"/>
          <p:cNvSpPr/>
          <p:nvPr/>
        </p:nvSpPr>
        <p:spPr>
          <a:xfrm>
            <a:off x="1709847" y="4032765"/>
            <a:ext cx="3719513" cy="896496"/>
          </a:xfrm>
          <a:prstGeom prst="wedgeRoundRectCallout">
            <a:avLst>
              <a:gd name="adj1" fmla="val 56757"/>
              <a:gd name="adj2" fmla="val 21433"/>
              <a:gd name="adj3" fmla="val 16667"/>
            </a:avLst>
          </a:prstGeom>
          <a:solidFill>
            <a:srgbClr val="068C0C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上部撇捺宜伸展，覆盖下方。</a:t>
            </a:r>
            <a:endParaRPr lang="zh-CN" altLang="en-US" sz="2800" b="1" kern="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对话气泡: 圆角矩形 33"/>
          <p:cNvSpPr/>
          <p:nvPr/>
        </p:nvSpPr>
        <p:spPr>
          <a:xfrm>
            <a:off x="4579818" y="5552375"/>
            <a:ext cx="4822817" cy="550305"/>
          </a:xfrm>
          <a:prstGeom prst="wedgeRoundRectCallout">
            <a:avLst>
              <a:gd name="adj1" fmla="val 23204"/>
              <a:gd name="adj2" fmla="val -81207"/>
              <a:gd name="adj3" fmla="val 16667"/>
            </a:avLst>
          </a:prstGeom>
          <a:solidFill>
            <a:srgbClr val="068C0C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右部是“犬”，不是“大</a:t>
            </a:r>
            <a:r>
              <a:rPr lang="zh-CN" altLang="en-US" sz="2800" b="1" kern="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 </a:t>
            </a:r>
            <a:endParaRPr lang="zh-CN" altLang="en-US" sz="2800" b="1" kern="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726" name="组合 3"/>
          <p:cNvGrpSpPr/>
          <p:nvPr/>
        </p:nvGrpSpPr>
        <p:grpSpPr bwMode="auto">
          <a:xfrm>
            <a:off x="3054350" y="2119313"/>
            <a:ext cx="3219450" cy="1655762"/>
            <a:chOff x="3601179" y="1871854"/>
            <a:chExt cx="3427598" cy="1715200"/>
          </a:xfrm>
        </p:grpSpPr>
        <p:pic>
          <p:nvPicPr>
            <p:cNvPr id="30732" name="图片 4" descr="铅笔字格.png"/>
            <p:cNvPicPr>
              <a:picLocks noChangeAspect="1"/>
            </p:cNvPicPr>
            <p:nvPr/>
          </p:nvPicPr>
          <p:blipFill>
            <a:blip r:embed="rId1" cstate="email"/>
            <a:srcRect r="66365" b="-2438"/>
            <a:stretch>
              <a:fillRect/>
            </a:stretch>
          </p:blipFill>
          <p:spPr bwMode="auto">
            <a:xfrm>
              <a:off x="3601179" y="1872739"/>
              <a:ext cx="3427598" cy="1714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33" name="矩形 11"/>
            <p:cNvSpPr>
              <a:spLocks noChangeArrowheads="1"/>
            </p:cNvSpPr>
            <p:nvPr/>
          </p:nvSpPr>
          <p:spPr bwMode="auto">
            <a:xfrm>
              <a:off x="3846503" y="1871854"/>
              <a:ext cx="1430985" cy="1497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/>
              <a:r>
                <a:rPr lang="zh-CN" altLang="en-US" sz="88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崖</a:t>
              </a:r>
              <a:endParaRPr lang="zh-CN" altLang="en-US" sz="8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734" name="矩形 11"/>
            <p:cNvSpPr>
              <a:spLocks noChangeArrowheads="1"/>
            </p:cNvSpPr>
            <p:nvPr/>
          </p:nvSpPr>
          <p:spPr bwMode="auto">
            <a:xfrm>
              <a:off x="5522810" y="1900036"/>
              <a:ext cx="1429379" cy="1497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/>
              <a:r>
                <a:rPr lang="zh-CN" altLang="en-US" sz="88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屏</a:t>
              </a:r>
              <a:endParaRPr lang="zh-CN" altLang="en-US" sz="8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727" name="组合 1"/>
          <p:cNvGrpSpPr/>
          <p:nvPr/>
        </p:nvGrpSpPr>
        <p:grpSpPr bwMode="auto">
          <a:xfrm>
            <a:off x="5530850" y="3740150"/>
            <a:ext cx="3219450" cy="1628775"/>
            <a:chOff x="4016375" y="3857908"/>
            <a:chExt cx="3219450" cy="1628490"/>
          </a:xfrm>
        </p:grpSpPr>
        <p:pic>
          <p:nvPicPr>
            <p:cNvPr id="30729" name="图片 4" descr="铅笔字格.png"/>
            <p:cNvPicPr>
              <a:picLocks noChangeAspect="1"/>
            </p:cNvPicPr>
            <p:nvPr/>
          </p:nvPicPr>
          <p:blipFill>
            <a:blip r:embed="rId1" cstate="email"/>
            <a:srcRect r="66365" b="-2438"/>
            <a:stretch>
              <a:fillRect/>
            </a:stretch>
          </p:blipFill>
          <p:spPr bwMode="auto">
            <a:xfrm>
              <a:off x="4016375" y="3864342"/>
              <a:ext cx="3219450" cy="1622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30" name="矩形 11"/>
            <p:cNvSpPr>
              <a:spLocks noChangeArrowheads="1"/>
            </p:cNvSpPr>
            <p:nvPr/>
          </p:nvSpPr>
          <p:spPr bwMode="auto">
            <a:xfrm>
              <a:off x="4219354" y="3857908"/>
              <a:ext cx="1344085" cy="1445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/>
              <a:r>
                <a:rPr lang="zh-CN" altLang="en-US" sz="88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舍</a:t>
              </a:r>
              <a:endParaRPr lang="zh-CN" altLang="en-US" sz="8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731" name="矩形 11"/>
            <p:cNvSpPr>
              <a:spLocks noChangeArrowheads="1"/>
            </p:cNvSpPr>
            <p:nvPr/>
          </p:nvSpPr>
          <p:spPr bwMode="auto">
            <a:xfrm>
              <a:off x="5854288" y="3862924"/>
              <a:ext cx="1342577" cy="1445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/>
              <a:r>
                <a:rPr lang="zh-CN" altLang="en-US" sz="88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状</a:t>
              </a:r>
              <a:endParaRPr lang="zh-CN" altLang="en-US" sz="8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PA_文本框 1"/>
          <p:cNvSpPr txBox="1">
            <a:spLocks noChangeArrowheads="1"/>
          </p:cNvSpPr>
          <p:nvPr/>
        </p:nvSpPr>
        <p:spPr bwMode="auto">
          <a:xfrm>
            <a:off x="1676041" y="6651739"/>
            <a:ext cx="1219200" cy="10668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en-US" altLang="zh-CN" sz="100" dirty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  <a:ea typeface="楷体" panose="02010609060101010101" pitchFamily="49" charset="-122"/>
              </a:rPr>
              <a:t>0</a:t>
            </a:r>
            <a:endParaRPr lang="zh-CN" altLang="en-US" sz="100" dirty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  <a:ea typeface="楷体" panose="02010609060101010101" pitchFamily="49" charset="-122"/>
            </a:endParaRPr>
          </a:p>
        </p:txBody>
      </p:sp>
      <p:pic>
        <p:nvPicPr>
          <p:cNvPr id="16" name="PA_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1197" y="98539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timgsa.baidu.com/timg?image&amp;quality=80&amp;size=b9999_10000&amp;sec=1552741791033&amp;di=7fddb2b15ec4710430a3e111ded8c6fe&amp;imgtype=0&amp;src=http%3A%2F%2Fwww.kankanmi.com%2Fuploadfile%2F2016%2F0314%2F20160314034233140.jpg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029" b="89565" l="9736" r="89655">
                        <a14:foregroundMark x1="22718" y1="24638" x2="22718" y2="24638"/>
                        <a14:foregroundMark x1="25963" y1="24928" x2="25963" y2="24928"/>
                        <a14:foregroundMark x1="30426" y1="19420" x2="30426" y2="19420"/>
                        <a14:foregroundMark x1="19067" y1="20580" x2="19067" y2="20580"/>
                        <a14:foregroundMark x1="21501" y1="14203" x2="21501" y2="14203"/>
                        <a14:foregroundMark x1="22921" y1="6957" x2="22921" y2="6957"/>
                        <a14:foregroundMark x1="18661" y1="21739" x2="18661" y2="21739"/>
                        <a14:foregroundMark x1="26369" y1="2029" x2="26369" y2="2029"/>
                        <a14:foregroundMark x1="27181" y1="2029" x2="27181" y2="2029"/>
                        <a14:foregroundMark x1="17039" y1="82899" x2="17039" y2="82899"/>
                        <a14:foregroundMark x1="17039" y1="82899" x2="17039" y2="82899"/>
                        <a14:foregroundMark x1="17241" y1="82029" x2="17241" y2="82029"/>
                        <a14:foregroundMark x1="17241" y1="82319" x2="17241" y2="82319"/>
                        <a14:foregroundMark x1="23732" y1="83768" x2="23732" y2="83768"/>
                        <a14:foregroundMark x1="22110" y1="88116" x2="22110" y2="88116"/>
                        <a14:foregroundMark x1="33671" y1="84058" x2="33671" y2="84058"/>
                        <a14:foregroundMark x1="37525" y1="66667" x2="37525" y2="66667"/>
                        <a14:foregroundMark x1="37525" y1="64638" x2="37525" y2="64638"/>
                        <a14:foregroundMark x1="18864" y1="65797" x2="18864" y2="65797"/>
                        <a14:foregroundMark x1="17444" y1="66667" x2="17444" y2="66667"/>
                        <a14:backgroundMark x1="16227" y1="79420" x2="16227" y2="79420"/>
                        <a14:backgroundMark x1="43408" y1="81159" x2="43408" y2="81159"/>
                        <a14:backgroundMark x1="29412" y1="85217" x2="29412" y2="8521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834205" y="2017336"/>
            <a:ext cx="6387705" cy="4470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对话气泡: 圆角矩形 3"/>
          <p:cNvSpPr/>
          <p:nvPr/>
        </p:nvSpPr>
        <p:spPr>
          <a:xfrm>
            <a:off x="5125040" y="1074656"/>
            <a:ext cx="4411744" cy="1394060"/>
          </a:xfrm>
          <a:prstGeom prst="wedgeRoundRectCallout">
            <a:avLst>
              <a:gd name="adj1" fmla="val -35773"/>
              <a:gd name="adj2" fmla="val 70037"/>
              <a:gd name="adj3" fmla="val 16667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五岳归来不看山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黄山归来不看岳。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4" descr="https://timgsa.baidu.com/timg?image&amp;quality=80&amp;size=b9999_10000&amp;sec=1552741690742&amp;di=296ad35590e1ce593712b207d3e87db9&amp;imgtype=0&amp;src=http%3A%2F%2Fb.hiphotos.baidu.com%2Fzhidao%2Fpic%2Fitem%2Fc2cec3fdfc039245dfa716488594a4c27d1e256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00725" y="3327423"/>
            <a:ext cx="3060373" cy="21237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1EDA6"/>
              </a:clrFrom>
              <a:clrTo>
                <a:srgbClr val="F1EDA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60525" y="1390650"/>
            <a:ext cx="3365500" cy="487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文本框 3"/>
          <p:cNvSpPr txBox="1">
            <a:spLocks noChangeArrowheads="1"/>
          </p:cNvSpPr>
          <p:nvPr/>
        </p:nvSpPr>
        <p:spPr bwMode="auto">
          <a:xfrm>
            <a:off x="4615180" y="883603"/>
            <a:ext cx="4525963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情有独钟       </a:t>
            </a:r>
            <a:endParaRPr lang="zh-CN" altLang="en-US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5399405" y="2580958"/>
            <a:ext cx="4525963" cy="248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钟，就是聚集、集中；</a:t>
            </a:r>
            <a:endParaRPr lang="zh-CN" altLang="en-US" sz="24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独，就是唯独；</a:t>
            </a:r>
            <a:endParaRPr lang="zh-CN" altLang="en-US" sz="24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是指对某人或某件事特别有感情，把自己的心思和感情都集中到他（她、它）上面。       </a:t>
            </a:r>
            <a:endParaRPr lang="zh-CN" altLang="en-US" sz="24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84487" y="1558528"/>
            <a:ext cx="2805112" cy="2146697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34892" y="3939778"/>
            <a:ext cx="2851547" cy="1889522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41798" y="1591110"/>
            <a:ext cx="3079110" cy="2130226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2951" y="3854730"/>
            <a:ext cx="3037957" cy="2015649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</p:spPr>
      </p:pic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4531682" y="1677838"/>
            <a:ext cx="951844" cy="52197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奇松</a:t>
            </a:r>
            <a:endParaRPr kumimoji="1" lang="zh-CN" altLang="en-US" sz="28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6914357" y="1655808"/>
            <a:ext cx="975937" cy="52197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怪石</a:t>
            </a:r>
            <a:endParaRPr kumimoji="1" lang="zh-CN" altLang="en-US" sz="28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4531682" y="4026555"/>
            <a:ext cx="964783" cy="52197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云海</a:t>
            </a:r>
            <a:endParaRPr kumimoji="1" lang="zh-CN" altLang="en-US" sz="28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7044413" y="3939778"/>
            <a:ext cx="923519" cy="52197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温泉</a:t>
            </a:r>
            <a:endParaRPr kumimoji="1" lang="zh-CN" altLang="en-US" sz="28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5007604" y="673122"/>
            <a:ext cx="2345892" cy="71115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黄山四绝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>
            <p:custDataLst>
              <p:tags r:id="rId1"/>
            </p:custDataLst>
          </p:nvPr>
        </p:nvSpPr>
        <p:spPr>
          <a:xfrm>
            <a:off x="3438916" y="2364927"/>
            <a:ext cx="5762594" cy="763587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rgbClr val="B3E2E7"/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rm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kern="0" dirty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正确、流利地朗读课文。</a:t>
            </a:r>
            <a:endParaRPr lang="zh-CN" altLang="en-US" sz="3200" kern="0" dirty="0">
              <a:solidFill>
                <a:schemeClr val="tx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2" name="KSO_GT1"/>
          <p:cNvSpPr/>
          <p:nvPr>
            <p:custDataLst>
              <p:tags r:id="rId2"/>
            </p:custDataLst>
          </p:nvPr>
        </p:nvSpPr>
        <p:spPr>
          <a:xfrm>
            <a:off x="2770578" y="2364927"/>
            <a:ext cx="728871" cy="763587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rgbClr val="4EBBC6"/>
            </a:solidFill>
            <a:prstDash val="solid"/>
          </a:ln>
          <a:effectLst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i="1" kern="0" dirty="0">
                <a:solidFill>
                  <a:srgbClr val="4EBBC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5400" i="1" kern="0" dirty="0">
              <a:solidFill>
                <a:srgbClr val="4EBBC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3"/>
            </p:custDataLst>
          </p:nvPr>
        </p:nvSpPr>
        <p:spPr>
          <a:xfrm>
            <a:off x="3438915" y="3314252"/>
            <a:ext cx="5762593" cy="763587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rgbClr val="FFCAC1"/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rm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kern="0" dirty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读准字音，读通句子。</a:t>
            </a:r>
            <a:endParaRPr lang="zh-CN" altLang="en-US" sz="3200" kern="0" dirty="0">
              <a:solidFill>
                <a:schemeClr val="tx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4" name="KSO_GT1"/>
          <p:cNvSpPr/>
          <p:nvPr>
            <p:custDataLst>
              <p:tags r:id="rId4"/>
            </p:custDataLst>
          </p:nvPr>
        </p:nvSpPr>
        <p:spPr>
          <a:xfrm>
            <a:off x="2770578" y="3314252"/>
            <a:ext cx="728871" cy="763587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rgbClr val="FF9684"/>
            </a:solidFill>
            <a:prstDash val="solid"/>
          </a:ln>
          <a:effectLst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i="1" kern="0" dirty="0">
                <a:solidFill>
                  <a:srgbClr val="FF968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5400" i="1" kern="0" dirty="0">
              <a:solidFill>
                <a:srgbClr val="FF968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5"/>
            </p:custDataLst>
          </p:nvPr>
        </p:nvSpPr>
        <p:spPr>
          <a:xfrm>
            <a:off x="3438915" y="4263577"/>
            <a:ext cx="5840231" cy="763587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rgbClr val="B3E2E7"/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rm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kern="0" dirty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思考黄山奇松</a:t>
            </a:r>
            <a:r>
              <a:rPr lang="en-US" altLang="zh-CN" sz="3200" kern="0" dirty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3200" kern="0" dirty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奇</a:t>
            </a:r>
            <a:r>
              <a:rPr lang="en-US" altLang="zh-CN" sz="3200" kern="0" dirty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en-US" sz="3200" kern="0" dirty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在哪里。</a:t>
            </a:r>
            <a:endParaRPr lang="zh-CN" altLang="en-US" sz="3200" kern="0" dirty="0">
              <a:solidFill>
                <a:schemeClr val="tx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6" name="KSO_GT1"/>
          <p:cNvSpPr/>
          <p:nvPr>
            <p:custDataLst>
              <p:tags r:id="rId6"/>
            </p:custDataLst>
          </p:nvPr>
        </p:nvSpPr>
        <p:spPr>
          <a:xfrm>
            <a:off x="2770578" y="4263577"/>
            <a:ext cx="728871" cy="763587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rgbClr val="4EBBC6"/>
            </a:solidFill>
            <a:prstDash val="solid"/>
          </a:ln>
          <a:effectLst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i="1" kern="0" dirty="0">
                <a:solidFill>
                  <a:srgbClr val="4EBBC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5400" i="1" kern="0" dirty="0">
              <a:solidFill>
                <a:srgbClr val="4EBBC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对话气泡: 圆角矩形 29"/>
          <p:cNvSpPr/>
          <p:nvPr/>
        </p:nvSpPr>
        <p:spPr>
          <a:xfrm>
            <a:off x="2187592" y="747106"/>
            <a:ext cx="4241147" cy="574675"/>
          </a:xfrm>
          <a:prstGeom prst="wedgeRoundRectCallout">
            <a:avLst>
              <a:gd name="adj1" fmla="val -27710"/>
              <a:gd name="adj2" fmla="val 46123"/>
              <a:gd name="adj3" fmla="val 16667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朗读课文，要求：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4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  <p:bldP spid="42" grpId="0" bldLvl="0" animBg="1"/>
      <p:bldP spid="4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话气泡: 圆角矩形 29"/>
          <p:cNvSpPr/>
          <p:nvPr/>
        </p:nvSpPr>
        <p:spPr>
          <a:xfrm>
            <a:off x="2165033" y="721360"/>
            <a:ext cx="1992312" cy="574675"/>
          </a:xfrm>
          <a:prstGeom prst="wedgeRoundRectCallout">
            <a:avLst>
              <a:gd name="adj1" fmla="val -27710"/>
              <a:gd name="adj2" fmla="val 46123"/>
              <a:gd name="adj3" fmla="val 16667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认读词语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任意多边形 8"/>
          <p:cNvSpPr/>
          <p:nvPr/>
        </p:nvSpPr>
        <p:spPr bwMode="auto">
          <a:xfrm>
            <a:off x="1920306" y="2159719"/>
            <a:ext cx="8474045" cy="2538562"/>
          </a:xfrm>
          <a:custGeom>
            <a:avLst/>
            <a:gdLst>
              <a:gd name="connsiteX0" fmla="*/ 0 w 3399194"/>
              <a:gd name="connsiteY0" fmla="*/ 0 h 914422"/>
              <a:gd name="connsiteX1" fmla="*/ 3399194 w 3399194"/>
              <a:gd name="connsiteY1" fmla="*/ 0 h 914422"/>
              <a:gd name="connsiteX2" fmla="*/ 3399194 w 3399194"/>
              <a:gd name="connsiteY2" fmla="*/ 914422 h 914422"/>
              <a:gd name="connsiteX3" fmla="*/ 0 w 3399194"/>
              <a:gd name="connsiteY3" fmla="*/ 914422 h 914422"/>
              <a:gd name="connsiteX4" fmla="*/ 0 w 3399194"/>
              <a:gd name="connsiteY4" fmla="*/ 0 h 914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9194" h="914422">
                <a:moveTo>
                  <a:pt x="0" y="0"/>
                </a:moveTo>
                <a:lnTo>
                  <a:pt x="3399194" y="0"/>
                </a:lnTo>
                <a:lnTo>
                  <a:pt x="3399194" y="914422"/>
                </a:lnTo>
                <a:lnTo>
                  <a:pt x="0" y="91442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/>
          <a:lstStyle/>
          <a:p>
            <a:pPr defTabSz="1066800" eaLnBrk="1" fontAlgn="auto" hangingPunct="1">
              <a:lnSpc>
                <a:spcPct val="15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zh-CN" altLang="en-US" sz="3600" b="1" dirty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陡崖 潇洒 屹立 玉屏楼 宾客 蟠曲</a:t>
            </a:r>
            <a:endParaRPr lang="zh-CN" altLang="en-US" sz="3600" b="1" dirty="0">
              <a:solidFill>
                <a:schemeClr val="tx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1066800" eaLnBrk="1" fontAlgn="auto" hangingPunct="1">
              <a:lnSpc>
                <a:spcPct val="15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zh-CN" altLang="en-US" sz="3600" b="1" dirty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姿态优美 枝干遒劲 饱经风霜 充满生机</a:t>
            </a:r>
            <a:endParaRPr lang="zh-CN" altLang="en-US" sz="3600" b="1" dirty="0">
              <a:solidFill>
                <a:schemeClr val="tx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4" name="Picture 4" descr="https://timgsa.baidu.com/timg?image&amp;quality=80&amp;size=b9999_10000&amp;sec=1552745122180&amp;di=2d7e0bcb1888afbe7f2f3ab7516f969e&amp;imgtype=0&amp;src=http%3A%2F%2Fbpic.588ku.com%2Felement_origin_min_pic%2F16%2F12%2F06%2Fb4a31aa350ca3f0a76724bfe54b96238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01636" y="4399472"/>
            <a:ext cx="2248035" cy="2251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圆角矩形标注 2"/>
          <p:cNvSpPr/>
          <p:nvPr/>
        </p:nvSpPr>
        <p:spPr>
          <a:xfrm>
            <a:off x="4662893" y="5297008"/>
            <a:ext cx="4821237" cy="676275"/>
          </a:xfrm>
          <a:prstGeom prst="wedgeRoundRectCallout">
            <a:avLst>
              <a:gd name="adj1" fmla="val -50130"/>
              <a:gd name="adj2" fmla="val 1912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可以尝试开火车读词语！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>
            <p:custDataLst>
              <p:tags r:id="rId1"/>
            </p:custDataLst>
          </p:nvPr>
        </p:nvSpPr>
        <p:spPr>
          <a:xfrm>
            <a:off x="2154555" y="2364740"/>
            <a:ext cx="7560945" cy="2656840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rgbClr val="B3E2E7"/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rm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kern="0" dirty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边读边画出你情有独钟的句子，品味品味，把自己情有独钟的理由说一说，也可以写在书的空白处。</a:t>
            </a:r>
            <a:endParaRPr lang="zh-CN" altLang="en-US" sz="3200" kern="0" dirty="0">
              <a:solidFill>
                <a:schemeClr val="tx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7" name="对话气泡: 圆角矩形 29"/>
          <p:cNvSpPr/>
          <p:nvPr/>
        </p:nvSpPr>
        <p:spPr>
          <a:xfrm>
            <a:off x="2154572" y="747106"/>
            <a:ext cx="4241147" cy="574675"/>
          </a:xfrm>
          <a:prstGeom prst="wedgeRoundRectCallout">
            <a:avLst>
              <a:gd name="adj1" fmla="val -27710"/>
              <a:gd name="adj2" fmla="val 46123"/>
              <a:gd name="adj3" fmla="val 16667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自读要求：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9"/>
          <p:cNvSpPr txBox="1"/>
          <p:nvPr/>
        </p:nvSpPr>
        <p:spPr>
          <a:xfrm>
            <a:off x="2009479" y="1480798"/>
            <a:ext cx="8442313" cy="1476375"/>
          </a:xfrm>
          <a:prstGeom prst="rect">
            <a:avLst/>
          </a:prstGeom>
          <a:solidFill>
            <a:schemeClr val="lt1">
              <a:alpha val="42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3048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000" noProof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000" noProof="1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被誉为“天下第一奇山”的黄山，以奇松、怪石、云海、温泉“四绝”闻名于世，而人们对黄山奇松，更是情有独钟。</a:t>
            </a:r>
            <a:endParaRPr lang="zh-CN" altLang="en-US" sz="3000" noProof="1">
              <a:solidFill>
                <a:schemeClr val="tx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标注 14"/>
          <p:cNvSpPr/>
          <p:nvPr/>
        </p:nvSpPr>
        <p:spPr>
          <a:xfrm>
            <a:off x="1911054" y="3177817"/>
            <a:ext cx="8540636" cy="1020557"/>
          </a:xfrm>
          <a:prstGeom prst="wedgeRoundRectCallout">
            <a:avLst>
              <a:gd name="adj1" fmla="val 40835"/>
              <a:gd name="adj2" fmla="val 19197"/>
              <a:gd name="adj3" fmla="val 16667"/>
            </a:avLst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“更是”一词，突出了人们对“黄山奇松”的喜爱之前。</a:t>
            </a:r>
            <a:endParaRPr lang="zh-CN" altLang="en-US" sz="3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圆角矩形标注 14"/>
          <p:cNvSpPr/>
          <p:nvPr/>
        </p:nvSpPr>
        <p:spPr>
          <a:xfrm>
            <a:off x="2002689" y="4669506"/>
            <a:ext cx="4589699" cy="1477328"/>
          </a:xfrm>
          <a:prstGeom prst="wedgeRoundRectCallout">
            <a:avLst>
              <a:gd name="adj1" fmla="val 40835"/>
              <a:gd name="adj2" fmla="val 19197"/>
              <a:gd name="adj3" fmla="val 16667"/>
            </a:avLst>
          </a:prstGeom>
          <a:solidFill>
            <a:srgbClr val="068C0C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朗读时语调轻快，读出对黄山奇松的喜爱之情。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" name="图片 2" descr="图片包含 户外, 树, 天空, 草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184572" y="4344730"/>
            <a:ext cx="2848500" cy="212688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 autoUpdateAnimBg="0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9"/>
          <p:cNvSpPr txBox="1"/>
          <p:nvPr/>
        </p:nvSpPr>
        <p:spPr>
          <a:xfrm>
            <a:off x="1856976" y="1197123"/>
            <a:ext cx="8648791" cy="1014730"/>
          </a:xfrm>
          <a:prstGeom prst="rect">
            <a:avLst/>
          </a:prstGeom>
          <a:solidFill>
            <a:schemeClr val="lt1">
              <a:alpha val="42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3048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000" noProof="1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黄山最妙的观松处，</a:t>
            </a:r>
            <a:r>
              <a:rPr lang="zh-CN" altLang="en-US" sz="300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当然</a:t>
            </a:r>
            <a:r>
              <a:rPr lang="zh-CN" altLang="en-US" sz="3000" noProof="1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是曾被徐霞客称为“黄山绝胜处”的玉屏楼了。</a:t>
            </a:r>
            <a:endParaRPr lang="zh-CN" altLang="en-US" sz="3000" noProof="1">
              <a:solidFill>
                <a:schemeClr val="tx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标注 14"/>
          <p:cNvSpPr/>
          <p:nvPr/>
        </p:nvSpPr>
        <p:spPr>
          <a:xfrm>
            <a:off x="1856976" y="2514145"/>
            <a:ext cx="8648791" cy="1020557"/>
          </a:xfrm>
          <a:prstGeom prst="wedgeRoundRectCallout">
            <a:avLst>
              <a:gd name="adj1" fmla="val 40835"/>
              <a:gd name="adj2" fmla="val 19197"/>
              <a:gd name="adj3" fmla="val 16667"/>
            </a:avLst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“当然”一词，表达了人们对“玉屏楼”作为最妙观松处的肯定之情。</a:t>
            </a:r>
            <a:endParaRPr lang="zh-CN" altLang="en-US" sz="3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圆角矩形标注 14"/>
          <p:cNvSpPr/>
          <p:nvPr/>
        </p:nvSpPr>
        <p:spPr>
          <a:xfrm>
            <a:off x="1996313" y="4294167"/>
            <a:ext cx="4674453" cy="1584118"/>
          </a:xfrm>
          <a:prstGeom prst="wedgeRoundRectCallout">
            <a:avLst>
              <a:gd name="adj1" fmla="val 40835"/>
              <a:gd name="adj2" fmla="val 19197"/>
              <a:gd name="adj3" fmla="val 16667"/>
            </a:avLst>
          </a:prstGeom>
          <a:solidFill>
            <a:srgbClr val="068C0C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hangingPunct="1">
              <a:defRPr/>
            </a:pPr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朗读时要用毫无疑问、非常肯定的语气读，表达出赞美之情。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029958" y="3836061"/>
            <a:ext cx="3475809" cy="23172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 autoUpdateAnimBg="0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TEMPLATE_CATEGORY" val="custom"/>
  <p:tag name="KSO_WM_TEMPLATE_INDEX" val="20185031"/>
</p:tagLst>
</file>

<file path=ppt/tags/tag63.xml><?xml version="1.0" encoding="utf-8"?>
<p:tagLst xmlns:p="http://schemas.openxmlformats.org/presentationml/2006/main">
  <p:tag name="KSO_WM_TEMPLATE_CATEGORY" val="custom"/>
  <p:tag name="KSO_WM_TEMPLATE_INDEX" val="20185031"/>
</p:tagLst>
</file>

<file path=ppt/tags/tag64.xml><?xml version="1.0" encoding="utf-8"?>
<p:tagLst xmlns:p="http://schemas.openxmlformats.org/presentationml/2006/main">
  <p:tag name="KSO_WM_TEMPLATE_CATEGORY" val="custom"/>
  <p:tag name="KSO_WM_TEMPLATE_INDEX" val="20185031"/>
</p:tagLst>
</file>

<file path=ppt/tags/tag65.xml><?xml version="1.0" encoding="utf-8"?>
<p:tagLst xmlns:p="http://schemas.openxmlformats.org/presentationml/2006/main">
  <p:tag name="KSO_WM_TEMPLATE_CATEGORY" val="custom"/>
  <p:tag name="KSO_WM_TEMPLATE_INDEX" val="20185031"/>
</p:tagLst>
</file>

<file path=ppt/tags/tag66.xml><?xml version="1.0" encoding="utf-8"?>
<p:tagLst xmlns:p="http://schemas.openxmlformats.org/presentationml/2006/main">
  <p:tag name="POCKET_APPLY_TIME" val="2019年3月16日"/>
  <p:tag name="POCKET_APPLY_TYPE" val="Slide"/>
</p:tagLst>
</file>

<file path=ppt/tags/tag67.xml><?xml version="1.0" encoding="utf-8"?>
<p:tagLst xmlns:p="http://schemas.openxmlformats.org/presentationml/2006/main">
  <p:tag name="POCKET_APPLY_TIME" val="2019年3月16日"/>
  <p:tag name="POCKET_APPLY_TYPE" val="Slide"/>
  <p:tag name="APPLYORDER" val="GT1"/>
</p:tagLst>
</file>

<file path=ppt/tags/tag68.xml><?xml version="1.0" encoding="utf-8"?>
<p:tagLst xmlns:p="http://schemas.openxmlformats.org/presentationml/2006/main">
  <p:tag name="POCKET_APPLY_TIME" val="2019年3月16日"/>
  <p:tag name="POCKET_APPLY_TYPE" val="Slide"/>
</p:tagLst>
</file>

<file path=ppt/tags/tag69.xml><?xml version="1.0" encoding="utf-8"?>
<p:tagLst xmlns:p="http://schemas.openxmlformats.org/presentationml/2006/main">
  <p:tag name="POCKET_APPLY_TIME" val="2019年3月16日"/>
  <p:tag name="POCKET_APPLY_TYPE" val="Slide"/>
  <p:tag name="APPLYORDER" val="GT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POCKET_APPLY_TIME" val="2019年3月16日"/>
  <p:tag name="POCKET_APPLY_TYPE" val="Slide"/>
</p:tagLst>
</file>

<file path=ppt/tags/tag71.xml><?xml version="1.0" encoding="utf-8"?>
<p:tagLst xmlns:p="http://schemas.openxmlformats.org/presentationml/2006/main">
  <p:tag name="POCKET_APPLY_TIME" val="2019年3月16日"/>
  <p:tag name="POCKET_APPLY_TYPE" val="Slide"/>
  <p:tag name="APPLYORDER" val="GT1"/>
</p:tagLst>
</file>

<file path=ppt/tags/tag72.xml><?xml version="1.0" encoding="utf-8"?>
<p:tagLst xmlns:p="http://schemas.openxmlformats.org/presentationml/2006/main">
  <p:tag name="RESOURCELIBID_SLIDE" val="305762"/>
  <p:tag name="RESOURCELIB_SLIDETYPE" val="12"/>
  <p:tag name="POCKET_APPLY_TIME" val="2019年3月16日"/>
  <p:tag name="POCKET_APPLY_TYPE" val="Slide"/>
  <p:tag name="KSO_WM_TEMPLATE_CATEGORY" val="custom"/>
  <p:tag name="KSO_WM_TEMPLATE_INDEX" val="20185031"/>
</p:tagLst>
</file>

<file path=ppt/tags/tag73.xml><?xml version="1.0" encoding="utf-8"?>
<p:tagLst xmlns:p="http://schemas.openxmlformats.org/presentationml/2006/main">
  <p:tag name="KSO_WM_TEMPLATE_CATEGORY" val="custom"/>
  <p:tag name="KSO_WM_TEMPLATE_INDEX" val="20185031"/>
</p:tagLst>
</file>

<file path=ppt/tags/tag74.xml><?xml version="1.0" encoding="utf-8"?>
<p:tagLst xmlns:p="http://schemas.openxmlformats.org/presentationml/2006/main">
  <p:tag name="POCKET_APPLY_TIME" val="2019年3月16日"/>
  <p:tag name="POCKET_APPLY_TYPE" val="Slide"/>
</p:tagLst>
</file>

<file path=ppt/tags/tag75.xml><?xml version="1.0" encoding="utf-8"?>
<p:tagLst xmlns:p="http://schemas.openxmlformats.org/presentationml/2006/main">
  <p:tag name="RESOURCELIBID_SLIDE" val="305762"/>
  <p:tag name="RESOURCELIB_SLIDETYPE" val="12"/>
  <p:tag name="POCKET_APPLY_TIME" val="2019年3月16日"/>
  <p:tag name="POCKET_APPLY_TYPE" val="Slide"/>
  <p:tag name="KSO_WM_TEMPLATE_CATEGORY" val="custom"/>
  <p:tag name="KSO_WM_TEMPLATE_INDEX" val="20185031"/>
</p:tagLst>
</file>

<file path=ppt/tags/tag76.xml><?xml version="1.0" encoding="utf-8"?>
<p:tagLst xmlns:p="http://schemas.openxmlformats.org/presentationml/2006/main">
  <p:tag name="KSO_WM_TEMPLATE_CATEGORY" val="custom"/>
  <p:tag name="KSO_WM_TEMPLATE_INDEX" val="20185031"/>
</p:tagLst>
</file>

<file path=ppt/tags/tag77.xml><?xml version="1.0" encoding="utf-8"?>
<p:tagLst xmlns:p="http://schemas.openxmlformats.org/presentationml/2006/main">
  <p:tag name="KSO_WM_TEMPLATE_CATEGORY" val="custom"/>
  <p:tag name="KSO_WM_TEMPLATE_INDEX" val="20185031"/>
</p:tagLst>
</file>

<file path=ppt/tags/tag78.xml><?xml version="1.0" encoding="utf-8"?>
<p:tagLst xmlns:p="http://schemas.openxmlformats.org/presentationml/2006/main">
  <p:tag name="KSO_WM_TEMPLATE_CATEGORY" val="custom"/>
  <p:tag name="KSO_WM_TEMPLATE_INDEX" val="20185031"/>
</p:tagLst>
</file>

<file path=ppt/tags/tag79.xml><?xml version="1.0" encoding="utf-8"?>
<p:tagLst xmlns:p="http://schemas.openxmlformats.org/presentationml/2006/main">
  <p:tag name="KSO_WM_TEMPLATE_CATEGORY" val="custom"/>
  <p:tag name="KSO_WM_TEMPLATE_INDEX" val="2018503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TEMPLATE_CATEGORY" val="custom"/>
  <p:tag name="KSO_WM_TEMPLATE_INDEX" val="20185031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185031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185031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185031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185031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185031"/>
</p:tagLst>
</file>

<file path=ppt/tags/tag86.xml><?xml version="1.0" encoding="utf-8"?>
<p:tagLst xmlns:p="http://schemas.openxmlformats.org/presentationml/2006/main">
  <p:tag name="KSO_WM_TEMPLATE_CATEGORY" val="custom"/>
  <p:tag name="KSO_WM_TEMPLATE_INDEX" val="20185031"/>
</p:tagLst>
</file>

<file path=ppt/tags/tag87.xml><?xml version="1.0" encoding="utf-8"?>
<p:tagLst xmlns:p="http://schemas.openxmlformats.org/presentationml/2006/main">
  <p:tag name="KSO_WM_TEMPLATE_CATEGORY" val="custom"/>
  <p:tag name="KSO_WM_TEMPLATE_INDEX" val="2018503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1119</Words>
  <Application>WPS 演示</Application>
  <PresentationFormat>宽屏</PresentationFormat>
  <Paragraphs>149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Times New Roman</vt:lpstr>
      <vt:lpstr>幼圆</vt:lpstr>
      <vt:lpstr>楷体</vt:lpstr>
      <vt:lpstr>优教通专用字体logo</vt:lpstr>
      <vt:lpstr>Sitka Text</vt:lpstr>
      <vt:lpstr>Arial Narrow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25</cp:revision>
  <dcterms:created xsi:type="dcterms:W3CDTF">2019-06-19T02:08:00Z</dcterms:created>
  <dcterms:modified xsi:type="dcterms:W3CDTF">2019-09-24T00:45:23Z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2052-11.1.0.9069</vt:lpwstr>
  </property>
</Properties>
</file>