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61" r:id="rId3"/>
    <p:sldId id="262" r:id="rId4"/>
    <p:sldId id="263" r:id="rId5"/>
    <p:sldId id="276" r:id="rId6"/>
    <p:sldId id="290" r:id="rId7"/>
    <p:sldId id="281" r:id="rId8"/>
    <p:sldId id="279" r:id="rId9"/>
    <p:sldId id="278" r:id="rId10"/>
    <p:sldId id="277" r:id="rId11"/>
    <p:sldId id="280" r:id="rId12"/>
    <p:sldId id="299" r:id="rId13"/>
    <p:sldId id="282" r:id="rId14"/>
    <p:sldId id="291" r:id="rId15"/>
    <p:sldId id="296" r:id="rId16"/>
    <p:sldId id="297" r:id="rId17"/>
    <p:sldId id="270" r:id="rId18"/>
    <p:sldId id="283" r:id="rId19"/>
    <p:sldId id="284" r:id="rId20"/>
    <p:sldId id="257" r:id="rId21"/>
    <p:sldId id="287" r:id="rId22"/>
    <p:sldId id="292" r:id="rId23"/>
    <p:sldId id="289" r:id="rId24"/>
    <p:sldId id="274" r:id="rId25"/>
    <p:sldId id="275" r:id="rId26"/>
    <p:sldId id="294" r:id="rId27"/>
    <p:sldId id="300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0841" autoAdjust="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8.xml"/><Relationship Id="rId1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0EFAAF5-156B-405C-B5C6-3C30D7F073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45447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EFAAF5-156B-405C-B5C6-3C30D7F07319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3111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F71CE-C24F-4DB9-A8E5-E0153C0A52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0703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C30F8-1C91-426A-A739-212BBE8284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8343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A601B-BFCF-4BEC-A85F-4B855DB1B7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5362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65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593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99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352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260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740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02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910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A27C4-75BC-4E7C-A2E3-586324B44E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8141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885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8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625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35430-CBAF-4D43-8CE5-C3817DFCB4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7477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D9888-6DA5-439A-B41D-AB8095B6D3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4003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5EB20-024F-4B21-ADA9-98F10257DF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2052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2D3B4-E185-48E8-B744-B889F5CA92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2852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DCC9A-6450-41F2-82F6-9590540556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385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89468-920F-4C23-97B0-A80183151C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8868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54056-CEAD-4BB8-9A5F-56A0A5AF8C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3062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3C4D6A16-1950-4CED-A545-C3295D2118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2015-11-19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572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cernet\&#26700;&#38754;\&#27468;\&#34013;&#33394;&#30340;&#33945;&#21476;&#33609;&#21407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image" Target="../media/image7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audio" Target="../media/audio2.wav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slide" Target="slide16.xml"/><Relationship Id="rId4" Type="http://schemas.openxmlformats.org/officeDocument/2006/relationships/audio" Target="../media/audio3.wav"/><Relationship Id="rId9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2.xml"/><Relationship Id="rId4" Type="http://schemas.openxmlformats.org/officeDocument/2006/relationships/image" Target="../media/image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4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8775" y="1600200"/>
            <a:ext cx="5734050" cy="430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WordArt 7"/>
          <p:cNvSpPr>
            <a:spLocks noChangeArrowheads="1" noChangeShapeType="1" noTextEdit="1"/>
          </p:cNvSpPr>
          <p:nvPr/>
        </p:nvSpPr>
        <p:spPr bwMode="auto">
          <a:xfrm>
            <a:off x="1042988" y="533400"/>
            <a:ext cx="7061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b="1" kern="10" dirty="0">
                <a:ln w="38100">
                  <a:solidFill>
                    <a:srgbClr val="FF0000"/>
                  </a:solidFill>
                  <a:miter lim="800000"/>
                  <a:headEnd/>
                  <a:tailEnd/>
                </a:ln>
                <a:solidFill>
                  <a:srgbClr val="00FF00"/>
                </a:solidFill>
                <a:latin typeface="华文隶书" pitchFamily="2" charset="-122"/>
                <a:ea typeface="华文隶书" pitchFamily="2" charset="-122"/>
              </a:rPr>
              <a:t>17.2   </a:t>
            </a:r>
            <a:r>
              <a:rPr lang="zh-CN" altLang="en-US" sz="3600" b="1" kern="10" dirty="0">
                <a:ln w="38100">
                  <a:solidFill>
                    <a:srgbClr val="FF0000"/>
                  </a:solidFill>
                  <a:miter lim="800000"/>
                  <a:headEnd/>
                  <a:tailEnd/>
                </a:ln>
                <a:solidFill>
                  <a:srgbClr val="00FF00"/>
                </a:solidFill>
                <a:latin typeface="华文隶书" pitchFamily="2" charset="-122"/>
                <a:ea typeface="华文隶书" pitchFamily="2" charset="-122"/>
              </a:rPr>
              <a:t>勾股定理的逆定理</a:t>
            </a:r>
          </a:p>
        </p:txBody>
      </p:sp>
      <p:pic>
        <p:nvPicPr>
          <p:cNvPr id="10245" name="蓝色的蒙古草原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478302" y="6019800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961" fill="hold"/>
                                        <p:tgtEl>
                                          <p:spTgt spid="10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4925" y="1268413"/>
            <a:ext cx="9315450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000" b="1" dirty="0">
                <a:solidFill>
                  <a:srgbClr val="0000FF"/>
                </a:solidFill>
                <a:latin typeface="Times New Roman" pitchFamily="18" charset="0"/>
              </a:rPr>
              <a:t>例</a:t>
            </a:r>
            <a:r>
              <a:rPr kumimoji="1" lang="en-US" altLang="zh-CN" sz="3000" b="1" dirty="0">
                <a:solidFill>
                  <a:srgbClr val="0000FF"/>
                </a:solidFill>
                <a:latin typeface="Times New Roman" pitchFamily="18" charset="0"/>
              </a:rPr>
              <a:t>1   </a:t>
            </a:r>
            <a:r>
              <a:rPr kumimoji="1" lang="zh-CN" altLang="en-US" sz="3000" b="1" dirty="0">
                <a:solidFill>
                  <a:srgbClr val="0000FF"/>
                </a:solidFill>
                <a:latin typeface="Times New Roman" pitchFamily="18" charset="0"/>
              </a:rPr>
              <a:t>判断由</a:t>
            </a:r>
            <a:r>
              <a:rPr kumimoji="1" lang="en-US" altLang="zh-CN" sz="3000" b="1" i="1" dirty="0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kumimoji="1" lang="zh-CN" altLang="en-US" sz="3000" b="1" i="1" dirty="0">
                <a:solidFill>
                  <a:srgbClr val="0000FF"/>
                </a:solidFill>
                <a:latin typeface="Times New Roman" pitchFamily="18" charset="0"/>
              </a:rPr>
              <a:t>、</a:t>
            </a:r>
            <a:r>
              <a:rPr kumimoji="1" lang="en-US" altLang="zh-CN" sz="3000" b="1" i="1" dirty="0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kumimoji="1" lang="zh-CN" altLang="en-US" sz="3000" b="1" i="1" dirty="0">
                <a:solidFill>
                  <a:srgbClr val="0000FF"/>
                </a:solidFill>
                <a:latin typeface="Times New Roman" pitchFamily="18" charset="0"/>
              </a:rPr>
              <a:t>、</a:t>
            </a:r>
            <a:r>
              <a:rPr kumimoji="1" lang="en-US" altLang="zh-CN" sz="3000" b="1" i="1" dirty="0">
                <a:solidFill>
                  <a:srgbClr val="0000FF"/>
                </a:solidFill>
                <a:latin typeface="Times New Roman" pitchFamily="18" charset="0"/>
              </a:rPr>
              <a:t>c</a:t>
            </a:r>
            <a:r>
              <a:rPr kumimoji="1" lang="zh-CN" altLang="en-US" sz="3000" b="1" dirty="0">
                <a:solidFill>
                  <a:srgbClr val="0000FF"/>
                </a:solidFill>
                <a:latin typeface="Times New Roman" pitchFamily="18" charset="0"/>
              </a:rPr>
              <a:t>组成的三角形是不是直角三角形：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000" b="1" dirty="0">
                <a:solidFill>
                  <a:srgbClr val="0000FF"/>
                </a:solidFill>
                <a:latin typeface="Times New Roman" pitchFamily="18" charset="0"/>
              </a:rPr>
              <a:t>(1) </a:t>
            </a:r>
            <a:r>
              <a:rPr kumimoji="1" lang="en-US" altLang="zh-CN" sz="3000" b="1" i="1" dirty="0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kumimoji="1" lang="zh-CN" altLang="en-US" sz="3000" b="1" dirty="0">
                <a:solidFill>
                  <a:srgbClr val="0000FF"/>
                </a:solidFill>
                <a:latin typeface="Times New Roman" pitchFamily="18" charset="0"/>
              </a:rPr>
              <a:t>＝</a:t>
            </a:r>
            <a:r>
              <a:rPr kumimoji="1" lang="en-US" altLang="zh-CN" sz="3000" b="1" dirty="0">
                <a:solidFill>
                  <a:srgbClr val="0000FF"/>
                </a:solidFill>
                <a:latin typeface="Times New Roman" pitchFamily="18" charset="0"/>
              </a:rPr>
              <a:t>15 , </a:t>
            </a:r>
            <a:r>
              <a:rPr kumimoji="1" lang="en-US" altLang="zh-CN" sz="3000" b="1" i="1" dirty="0">
                <a:solidFill>
                  <a:srgbClr val="0000FF"/>
                </a:solidFill>
                <a:latin typeface="Times New Roman" pitchFamily="18" charset="0"/>
              </a:rPr>
              <a:t>b </a:t>
            </a:r>
            <a:r>
              <a:rPr kumimoji="1" lang="zh-CN" altLang="en-US" sz="3000" b="1" dirty="0">
                <a:solidFill>
                  <a:srgbClr val="0000FF"/>
                </a:solidFill>
                <a:latin typeface="Times New Roman" pitchFamily="18" charset="0"/>
              </a:rPr>
              <a:t>＝</a:t>
            </a:r>
            <a:r>
              <a:rPr kumimoji="1" lang="en-US" altLang="zh-CN" sz="3000" b="1" dirty="0">
                <a:solidFill>
                  <a:srgbClr val="0000FF"/>
                </a:solidFill>
                <a:latin typeface="Times New Roman" pitchFamily="18" charset="0"/>
              </a:rPr>
              <a:t>8 , </a:t>
            </a:r>
            <a:r>
              <a:rPr kumimoji="1" lang="en-US" altLang="zh-CN" sz="1400" dirty="0">
                <a:latin typeface="Times New Roman" pitchFamily="18" charset="0"/>
              </a:rPr>
              <a:t> </a:t>
            </a:r>
            <a:r>
              <a:rPr kumimoji="1" lang="en-US" altLang="zh-CN" sz="3000" b="1" i="1" dirty="0">
                <a:solidFill>
                  <a:srgbClr val="0000FF"/>
                </a:solidFill>
                <a:latin typeface="Times New Roman" pitchFamily="18" charset="0"/>
              </a:rPr>
              <a:t>c</a:t>
            </a:r>
            <a:r>
              <a:rPr kumimoji="1" lang="zh-CN" altLang="en-US" sz="3000" b="1" dirty="0">
                <a:solidFill>
                  <a:srgbClr val="0000FF"/>
                </a:solidFill>
                <a:latin typeface="Times New Roman" pitchFamily="18" charset="0"/>
              </a:rPr>
              <a:t>＝</a:t>
            </a:r>
            <a:r>
              <a:rPr kumimoji="1" lang="en-US" altLang="zh-CN" sz="3000" b="1" dirty="0">
                <a:solidFill>
                  <a:srgbClr val="0000FF"/>
                </a:solidFill>
                <a:latin typeface="Times New Roman" pitchFamily="18" charset="0"/>
              </a:rPr>
              <a:t>17</a:t>
            </a:r>
            <a:endParaRPr kumimoji="1" lang="en-US" altLang="zh-CN" sz="30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526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4" name="Group 4"/>
          <p:cNvGrpSpPr>
            <a:grpSpLocks/>
          </p:cNvGrpSpPr>
          <p:nvPr/>
        </p:nvGrpSpPr>
        <p:grpSpPr bwMode="auto">
          <a:xfrm>
            <a:off x="2268538" y="258763"/>
            <a:ext cx="3581400" cy="687387"/>
            <a:chOff x="768" y="335"/>
            <a:chExt cx="2256" cy="433"/>
          </a:xfrm>
        </p:grpSpPr>
        <p:grpSp>
          <p:nvGrpSpPr>
            <p:cNvPr id="15369" name="Group 5"/>
            <p:cNvGrpSpPr>
              <a:grpSpLocks/>
            </p:cNvGrpSpPr>
            <p:nvPr/>
          </p:nvGrpSpPr>
          <p:grpSpPr bwMode="auto">
            <a:xfrm>
              <a:off x="768" y="335"/>
              <a:ext cx="1488" cy="343"/>
              <a:chOff x="1920" y="36"/>
              <a:chExt cx="2112" cy="245"/>
            </a:xfrm>
          </p:grpSpPr>
          <p:sp>
            <p:nvSpPr>
              <p:cNvPr id="15372" name="Rectangle 6"/>
              <p:cNvSpPr>
                <a:spLocks noChangeArrowheads="1"/>
              </p:cNvSpPr>
              <p:nvPr/>
            </p:nvSpPr>
            <p:spPr bwMode="auto">
              <a:xfrm>
                <a:off x="1920" y="58"/>
                <a:ext cx="2112" cy="223"/>
              </a:xfrm>
              <a:prstGeom prst="rect">
                <a:avLst/>
              </a:prstGeom>
              <a:gradFill rotWithShape="0">
                <a:gsLst>
                  <a:gs pos="0">
                    <a:srgbClr val="FFCC99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 w="38100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zh-CN" altLang="en-US" sz="2400" b="1" dirty="0">
                    <a:solidFill>
                      <a:srgbClr val="FF0000"/>
                    </a:solidFill>
                    <a:latin typeface="Times New Roman" pitchFamily="18" charset="0"/>
                    <a:ea typeface="隶书" pitchFamily="49" charset="-122"/>
                  </a:rPr>
                  <a:t>例题解析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隶书" pitchFamily="49" charset="-122"/>
                </a:endParaRPr>
              </a:p>
            </p:txBody>
          </p:sp>
          <p:sp>
            <p:nvSpPr>
              <p:cNvPr id="31751" name="Rectangle 7" descr="PE03255_"/>
              <p:cNvSpPr>
                <a:spLocks noChangeArrowheads="1"/>
              </p:cNvSpPr>
              <p:nvPr/>
            </p:nvSpPr>
            <p:spPr bwMode="auto">
              <a:xfrm>
                <a:off x="3601" y="36"/>
                <a:ext cx="166" cy="234"/>
              </a:xfrm>
              <a:prstGeom prst="rect">
                <a:avLst/>
              </a:prstGeom>
              <a:noFill/>
              <a:ln w="381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endParaRPr lang="zh-CN" altLang="zh-CN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BatangChe" pitchFamily="49" charset="-127"/>
                </a:endParaRPr>
              </a:p>
            </p:txBody>
          </p:sp>
        </p:grpSp>
        <p:pic>
          <p:nvPicPr>
            <p:cNvPr id="15370" name="Picture 8" descr="678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336"/>
              <a:ext cx="76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1" name="Picture 9" descr="gif003[1]">
              <a:hlinkClick r:id="" action="ppaction://hlinkshowjump?jump=lastslide"/>
            </p:cNvPr>
            <p:cNvPicPr>
              <a:picLocks noChangeAspect="1" noChangeArrowheads="1" noCrop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432"/>
              <a:ext cx="33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4464050" y="1916113"/>
            <a:ext cx="4787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000" b="1" dirty="0">
                <a:solidFill>
                  <a:srgbClr val="0000FF"/>
                </a:solidFill>
                <a:latin typeface="Times New Roman" pitchFamily="18" charset="0"/>
              </a:rPr>
              <a:t>(2) </a:t>
            </a:r>
            <a:r>
              <a:rPr kumimoji="1" lang="en-US" altLang="zh-CN" sz="3000" b="1" i="1" dirty="0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kumimoji="1" lang="zh-CN" altLang="en-US" sz="3000" b="1" dirty="0">
                <a:solidFill>
                  <a:srgbClr val="0000FF"/>
                </a:solidFill>
                <a:latin typeface="Times New Roman" pitchFamily="18" charset="0"/>
              </a:rPr>
              <a:t>＝</a:t>
            </a:r>
            <a:r>
              <a:rPr kumimoji="1" lang="en-US" altLang="zh-CN" sz="3000" b="1" dirty="0">
                <a:solidFill>
                  <a:srgbClr val="0000FF"/>
                </a:solidFill>
                <a:latin typeface="Times New Roman" pitchFamily="18" charset="0"/>
              </a:rPr>
              <a:t>13 , </a:t>
            </a:r>
            <a:r>
              <a:rPr kumimoji="1" lang="en-US" altLang="zh-CN" sz="3000" b="1" i="1" dirty="0">
                <a:solidFill>
                  <a:srgbClr val="0000FF"/>
                </a:solidFill>
                <a:latin typeface="Times New Roman" pitchFamily="18" charset="0"/>
              </a:rPr>
              <a:t>b </a:t>
            </a:r>
            <a:r>
              <a:rPr kumimoji="1" lang="zh-CN" altLang="en-US" sz="3000" b="1" dirty="0">
                <a:solidFill>
                  <a:srgbClr val="0000FF"/>
                </a:solidFill>
                <a:latin typeface="Times New Roman" pitchFamily="18" charset="0"/>
              </a:rPr>
              <a:t>＝</a:t>
            </a:r>
            <a:r>
              <a:rPr kumimoji="1" lang="en-US" altLang="zh-CN" sz="3000" b="1" dirty="0">
                <a:solidFill>
                  <a:srgbClr val="0000FF"/>
                </a:solidFill>
                <a:latin typeface="Times New Roman" pitchFamily="18" charset="0"/>
              </a:rPr>
              <a:t>15 , </a:t>
            </a:r>
            <a:r>
              <a:rPr kumimoji="1" lang="en-US" altLang="zh-CN" sz="1400" dirty="0">
                <a:latin typeface="Times New Roman" pitchFamily="18" charset="0"/>
              </a:rPr>
              <a:t> </a:t>
            </a:r>
            <a:r>
              <a:rPr kumimoji="1" lang="en-US" altLang="zh-CN" sz="3000" b="1" i="1" dirty="0">
                <a:solidFill>
                  <a:srgbClr val="0000FF"/>
                </a:solidFill>
                <a:latin typeface="Times New Roman" pitchFamily="18" charset="0"/>
              </a:rPr>
              <a:t>c</a:t>
            </a:r>
            <a:r>
              <a:rPr kumimoji="1" lang="zh-CN" altLang="en-US" sz="3000" b="1" dirty="0">
                <a:solidFill>
                  <a:srgbClr val="0000FF"/>
                </a:solidFill>
                <a:latin typeface="Times New Roman" pitchFamily="18" charset="0"/>
              </a:rPr>
              <a:t>＝</a:t>
            </a:r>
            <a:r>
              <a:rPr kumimoji="1" lang="en-US" altLang="zh-CN" sz="3000" b="1" dirty="0">
                <a:solidFill>
                  <a:srgbClr val="0000FF"/>
                </a:solidFill>
                <a:latin typeface="Times New Roman" pitchFamily="18" charset="0"/>
              </a:rPr>
              <a:t>14</a:t>
            </a:r>
            <a:endParaRPr kumimoji="1" lang="en-US" altLang="zh-CN" sz="30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539750" y="2636838"/>
            <a:ext cx="766762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000" b="1" dirty="0">
                <a:latin typeface="Times New Roman" pitchFamily="18" charset="0"/>
              </a:rPr>
              <a:t>分析：由勾股定理的逆定理，判断三角形是不是直角三角形，只要看两条</a:t>
            </a:r>
            <a:r>
              <a:rPr kumimoji="1" lang="zh-CN" altLang="en-US" sz="3000" b="1" dirty="0">
                <a:solidFill>
                  <a:srgbClr val="FF0000"/>
                </a:solidFill>
                <a:latin typeface="Times New Roman" pitchFamily="18" charset="0"/>
              </a:rPr>
              <a:t>较小边</a:t>
            </a:r>
            <a:r>
              <a:rPr kumimoji="1" lang="zh-CN" altLang="en-US" sz="3000" b="1" dirty="0">
                <a:latin typeface="Times New Roman" pitchFamily="18" charset="0"/>
              </a:rPr>
              <a:t>的平方和是否等于</a:t>
            </a:r>
            <a:r>
              <a:rPr kumimoji="1" lang="zh-CN" altLang="en-US" sz="3000" b="1" dirty="0">
                <a:solidFill>
                  <a:srgbClr val="FF0000"/>
                </a:solidFill>
                <a:latin typeface="Times New Roman" pitchFamily="18" charset="0"/>
              </a:rPr>
              <a:t>最大边</a:t>
            </a:r>
            <a:r>
              <a:rPr kumimoji="1" lang="zh-CN" altLang="en-US" sz="3000" b="1" dirty="0">
                <a:latin typeface="Times New Roman" pitchFamily="18" charset="0"/>
              </a:rPr>
              <a:t>的平方。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23850" y="4149725"/>
            <a:ext cx="7667625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latin typeface="Times New Roman" pitchFamily="18" charset="0"/>
              </a:rPr>
              <a:t>解：∵</a:t>
            </a: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15</a:t>
            </a:r>
            <a:r>
              <a:rPr kumimoji="1" lang="en-US" altLang="zh-CN" sz="3000" b="1" baseline="30000" dirty="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kumimoji="1" lang="zh-CN" altLang="en-US" sz="3000" b="1" dirty="0">
                <a:solidFill>
                  <a:schemeClr val="accent2"/>
                </a:solidFill>
                <a:latin typeface="Times New Roman" pitchFamily="18" charset="0"/>
              </a:rPr>
              <a:t>＋</a:t>
            </a: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8</a:t>
            </a:r>
            <a:r>
              <a:rPr kumimoji="1" lang="en-US" altLang="zh-CN" sz="3000" b="1" baseline="30000" dirty="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kumimoji="1" lang="zh-CN" altLang="en-US" sz="3000" b="1" dirty="0">
                <a:solidFill>
                  <a:schemeClr val="accent2"/>
                </a:solidFill>
                <a:latin typeface="Times New Roman" pitchFamily="18" charset="0"/>
              </a:rPr>
              <a:t>＝</a:t>
            </a: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225</a:t>
            </a:r>
            <a:r>
              <a:rPr kumimoji="1" lang="zh-CN" altLang="en-US" sz="3000" b="1" dirty="0">
                <a:solidFill>
                  <a:schemeClr val="accent2"/>
                </a:solidFill>
                <a:latin typeface="Times New Roman" pitchFamily="18" charset="0"/>
              </a:rPr>
              <a:t>＋</a:t>
            </a: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64</a:t>
            </a:r>
            <a:r>
              <a:rPr kumimoji="1" lang="zh-CN" altLang="en-US" sz="3000" b="1" dirty="0">
                <a:solidFill>
                  <a:schemeClr val="accent2"/>
                </a:solidFill>
                <a:latin typeface="Times New Roman" pitchFamily="18" charset="0"/>
              </a:rPr>
              <a:t>＝</a:t>
            </a: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289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            17</a:t>
            </a:r>
            <a:r>
              <a:rPr kumimoji="1" lang="en-US" altLang="zh-CN" sz="3000" b="1" baseline="30000" dirty="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kumimoji="1" lang="zh-CN" altLang="en-US" sz="3000" b="1" dirty="0">
                <a:solidFill>
                  <a:schemeClr val="accent2"/>
                </a:solidFill>
                <a:latin typeface="Times New Roman" pitchFamily="18" charset="0"/>
              </a:rPr>
              <a:t>＝</a:t>
            </a: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289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        ∴ 15</a:t>
            </a:r>
            <a:r>
              <a:rPr kumimoji="1" lang="en-US" altLang="zh-CN" sz="3000" b="1" baseline="30000" dirty="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kumimoji="1" lang="zh-CN" altLang="en-US" sz="3000" b="1" dirty="0">
                <a:solidFill>
                  <a:schemeClr val="accent2"/>
                </a:solidFill>
                <a:latin typeface="Times New Roman" pitchFamily="18" charset="0"/>
              </a:rPr>
              <a:t>＋</a:t>
            </a: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8</a:t>
            </a:r>
            <a:r>
              <a:rPr kumimoji="1" lang="en-US" altLang="zh-CN" sz="3000" b="1" baseline="30000" dirty="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kumimoji="1" lang="zh-CN" altLang="en-US" sz="3000" b="1" dirty="0">
                <a:solidFill>
                  <a:schemeClr val="accent2"/>
                </a:solidFill>
                <a:latin typeface="Times New Roman" pitchFamily="18" charset="0"/>
              </a:rPr>
              <a:t>＝</a:t>
            </a: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17</a:t>
            </a:r>
            <a:r>
              <a:rPr kumimoji="1" lang="en-US" altLang="zh-CN" sz="3000" b="1" baseline="30000" dirty="0">
                <a:solidFill>
                  <a:schemeClr val="accent2"/>
                </a:solidFill>
                <a:latin typeface="Times New Roman" pitchFamily="18" charset="0"/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000" b="1" dirty="0">
                <a:solidFill>
                  <a:schemeClr val="accent2"/>
                </a:solidFill>
                <a:latin typeface="Times New Roman" pitchFamily="18" charset="0"/>
              </a:rPr>
              <a:t>        ∴</a:t>
            </a:r>
            <a:r>
              <a:rPr kumimoji="1" lang="zh-CN" altLang="en-US" sz="3000" b="1" dirty="0">
                <a:solidFill>
                  <a:schemeClr val="accent2"/>
                </a:solidFill>
                <a:latin typeface="Times New Roman" pitchFamily="18" charset="0"/>
              </a:rPr>
              <a:t>这个三角形是直角三角形</a:t>
            </a:r>
          </a:p>
        </p:txBody>
      </p:sp>
      <p:sp>
        <p:nvSpPr>
          <p:cNvPr id="15368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5949950"/>
            <a:ext cx="503237" cy="358775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54" grpId="0"/>
      <p:bldP spid="31755" grpId="0"/>
      <p:bldP spid="317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0"/>
            <a:ext cx="4140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课堂练习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79388" y="765175"/>
            <a:ext cx="86423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/>
              <a:t>判断由线段</a:t>
            </a:r>
            <a:r>
              <a:rPr lang="en-US" altLang="zh-CN" sz="2400" b="1" dirty="0"/>
              <a:t>a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b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c</a:t>
            </a:r>
            <a:r>
              <a:rPr lang="zh-CN" altLang="en-US" sz="2400" b="1" dirty="0"/>
              <a:t>组成的三角形是不是直角三角形：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</a:t>
            </a:r>
            <a:r>
              <a:rPr lang="en-US" altLang="zh-CN" sz="2400" b="1" dirty="0"/>
              <a:t>a=15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b=8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c=17</a:t>
            </a:r>
            <a:r>
              <a:rPr lang="zh-CN" altLang="en-US" sz="2400" b="1" dirty="0"/>
              <a:t>；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</a:t>
            </a:r>
            <a:r>
              <a:rPr lang="en-US" altLang="zh-CN" sz="2400" b="1" dirty="0"/>
              <a:t>a=m</a:t>
            </a:r>
            <a:r>
              <a:rPr lang="en-US" altLang="zh-CN" sz="2400" b="1" baseline="30000" dirty="0"/>
              <a:t>2</a:t>
            </a:r>
            <a:r>
              <a:rPr lang="en-US" altLang="zh-CN" sz="2400" b="1" dirty="0"/>
              <a:t>-n</a:t>
            </a:r>
            <a:r>
              <a:rPr lang="en-US" altLang="zh-CN" sz="2400" b="1" baseline="30000" dirty="0"/>
              <a:t>2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b=m</a:t>
            </a:r>
            <a:r>
              <a:rPr lang="en-US" altLang="zh-CN" sz="2400" b="1" baseline="30000" dirty="0"/>
              <a:t>2</a:t>
            </a:r>
            <a:r>
              <a:rPr lang="en-US" altLang="zh-CN" sz="2400" b="1" dirty="0"/>
              <a:t>+n</a:t>
            </a:r>
            <a:r>
              <a:rPr lang="en-US" altLang="zh-CN" sz="2400" b="1" baseline="30000" dirty="0"/>
              <a:t>2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c=2mn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m</a:t>
            </a:r>
            <a:r>
              <a:rPr lang="zh-CN" altLang="en-US" sz="2400" b="1" dirty="0"/>
              <a:t>＞</a:t>
            </a:r>
            <a:r>
              <a:rPr lang="en-US" altLang="zh-CN" sz="2400" b="1" dirty="0"/>
              <a:t>n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m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n</a:t>
            </a:r>
            <a:r>
              <a:rPr lang="zh-CN" altLang="en-US" sz="2400" b="1" dirty="0"/>
              <a:t>是正整数）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95288" y="2924175"/>
            <a:ext cx="39243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</a:rPr>
              <a:t>解；（</a:t>
            </a:r>
            <a:r>
              <a:rPr lang="en-US" altLang="zh-CN" sz="2400" b="1" dirty="0">
                <a:solidFill>
                  <a:srgbClr val="0000FF"/>
                </a:solidFill>
              </a:rPr>
              <a:t>1)∵a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</a:rPr>
              <a:t>= 225</a:t>
            </a:r>
            <a:r>
              <a:rPr lang="zh-CN" altLang="en-US" sz="2400" b="1" dirty="0">
                <a:solidFill>
                  <a:srgbClr val="0000FF"/>
                </a:solidFill>
              </a:rPr>
              <a:t>，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b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</a:rPr>
              <a:t>= 64</a:t>
            </a:r>
            <a:r>
              <a:rPr lang="zh-CN" altLang="en-US" sz="2400" b="1" dirty="0">
                <a:solidFill>
                  <a:srgbClr val="0000FF"/>
                </a:solidFill>
              </a:rPr>
              <a:t>， </a:t>
            </a:r>
            <a:r>
              <a:rPr lang="en-US" altLang="zh-CN" sz="2400" b="1" dirty="0">
                <a:solidFill>
                  <a:srgbClr val="0000FF"/>
                </a:solidFill>
              </a:rPr>
              <a:t>c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</a:rPr>
              <a:t>= 289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</a:rPr>
              <a:t>又∵ </a:t>
            </a:r>
            <a:r>
              <a:rPr lang="en-US" altLang="zh-CN" sz="2400" b="1" dirty="0">
                <a:solidFill>
                  <a:srgbClr val="0000FF"/>
                </a:solidFill>
              </a:rPr>
              <a:t>225 + 64 = 289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∴ a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</a:rPr>
              <a:t>+ b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</a:rPr>
              <a:t>= c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baseline="30000" dirty="0">
                <a:solidFill>
                  <a:srgbClr val="0000FF"/>
                </a:solidFill>
              </a:rPr>
              <a:t>即</a:t>
            </a:r>
            <a:r>
              <a:rPr lang="en-US" altLang="zh-CN" sz="3600" b="1" baseline="30000" dirty="0">
                <a:solidFill>
                  <a:srgbClr val="0000FF"/>
                </a:solidFill>
              </a:rPr>
              <a:t>: </a:t>
            </a:r>
            <a:r>
              <a:rPr lang="zh-CN" altLang="en-US" sz="3600" b="1" baseline="30000" dirty="0">
                <a:solidFill>
                  <a:srgbClr val="0000FF"/>
                </a:solidFill>
              </a:rPr>
              <a:t>三角形是直角三角形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635375" y="2924175"/>
            <a:ext cx="5508625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(2)∵a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= (m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- n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)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= m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4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- 2m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n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+ n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4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,  b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= (m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+ n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)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 = m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4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+ 2m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n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+ n</a:t>
            </a:r>
            <a:r>
              <a:rPr lang="en-US" altLang="zh-CN" sz="2400" b="1" baseline="30000" dirty="0">
                <a:solidFill>
                  <a:srgbClr val="0000FF"/>
                </a:solidFill>
                <a:ea typeface="黑体" pitchFamily="2" charset="-122"/>
              </a:rPr>
              <a:t>4</a:t>
            </a: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,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c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</a:rPr>
              <a:t>= (2mn )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</a:rPr>
              <a:t>= 4m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</a:rPr>
              <a:t>n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baseline="30000" dirty="0">
                <a:solidFill>
                  <a:srgbClr val="0000FF"/>
                </a:solidFill>
              </a:rPr>
              <a:t>又</a:t>
            </a:r>
            <a:r>
              <a:rPr lang="zh-CN" altLang="en-US" sz="2400" b="1" dirty="0">
                <a:solidFill>
                  <a:srgbClr val="0000FF"/>
                </a:solidFill>
                <a:ea typeface="黑体" pitchFamily="2" charset="-122"/>
              </a:rPr>
              <a:t>∵</a:t>
            </a:r>
            <a:r>
              <a:rPr lang="en-US" altLang="zh-CN" sz="2400" b="1" dirty="0">
                <a:solidFill>
                  <a:srgbClr val="0000FF"/>
                </a:solidFill>
              </a:rPr>
              <a:t>m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4 </a:t>
            </a:r>
            <a:r>
              <a:rPr lang="en-US" altLang="zh-CN" sz="2400" b="1" dirty="0">
                <a:solidFill>
                  <a:srgbClr val="0000FF"/>
                </a:solidFill>
              </a:rPr>
              <a:t>- 2m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</a:rPr>
              <a:t>n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</a:rPr>
              <a:t>+ n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4 </a:t>
            </a:r>
            <a:r>
              <a:rPr lang="en-US" altLang="zh-CN" sz="2400" b="1" dirty="0">
                <a:solidFill>
                  <a:srgbClr val="0000FF"/>
                </a:solidFill>
              </a:rPr>
              <a:t>+ 4m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</a:rPr>
              <a:t>n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      = m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4</a:t>
            </a:r>
            <a:r>
              <a:rPr lang="en-US" altLang="zh-CN" sz="2400" b="1" dirty="0">
                <a:solidFill>
                  <a:srgbClr val="0000FF"/>
                </a:solidFill>
              </a:rPr>
              <a:t> + 2m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</a:rPr>
              <a:t>n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</a:rPr>
              <a:t> + n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4</a:t>
            </a:r>
            <a:r>
              <a:rPr lang="en-US" altLang="zh-CN" sz="2400" baseline="30000" dirty="0"/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ea typeface="黑体" pitchFamily="2" charset="-122"/>
              </a:rPr>
              <a:t>∴    </a:t>
            </a:r>
            <a:r>
              <a:rPr lang="en-US" altLang="zh-CN" sz="2400" b="1" dirty="0">
                <a:solidFill>
                  <a:srgbClr val="0000FF"/>
                </a:solidFill>
              </a:rPr>
              <a:t>a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</a:rPr>
              <a:t>+ c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</a:rPr>
              <a:t>= b</a:t>
            </a:r>
            <a:r>
              <a:rPr lang="en-US" altLang="zh-CN" sz="2400" b="1" baseline="30000" dirty="0">
                <a:solidFill>
                  <a:srgbClr val="0000FF"/>
                </a:solidFill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</a:rPr>
              <a:t>即</a:t>
            </a:r>
            <a:r>
              <a:rPr lang="en-US" altLang="zh-CN" sz="2400" b="1" dirty="0">
                <a:solidFill>
                  <a:srgbClr val="0000FF"/>
                </a:solidFill>
              </a:rPr>
              <a:t>: </a:t>
            </a:r>
            <a:r>
              <a:rPr lang="zh-CN" altLang="en-US" sz="2400" b="1" dirty="0">
                <a:solidFill>
                  <a:srgbClr val="0000FF"/>
                </a:solidFill>
              </a:rPr>
              <a:t>三角形是直角三角形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BS00554_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3" y="0"/>
            <a:ext cx="1331912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692150"/>
            <a:ext cx="8604250" cy="1143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400" b="1" smtClean="0"/>
              <a:t>          </a:t>
            </a:r>
            <a:r>
              <a:rPr lang="zh-CN" altLang="en-US" sz="3400" b="1" smtClean="0">
                <a:solidFill>
                  <a:srgbClr val="0000FF"/>
                </a:solidFill>
              </a:rPr>
              <a:t>下面以</a:t>
            </a:r>
            <a:r>
              <a:rPr lang="en-US" altLang="zh-CN" sz="3400" b="1" smtClean="0">
                <a:solidFill>
                  <a:srgbClr val="0000FF"/>
                </a:solidFill>
              </a:rPr>
              <a:t>a,b,c</a:t>
            </a:r>
            <a:r>
              <a:rPr lang="zh-CN" altLang="en-US" sz="3400" b="1" smtClean="0">
                <a:solidFill>
                  <a:srgbClr val="0000FF"/>
                </a:solidFill>
              </a:rPr>
              <a:t>为边长的三角形是不是直角三角形？如果是那么哪一个角是直角？</a:t>
            </a: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539750" y="1708150"/>
            <a:ext cx="8135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(1) a=25   b=20  c=15      ____      _____ ;</a:t>
            </a:r>
            <a:endParaRPr kumimoji="1" lang="en-US" altLang="zh-CN" sz="3600" b="1" baseline="30000">
              <a:latin typeface="Times New Roman" pitchFamily="18" charset="0"/>
            </a:endParaRPr>
          </a:p>
        </p:txBody>
      </p:sp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539750" y="2420938"/>
            <a:ext cx="828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(2) a=13   b=14    c=15    ____       _____ ;</a:t>
            </a:r>
            <a:endParaRPr kumimoji="1" lang="en-US" altLang="zh-CN" sz="3600" b="1" baseline="30000">
              <a:latin typeface="Times New Roman" pitchFamily="18" charset="0"/>
            </a:endParaRPr>
          </a:p>
        </p:txBody>
      </p:sp>
      <p:sp>
        <p:nvSpPr>
          <p:cNvPr id="1031" name="Text Box 6"/>
          <p:cNvSpPr txBox="1">
            <a:spLocks noChangeArrowheads="1"/>
          </p:cNvSpPr>
          <p:nvPr/>
        </p:nvSpPr>
        <p:spPr bwMode="auto">
          <a:xfrm>
            <a:off x="539750" y="3789363"/>
            <a:ext cx="8135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(4) a:b: c=3:4:5               _____     _____ ;</a:t>
            </a:r>
            <a:endParaRPr kumimoji="1" lang="en-US" altLang="zh-CN" sz="3600" b="1" baseline="30000">
              <a:latin typeface="Times New Roman" pitchFamily="18" charset="0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5292725" y="1557338"/>
            <a:ext cx="762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Times New Roman" pitchFamily="18" charset="0"/>
              </a:rPr>
              <a:t>是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5364163" y="3714750"/>
            <a:ext cx="762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Times New Roman" pitchFamily="18" charset="0"/>
              </a:rPr>
              <a:t>是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5364163" y="2276475"/>
            <a:ext cx="17287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</a:rPr>
              <a:t>不是 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364163" y="2852738"/>
            <a:ext cx="762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Times New Roman" pitchFamily="18" charset="0"/>
              </a:rPr>
              <a:t>是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372225" y="1557338"/>
            <a:ext cx="2555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FF3300"/>
                </a:solidFill>
                <a:latin typeface="Times New Roman" pitchFamily="18" charset="0"/>
              </a:rPr>
              <a:t>∠ A=90</a:t>
            </a:r>
            <a:r>
              <a:rPr kumimoji="1" lang="en-US" altLang="zh-CN" sz="4000" b="1" baseline="30000">
                <a:solidFill>
                  <a:srgbClr val="FF33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6516688" y="3068638"/>
            <a:ext cx="3382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∠ B=90</a:t>
            </a:r>
            <a:r>
              <a:rPr kumimoji="1" lang="en-US" altLang="zh-CN" sz="3600" b="1" baseline="30000">
                <a:solidFill>
                  <a:srgbClr val="FF33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6659563" y="3724275"/>
            <a:ext cx="21955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∠ C=90</a:t>
            </a:r>
            <a:r>
              <a:rPr kumimoji="1" lang="en-US" altLang="zh-CN" sz="3600" b="1" baseline="30000">
                <a:solidFill>
                  <a:srgbClr val="FF3300"/>
                </a:solidFill>
                <a:latin typeface="Times New Roman" pitchFamily="18" charset="0"/>
              </a:rPr>
              <a:t>0</a:t>
            </a:r>
          </a:p>
        </p:txBody>
      </p:sp>
      <p:grpSp>
        <p:nvGrpSpPr>
          <p:cNvPr id="1039" name="Group 14"/>
          <p:cNvGrpSpPr>
            <a:grpSpLocks/>
          </p:cNvGrpSpPr>
          <p:nvPr/>
        </p:nvGrpSpPr>
        <p:grpSpPr bwMode="auto">
          <a:xfrm>
            <a:off x="539750" y="3068638"/>
            <a:ext cx="8208963" cy="796925"/>
            <a:chOff x="340" y="1888"/>
            <a:chExt cx="5080" cy="411"/>
          </a:xfrm>
        </p:grpSpPr>
        <p:sp>
          <p:nvSpPr>
            <p:cNvPr id="1042" name="Text Box 15"/>
            <p:cNvSpPr txBox="1">
              <a:spLocks noChangeArrowheads="1"/>
            </p:cNvSpPr>
            <p:nvPr/>
          </p:nvSpPr>
          <p:spPr bwMode="auto">
            <a:xfrm>
              <a:off x="340" y="1888"/>
              <a:ext cx="5080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3600" b="1">
                  <a:latin typeface="Times New Roman" pitchFamily="18" charset="0"/>
                </a:rPr>
                <a:t>(3) a=1  b=2   c=              ____       _____ ;</a:t>
              </a:r>
              <a:endParaRPr kumimoji="1" lang="en-US" altLang="zh-CN" sz="3600" b="1" baseline="30000">
                <a:latin typeface="Times New Roman" pitchFamily="18" charset="0"/>
              </a:endParaRPr>
            </a:p>
          </p:txBody>
        </p:sp>
        <p:graphicFrame>
          <p:nvGraphicFramePr>
            <p:cNvPr id="1026" name="Object 16"/>
            <p:cNvGraphicFramePr>
              <a:graphicFrameLocks noChangeAspect="1"/>
            </p:cNvGraphicFramePr>
            <p:nvPr/>
          </p:nvGraphicFramePr>
          <p:xfrm>
            <a:off x="2381" y="1888"/>
            <a:ext cx="402" cy="4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39" name="公式" r:id="rId7" imgW="228600" imgH="228600" progId="Equation.3">
                    <p:embed/>
                  </p:oleObj>
                </mc:Choice>
                <mc:Fallback>
                  <p:oleObj name="公式" r:id="rId7" imgW="228600" imgH="228600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81" y="1888"/>
                          <a:ext cx="402" cy="4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684213" y="4581525"/>
            <a:ext cx="7704137" cy="14922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     </a:t>
            </a:r>
            <a:r>
              <a:rPr lang="zh-CN" altLang="en-US" sz="3600" b="1"/>
              <a:t>像</a:t>
            </a:r>
            <a:r>
              <a:rPr lang="en-US" altLang="zh-CN" sz="3600" b="1"/>
              <a:t>25,20,15,</a:t>
            </a:r>
            <a:r>
              <a:rPr lang="zh-CN" altLang="en-US" sz="3600" b="1"/>
              <a:t>能够成为直角三角形三条边长的三个正整数，称为</a:t>
            </a:r>
            <a:r>
              <a:rPr lang="zh-CN" altLang="en-US" sz="4000" b="1">
                <a:solidFill>
                  <a:srgbClr val="0000FF"/>
                </a:solidFill>
              </a:rPr>
              <a:t>勾股数</a:t>
            </a:r>
            <a:r>
              <a:rPr lang="en-US" altLang="zh-CN" sz="4000" b="1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1041" name="AutoShape 18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503238" cy="358775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 autoUpdateAnimBg="0"/>
      <p:bldP spid="33800" grpId="0" autoUpdateAnimBg="0"/>
      <p:bldP spid="33801" grpId="0" autoUpdateAnimBg="0"/>
      <p:bldP spid="33802" grpId="0" autoUpdateAnimBg="0"/>
      <p:bldP spid="33803" grpId="0" autoUpdateAnimBg="0"/>
      <p:bldP spid="33804" grpId="0" autoUpdateAnimBg="0"/>
      <p:bldP spid="33805" grpId="0" autoUpdateAnimBg="0"/>
      <p:bldP spid="338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675688" cy="288131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0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例</a:t>
            </a:r>
            <a:r>
              <a:rPr lang="en-US" altLang="zh-CN" sz="30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0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“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远航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”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号、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“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海天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”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号轮船同时离开港口，各自沿一固定方向航行，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“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远航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”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号每小时航行</a:t>
            </a:r>
            <a:r>
              <a:rPr lang="en-US" altLang="zh-CN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16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海里，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“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海天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”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号每小时航行</a:t>
            </a:r>
            <a:r>
              <a:rPr lang="en-US" altLang="zh-CN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12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海里。它们离开港口</a:t>
            </a:r>
            <a:r>
              <a:rPr lang="zh-CN" altLang="en-US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一个半小时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后相距</a:t>
            </a:r>
            <a:r>
              <a:rPr lang="en-US" altLang="zh-CN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30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海里。如果知道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“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远航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”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号沿</a:t>
            </a:r>
            <a:r>
              <a:rPr lang="zh-CN" altLang="en-US" sz="30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东北方向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航行，能知道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“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海天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黑体" pitchFamily="2" charset="-122"/>
              </a:rPr>
              <a:t>”</a:t>
            </a:r>
            <a:r>
              <a:rPr lang="zh-CN" altLang="en-US" sz="3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号沿哪个方向航行吗？</a:t>
            </a:r>
          </a:p>
          <a:p>
            <a:pPr eaLnBrk="1" hangingPunct="1">
              <a:defRPr/>
            </a:pPr>
            <a:endParaRPr lang="en-US" altLang="zh-CN" sz="3000" b="1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427538" y="2924175"/>
            <a:ext cx="3810000" cy="2590800"/>
            <a:chOff x="2832" y="2400"/>
            <a:chExt cx="2400" cy="1632"/>
          </a:xfrm>
        </p:grpSpPr>
        <p:grpSp>
          <p:nvGrpSpPr>
            <p:cNvPr id="17412" name="Group 4"/>
            <p:cNvGrpSpPr>
              <a:grpSpLocks/>
            </p:cNvGrpSpPr>
            <p:nvPr/>
          </p:nvGrpSpPr>
          <p:grpSpPr bwMode="auto">
            <a:xfrm>
              <a:off x="2976" y="2400"/>
              <a:ext cx="2127" cy="1632"/>
              <a:chOff x="528" y="2592"/>
              <a:chExt cx="2127" cy="1632"/>
            </a:xfrm>
          </p:grpSpPr>
          <p:sp>
            <p:nvSpPr>
              <p:cNvPr id="17420" name="Line 5"/>
              <p:cNvSpPr>
                <a:spLocks noChangeShapeType="1"/>
              </p:cNvSpPr>
              <p:nvPr/>
            </p:nvSpPr>
            <p:spPr bwMode="auto">
              <a:xfrm flipV="1">
                <a:off x="960" y="3024"/>
                <a:ext cx="1104" cy="28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421" name="Group 6"/>
              <p:cNvGrpSpPr>
                <a:grpSpLocks/>
              </p:cNvGrpSpPr>
              <p:nvPr/>
            </p:nvGrpSpPr>
            <p:grpSpPr bwMode="auto">
              <a:xfrm>
                <a:off x="528" y="2592"/>
                <a:ext cx="2127" cy="1632"/>
                <a:chOff x="528" y="2592"/>
                <a:chExt cx="2127" cy="1632"/>
              </a:xfrm>
            </p:grpSpPr>
            <p:sp>
              <p:nvSpPr>
                <p:cNvPr id="17422" name="Line 7"/>
                <p:cNvSpPr>
                  <a:spLocks noChangeShapeType="1"/>
                </p:cNvSpPr>
                <p:nvPr/>
              </p:nvSpPr>
              <p:spPr bwMode="auto">
                <a:xfrm>
                  <a:off x="528" y="3744"/>
                  <a:ext cx="1872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3" name="Line 8"/>
                <p:cNvSpPr>
                  <a:spLocks noChangeShapeType="1"/>
                </p:cNvSpPr>
                <p:nvPr/>
              </p:nvSpPr>
              <p:spPr bwMode="auto">
                <a:xfrm>
                  <a:off x="1344" y="2640"/>
                  <a:ext cx="0" cy="1584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4" name="Line 9"/>
                <p:cNvSpPr>
                  <a:spLocks noChangeShapeType="1"/>
                </p:cNvSpPr>
                <p:nvPr/>
              </p:nvSpPr>
              <p:spPr bwMode="auto">
                <a:xfrm>
                  <a:off x="960" y="3312"/>
                  <a:ext cx="384" cy="432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5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1344" y="3024"/>
                  <a:ext cx="720" cy="72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344" y="3696"/>
                  <a:ext cx="253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1" lang="en-US" altLang="zh-CN" sz="2800" b="1">
                      <a:solidFill>
                        <a:srgbClr val="000000"/>
                      </a:solidFill>
                      <a:latin typeface="Times New Roman" pitchFamily="18" charset="0"/>
                    </a:rPr>
                    <a:t>P</a:t>
                  </a:r>
                </a:p>
              </p:txBody>
            </p:sp>
            <p:sp>
              <p:nvSpPr>
                <p:cNvPr id="17427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2390" y="3546"/>
                  <a:ext cx="265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1" lang="en-US" altLang="zh-CN" sz="2800" b="1">
                      <a:solidFill>
                        <a:srgbClr val="000000"/>
                      </a:solidFill>
                      <a:latin typeface="Times New Roman" pitchFamily="18" charset="0"/>
                    </a:rPr>
                    <a:t>E</a:t>
                  </a:r>
                </a:p>
              </p:txBody>
            </p:sp>
            <p:sp>
              <p:nvSpPr>
                <p:cNvPr id="1742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006" y="2826"/>
                  <a:ext cx="290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1" lang="en-US" altLang="zh-CN" sz="2800" b="1">
                      <a:solidFill>
                        <a:srgbClr val="000000"/>
                      </a:solidFill>
                      <a:latin typeface="Times New Roman" pitchFamily="18" charset="0"/>
                    </a:rPr>
                    <a:t>Q</a:t>
                  </a:r>
                </a:p>
              </p:txBody>
            </p:sp>
            <p:sp>
              <p:nvSpPr>
                <p:cNvPr id="17429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672" y="3168"/>
                  <a:ext cx="278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1" lang="en-US" altLang="zh-CN" sz="2800" b="1">
                      <a:solidFill>
                        <a:srgbClr val="000000"/>
                      </a:solidFill>
                      <a:latin typeface="Times New Roman" pitchFamily="18" charset="0"/>
                    </a:rPr>
                    <a:t>R</a:t>
                  </a:r>
                </a:p>
              </p:txBody>
            </p:sp>
            <p:sp>
              <p:nvSpPr>
                <p:cNvPr id="1743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392" y="2592"/>
                  <a:ext cx="278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kumimoji="1" lang="en-US" altLang="zh-CN" sz="2800" b="1">
                      <a:solidFill>
                        <a:srgbClr val="000000"/>
                      </a:solidFill>
                      <a:latin typeface="Times New Roman" pitchFamily="18" charset="0"/>
                    </a:rPr>
                    <a:t>N</a:t>
                  </a:r>
                </a:p>
              </p:txBody>
            </p:sp>
          </p:grpSp>
        </p:grpSp>
        <p:grpSp>
          <p:nvGrpSpPr>
            <p:cNvPr id="17413" name="Group 16"/>
            <p:cNvGrpSpPr>
              <a:grpSpLocks/>
            </p:cNvGrpSpPr>
            <p:nvPr/>
          </p:nvGrpSpPr>
          <p:grpSpPr bwMode="auto">
            <a:xfrm>
              <a:off x="2832" y="2496"/>
              <a:ext cx="2400" cy="624"/>
              <a:chOff x="2832" y="2496"/>
              <a:chExt cx="2400" cy="624"/>
            </a:xfrm>
          </p:grpSpPr>
          <p:sp>
            <p:nvSpPr>
              <p:cNvPr id="17414" name="Oval 17"/>
              <p:cNvSpPr>
                <a:spLocks noChangeArrowheads="1"/>
              </p:cNvSpPr>
              <p:nvPr/>
            </p:nvSpPr>
            <p:spPr bwMode="auto">
              <a:xfrm flipV="1">
                <a:off x="4416" y="2880"/>
                <a:ext cx="576" cy="240"/>
              </a:xfrm>
              <a:prstGeom prst="ellipse">
                <a:avLst/>
              </a:prstGeom>
              <a:solidFill>
                <a:srgbClr val="00CC99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r>
                  <a:rPr kumimoji="1" lang="zh-CN" altLang="en-US" sz="2800" b="1">
                    <a:solidFill>
                      <a:srgbClr val="000000"/>
                    </a:solidFill>
                    <a:latin typeface="Times New Roman" pitchFamily="18" charset="0"/>
                  </a:rPr>
                  <a:t>远航</a:t>
                </a:r>
              </a:p>
            </p:txBody>
          </p:sp>
          <p:sp>
            <p:nvSpPr>
              <p:cNvPr id="17415" name="AutoShape 18"/>
              <p:cNvSpPr>
                <a:spLocks noChangeArrowheads="1"/>
              </p:cNvSpPr>
              <p:nvPr/>
            </p:nvSpPr>
            <p:spPr bwMode="auto">
              <a:xfrm>
                <a:off x="4752" y="2640"/>
                <a:ext cx="480" cy="144"/>
              </a:xfrm>
              <a:prstGeom prst="rtTriangl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16" name="Line 19"/>
              <p:cNvSpPr>
                <a:spLocks noChangeShapeType="1"/>
              </p:cNvSpPr>
              <p:nvPr/>
            </p:nvSpPr>
            <p:spPr bwMode="auto">
              <a:xfrm flipH="1">
                <a:off x="4800" y="2784"/>
                <a:ext cx="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7" name="Oval 20"/>
              <p:cNvSpPr>
                <a:spLocks noChangeArrowheads="1"/>
              </p:cNvSpPr>
              <p:nvPr/>
            </p:nvSpPr>
            <p:spPr bwMode="auto">
              <a:xfrm>
                <a:off x="2832" y="2784"/>
                <a:ext cx="672" cy="240"/>
              </a:xfrm>
              <a:prstGeom prst="ellipse">
                <a:avLst/>
              </a:prstGeom>
              <a:solidFill>
                <a:srgbClr val="00CC99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kumimoji="1" lang="zh-CN" altLang="en-US" sz="2800" b="1">
                    <a:solidFill>
                      <a:srgbClr val="000000"/>
                    </a:solidFill>
                    <a:latin typeface="Times New Roman" pitchFamily="18" charset="0"/>
                  </a:rPr>
                  <a:t>海天</a:t>
                </a:r>
              </a:p>
            </p:txBody>
          </p:sp>
          <p:sp>
            <p:nvSpPr>
              <p:cNvPr id="17418" name="AutoShape 21"/>
              <p:cNvSpPr>
                <a:spLocks noChangeArrowheads="1"/>
              </p:cNvSpPr>
              <p:nvPr/>
            </p:nvSpPr>
            <p:spPr bwMode="auto">
              <a:xfrm flipH="1">
                <a:off x="2832" y="2496"/>
                <a:ext cx="432" cy="144"/>
              </a:xfrm>
              <a:prstGeom prst="rtTriangl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19" name="Line 22"/>
              <p:cNvSpPr>
                <a:spLocks noChangeShapeType="1"/>
              </p:cNvSpPr>
              <p:nvPr/>
            </p:nvSpPr>
            <p:spPr bwMode="auto">
              <a:xfrm>
                <a:off x="3168" y="2640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40335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例题</a:t>
            </a:r>
            <a:r>
              <a:rPr lang="en-US" altLang="zh-CN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：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229600" cy="5472112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4000" b="1" smtClean="0"/>
              <a:t>如图，是一块四边形绿地示意图，其中</a:t>
            </a:r>
            <a:r>
              <a:rPr lang="en-US" altLang="zh-CN" sz="4000" b="1" smtClean="0"/>
              <a:t>AB</a:t>
            </a:r>
            <a:r>
              <a:rPr lang="zh-CN" altLang="en-US" sz="4000" b="1" smtClean="0"/>
              <a:t>长</a:t>
            </a:r>
            <a:r>
              <a:rPr lang="en-US" altLang="zh-CN" sz="4000" b="1" smtClean="0"/>
              <a:t>24</a:t>
            </a:r>
            <a:r>
              <a:rPr lang="zh-CN" altLang="en-US" sz="4000" b="1" smtClean="0"/>
              <a:t>米，</a:t>
            </a:r>
            <a:r>
              <a:rPr lang="en-US" altLang="zh-CN" sz="4000" b="1" smtClean="0"/>
              <a:t>BC</a:t>
            </a:r>
            <a:r>
              <a:rPr lang="zh-CN" altLang="en-US" sz="4000" b="1" smtClean="0"/>
              <a:t>长</a:t>
            </a:r>
            <a:r>
              <a:rPr lang="en-US" altLang="zh-CN" sz="4000" b="1" smtClean="0"/>
              <a:t>20</a:t>
            </a:r>
            <a:r>
              <a:rPr lang="zh-CN" altLang="en-US" sz="4000" b="1" smtClean="0"/>
              <a:t>米，</a:t>
            </a:r>
            <a:r>
              <a:rPr lang="en-US" altLang="zh-CN" sz="4000" b="1" smtClean="0"/>
              <a:t>CD</a:t>
            </a:r>
            <a:r>
              <a:rPr lang="zh-CN" altLang="en-US" sz="4000" b="1" smtClean="0"/>
              <a:t>长</a:t>
            </a:r>
            <a:r>
              <a:rPr lang="en-US" altLang="zh-CN" sz="4000" b="1" smtClean="0"/>
              <a:t>15</a:t>
            </a:r>
            <a:r>
              <a:rPr lang="zh-CN" altLang="en-US" sz="4000" b="1" smtClean="0"/>
              <a:t>米，</a:t>
            </a:r>
            <a:r>
              <a:rPr lang="en-US" altLang="zh-CN" sz="4000" b="1" smtClean="0"/>
              <a:t>DA</a:t>
            </a:r>
            <a:r>
              <a:rPr lang="zh-CN" altLang="en-US" sz="4000" b="1" smtClean="0"/>
              <a:t>长</a:t>
            </a:r>
            <a:r>
              <a:rPr lang="en-US" altLang="zh-CN" sz="4000" b="1" smtClean="0"/>
              <a:t>7</a:t>
            </a:r>
            <a:r>
              <a:rPr lang="zh-CN" altLang="en-US" sz="4000" b="1" smtClean="0"/>
              <a:t>米，</a:t>
            </a:r>
            <a:r>
              <a:rPr kumimoji="1" lang="zh-CN" altLang="en-US" sz="4000" b="1" smtClean="0"/>
              <a:t>∠ </a:t>
            </a:r>
            <a:r>
              <a:rPr kumimoji="1" lang="en-US" altLang="zh-CN" sz="4000" b="1" smtClean="0"/>
              <a:t>C=90</a:t>
            </a:r>
            <a:r>
              <a:rPr kumimoji="1" lang="zh-CN" altLang="en-US" sz="4000" b="1" smtClean="0"/>
              <a:t>度</a:t>
            </a:r>
          </a:p>
          <a:p>
            <a:pPr eaLnBrk="1" hangingPunct="1">
              <a:buFontTx/>
              <a:buNone/>
            </a:pPr>
            <a:r>
              <a:rPr kumimoji="1" lang="zh-CN" altLang="en-US" sz="4000" b="1" smtClean="0"/>
              <a:t>求：绿地</a:t>
            </a:r>
            <a:r>
              <a:rPr kumimoji="1" lang="en-US" altLang="zh-CN" sz="4000" b="1" smtClean="0"/>
              <a:t>ABCD</a:t>
            </a:r>
            <a:r>
              <a:rPr kumimoji="1" lang="zh-CN" altLang="en-US" sz="4000" b="1" smtClean="0"/>
              <a:t>的面积。</a:t>
            </a:r>
          </a:p>
          <a:p>
            <a:pPr eaLnBrk="1" hangingPunct="1"/>
            <a:endParaRPr lang="en-US" altLang="zh-CN" sz="4000" b="1" smtClean="0"/>
          </a:p>
        </p:txBody>
      </p:sp>
      <p:sp>
        <p:nvSpPr>
          <p:cNvPr id="18436" name="Line 6"/>
          <p:cNvSpPr>
            <a:spLocks noChangeShapeType="1"/>
          </p:cNvSpPr>
          <p:nvPr/>
        </p:nvSpPr>
        <p:spPr bwMode="auto">
          <a:xfrm>
            <a:off x="2987675" y="6308725"/>
            <a:ext cx="27352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Line 8"/>
          <p:cNvSpPr>
            <a:spLocks noChangeShapeType="1"/>
          </p:cNvSpPr>
          <p:nvPr/>
        </p:nvSpPr>
        <p:spPr bwMode="auto">
          <a:xfrm>
            <a:off x="2987675" y="4437063"/>
            <a:ext cx="0" cy="18716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Text Box 11"/>
          <p:cNvSpPr txBox="1">
            <a:spLocks noChangeArrowheads="1"/>
          </p:cNvSpPr>
          <p:nvPr/>
        </p:nvSpPr>
        <p:spPr bwMode="auto">
          <a:xfrm>
            <a:off x="2700338" y="61658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C</a:t>
            </a:r>
          </a:p>
        </p:txBody>
      </p:sp>
      <p:sp>
        <p:nvSpPr>
          <p:cNvPr id="18439" name="Text Box 12"/>
          <p:cNvSpPr txBox="1">
            <a:spLocks noChangeArrowheads="1"/>
          </p:cNvSpPr>
          <p:nvPr/>
        </p:nvSpPr>
        <p:spPr bwMode="auto">
          <a:xfrm>
            <a:off x="5651500" y="6237288"/>
            <a:ext cx="792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B</a:t>
            </a:r>
          </a:p>
        </p:txBody>
      </p:sp>
      <p:sp>
        <p:nvSpPr>
          <p:cNvPr id="18440" name="Text Box 13"/>
          <p:cNvSpPr txBox="1">
            <a:spLocks noChangeArrowheads="1"/>
          </p:cNvSpPr>
          <p:nvPr/>
        </p:nvSpPr>
        <p:spPr bwMode="auto">
          <a:xfrm>
            <a:off x="4067175" y="3573463"/>
            <a:ext cx="863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A</a:t>
            </a:r>
          </a:p>
        </p:txBody>
      </p:sp>
      <p:sp>
        <p:nvSpPr>
          <p:cNvPr id="18441" name="Text Box 14"/>
          <p:cNvSpPr txBox="1">
            <a:spLocks noChangeArrowheads="1"/>
          </p:cNvSpPr>
          <p:nvPr/>
        </p:nvSpPr>
        <p:spPr bwMode="auto">
          <a:xfrm>
            <a:off x="2627313" y="4221163"/>
            <a:ext cx="576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D</a:t>
            </a:r>
          </a:p>
        </p:txBody>
      </p:sp>
      <p:sp>
        <p:nvSpPr>
          <p:cNvPr id="52240" name="Line 16"/>
          <p:cNvSpPr>
            <a:spLocks noChangeShapeType="1"/>
          </p:cNvSpPr>
          <p:nvPr/>
        </p:nvSpPr>
        <p:spPr bwMode="auto">
          <a:xfrm>
            <a:off x="2987675" y="4437063"/>
            <a:ext cx="2663825" cy="1871662"/>
          </a:xfrm>
          <a:prstGeom prst="line">
            <a:avLst/>
          </a:prstGeom>
          <a:noFill/>
          <a:ln w="38100">
            <a:solidFill>
              <a:srgbClr val="FF33CC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3" name="Text Box 17"/>
          <p:cNvSpPr txBox="1">
            <a:spLocks noChangeArrowheads="1"/>
          </p:cNvSpPr>
          <p:nvPr/>
        </p:nvSpPr>
        <p:spPr bwMode="auto">
          <a:xfrm>
            <a:off x="4787900" y="4581525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/>
              <a:t>24</a:t>
            </a:r>
          </a:p>
        </p:txBody>
      </p:sp>
      <p:sp>
        <p:nvSpPr>
          <p:cNvPr id="18444" name="Text Box 18"/>
          <p:cNvSpPr txBox="1">
            <a:spLocks noChangeArrowheads="1"/>
          </p:cNvSpPr>
          <p:nvPr/>
        </p:nvSpPr>
        <p:spPr bwMode="auto">
          <a:xfrm>
            <a:off x="3635375" y="5876925"/>
            <a:ext cx="792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/>
              <a:t>20</a:t>
            </a:r>
          </a:p>
        </p:txBody>
      </p:sp>
      <p:sp>
        <p:nvSpPr>
          <p:cNvPr id="18445" name="Text Box 19"/>
          <p:cNvSpPr txBox="1">
            <a:spLocks noChangeArrowheads="1"/>
          </p:cNvSpPr>
          <p:nvPr/>
        </p:nvSpPr>
        <p:spPr bwMode="auto">
          <a:xfrm>
            <a:off x="2555875" y="5300663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/>
              <a:t>15</a:t>
            </a:r>
          </a:p>
        </p:txBody>
      </p:sp>
      <p:sp>
        <p:nvSpPr>
          <p:cNvPr id="18446" name="Text Box 20"/>
          <p:cNvSpPr txBox="1">
            <a:spLocks noChangeArrowheads="1"/>
          </p:cNvSpPr>
          <p:nvPr/>
        </p:nvSpPr>
        <p:spPr bwMode="auto">
          <a:xfrm>
            <a:off x="3348038" y="3716338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/>
              <a:t>7</a:t>
            </a:r>
          </a:p>
        </p:txBody>
      </p:sp>
      <p:sp>
        <p:nvSpPr>
          <p:cNvPr id="18447" name="Line 21"/>
          <p:cNvSpPr>
            <a:spLocks noChangeShapeType="1"/>
          </p:cNvSpPr>
          <p:nvPr/>
        </p:nvSpPr>
        <p:spPr bwMode="auto">
          <a:xfrm flipV="1">
            <a:off x="2987675" y="3789363"/>
            <a:ext cx="1008063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8" name="Line 24"/>
          <p:cNvSpPr>
            <a:spLocks noChangeShapeType="1"/>
          </p:cNvSpPr>
          <p:nvPr/>
        </p:nvSpPr>
        <p:spPr bwMode="auto">
          <a:xfrm>
            <a:off x="3995738" y="3789363"/>
            <a:ext cx="1655762" cy="25193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49" name="Text Box 25"/>
          <p:cNvSpPr txBox="1">
            <a:spLocks noChangeArrowheads="1"/>
          </p:cNvSpPr>
          <p:nvPr/>
        </p:nvSpPr>
        <p:spPr bwMode="auto">
          <a:xfrm>
            <a:off x="3708400" y="5084763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25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0" grpId="0" animBg="1"/>
      <p:bldP spid="522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0" y="404813"/>
            <a:ext cx="88741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Verdana" pitchFamily="34" charset="0"/>
              </a:rPr>
              <a:t>例</a:t>
            </a:r>
            <a:r>
              <a:rPr lang="en-US" altLang="zh-CN" sz="3600" b="1">
                <a:latin typeface="Verdana" pitchFamily="34" charset="0"/>
              </a:rPr>
              <a:t>2</a:t>
            </a:r>
            <a:r>
              <a:rPr lang="zh-CN" altLang="en-US" sz="3600" b="1">
                <a:latin typeface="Verdana" pitchFamily="34" charset="0"/>
              </a:rPr>
              <a:t>：如图，有一块地，已知，</a:t>
            </a:r>
            <a:r>
              <a:rPr lang="en-US" altLang="zh-CN" sz="3600" b="1">
                <a:latin typeface="Verdana" pitchFamily="34" charset="0"/>
              </a:rPr>
              <a:t>AD=4m</a:t>
            </a:r>
            <a:r>
              <a:rPr lang="zh-CN" altLang="en-US" sz="3600" b="1">
                <a:latin typeface="Verdana" pitchFamily="34" charset="0"/>
              </a:rPr>
              <a:t>，</a:t>
            </a:r>
          </a:p>
          <a:p>
            <a:pPr eaLnBrk="1" hangingPunct="1"/>
            <a:r>
              <a:rPr lang="en-US" altLang="zh-CN" sz="3600" b="1">
                <a:latin typeface="Verdana" pitchFamily="34" charset="0"/>
              </a:rPr>
              <a:t>CD=3m</a:t>
            </a:r>
            <a:r>
              <a:rPr lang="zh-CN" altLang="en-US" sz="3600" b="1">
                <a:latin typeface="Verdana" pitchFamily="34" charset="0"/>
              </a:rPr>
              <a:t>，∠</a:t>
            </a:r>
            <a:r>
              <a:rPr lang="en-US" altLang="zh-CN" sz="3600" b="1">
                <a:latin typeface="Verdana" pitchFamily="34" charset="0"/>
              </a:rPr>
              <a:t>ADC=90°</a:t>
            </a:r>
            <a:r>
              <a:rPr lang="zh-CN" altLang="en-US" sz="3600" b="1">
                <a:latin typeface="Verdana" pitchFamily="34" charset="0"/>
              </a:rPr>
              <a:t>，</a:t>
            </a:r>
            <a:r>
              <a:rPr lang="en-US" altLang="zh-CN" sz="3600" b="1">
                <a:latin typeface="Verdana" pitchFamily="34" charset="0"/>
              </a:rPr>
              <a:t>AB=13m</a:t>
            </a:r>
            <a:r>
              <a:rPr lang="zh-CN" altLang="en-US" sz="3600" b="1">
                <a:latin typeface="Verdana" pitchFamily="34" charset="0"/>
              </a:rPr>
              <a:t>，</a:t>
            </a:r>
          </a:p>
          <a:p>
            <a:pPr eaLnBrk="1" hangingPunct="1"/>
            <a:r>
              <a:rPr lang="en-US" altLang="zh-CN" sz="3600" b="1">
                <a:latin typeface="Verdana" pitchFamily="34" charset="0"/>
              </a:rPr>
              <a:t>BC=12m</a:t>
            </a:r>
            <a:r>
              <a:rPr lang="zh-CN" altLang="en-US" sz="3600" b="1">
                <a:latin typeface="Verdana" pitchFamily="34" charset="0"/>
              </a:rPr>
              <a:t>。求这块地的面积。</a:t>
            </a:r>
          </a:p>
        </p:txBody>
      </p:sp>
      <p:grpSp>
        <p:nvGrpSpPr>
          <p:cNvPr id="19459" name="Group 3"/>
          <p:cNvGrpSpPr>
            <a:grpSpLocks/>
          </p:cNvGrpSpPr>
          <p:nvPr/>
        </p:nvGrpSpPr>
        <p:grpSpPr bwMode="auto">
          <a:xfrm>
            <a:off x="3563938" y="2147888"/>
            <a:ext cx="4038600" cy="4710112"/>
            <a:chOff x="624" y="912"/>
            <a:chExt cx="2544" cy="2967"/>
          </a:xfrm>
        </p:grpSpPr>
        <p:sp>
          <p:nvSpPr>
            <p:cNvPr id="19462" name="Line 4"/>
            <p:cNvSpPr>
              <a:spLocks noChangeShapeType="1"/>
            </p:cNvSpPr>
            <p:nvPr/>
          </p:nvSpPr>
          <p:spPr bwMode="auto">
            <a:xfrm>
              <a:off x="864" y="2448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Line 5"/>
            <p:cNvSpPr>
              <a:spLocks noChangeShapeType="1"/>
            </p:cNvSpPr>
            <p:nvPr/>
          </p:nvSpPr>
          <p:spPr bwMode="auto">
            <a:xfrm>
              <a:off x="1536" y="2448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4" name="Line 6"/>
            <p:cNvSpPr>
              <a:spLocks noChangeShapeType="1"/>
            </p:cNvSpPr>
            <p:nvPr/>
          </p:nvSpPr>
          <p:spPr bwMode="auto">
            <a:xfrm flipV="1">
              <a:off x="864" y="1200"/>
              <a:ext cx="192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Line 7"/>
            <p:cNvSpPr>
              <a:spLocks noChangeShapeType="1"/>
            </p:cNvSpPr>
            <p:nvPr/>
          </p:nvSpPr>
          <p:spPr bwMode="auto">
            <a:xfrm flipH="1">
              <a:off x="1536" y="1200"/>
              <a:ext cx="1248" cy="23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Text Box 8"/>
            <p:cNvSpPr txBox="1">
              <a:spLocks noChangeArrowheads="1"/>
            </p:cNvSpPr>
            <p:nvPr/>
          </p:nvSpPr>
          <p:spPr bwMode="auto">
            <a:xfrm>
              <a:off x="1440" y="3552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A</a:t>
              </a:r>
            </a:p>
          </p:txBody>
        </p:sp>
        <p:sp>
          <p:nvSpPr>
            <p:cNvPr id="19467" name="Text Box 9"/>
            <p:cNvSpPr txBox="1">
              <a:spLocks noChangeArrowheads="1"/>
            </p:cNvSpPr>
            <p:nvPr/>
          </p:nvSpPr>
          <p:spPr bwMode="auto">
            <a:xfrm>
              <a:off x="2784" y="912"/>
              <a:ext cx="3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B</a:t>
              </a:r>
            </a:p>
          </p:txBody>
        </p:sp>
        <p:sp>
          <p:nvSpPr>
            <p:cNvPr id="19468" name="Text Box 10"/>
            <p:cNvSpPr txBox="1">
              <a:spLocks noChangeArrowheads="1"/>
            </p:cNvSpPr>
            <p:nvPr/>
          </p:nvSpPr>
          <p:spPr bwMode="auto">
            <a:xfrm>
              <a:off x="624" y="2227"/>
              <a:ext cx="43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/>
                <a:t>C</a:t>
              </a:r>
            </a:p>
          </p:txBody>
        </p:sp>
        <p:sp>
          <p:nvSpPr>
            <p:cNvPr id="19469" name="Text Box 11"/>
            <p:cNvSpPr txBox="1">
              <a:spLocks noChangeArrowheads="1"/>
            </p:cNvSpPr>
            <p:nvPr/>
          </p:nvSpPr>
          <p:spPr bwMode="auto">
            <a:xfrm>
              <a:off x="1056" y="2400"/>
              <a:ext cx="384" cy="33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19470" name="Text Box 12"/>
            <p:cNvSpPr txBox="1">
              <a:spLocks noChangeArrowheads="1"/>
            </p:cNvSpPr>
            <p:nvPr/>
          </p:nvSpPr>
          <p:spPr bwMode="auto">
            <a:xfrm>
              <a:off x="1344" y="2832"/>
              <a:ext cx="3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</a:rPr>
                <a:t>4</a:t>
              </a:r>
            </a:p>
          </p:txBody>
        </p:sp>
        <p:sp>
          <p:nvSpPr>
            <p:cNvPr id="19471" name="Text Box 13"/>
            <p:cNvSpPr txBox="1">
              <a:spLocks noChangeArrowheads="1"/>
            </p:cNvSpPr>
            <p:nvPr/>
          </p:nvSpPr>
          <p:spPr bwMode="auto">
            <a:xfrm>
              <a:off x="2064" y="2304"/>
              <a:ext cx="48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</a:rPr>
                <a:t>13</a:t>
              </a:r>
            </a:p>
          </p:txBody>
        </p:sp>
        <p:sp>
          <p:nvSpPr>
            <p:cNvPr id="19472" name="Text Box 14"/>
            <p:cNvSpPr txBox="1">
              <a:spLocks noChangeArrowheads="1"/>
            </p:cNvSpPr>
            <p:nvPr/>
          </p:nvSpPr>
          <p:spPr bwMode="auto">
            <a:xfrm>
              <a:off x="1488" y="1536"/>
              <a:ext cx="3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</a:rPr>
                <a:t>12</a:t>
              </a:r>
            </a:p>
          </p:txBody>
        </p:sp>
        <p:sp>
          <p:nvSpPr>
            <p:cNvPr id="19473" name="Line 15"/>
            <p:cNvSpPr>
              <a:spLocks noChangeShapeType="1"/>
            </p:cNvSpPr>
            <p:nvPr/>
          </p:nvSpPr>
          <p:spPr bwMode="auto">
            <a:xfrm>
              <a:off x="1536" y="2016"/>
              <a:ext cx="336" cy="768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Line 16"/>
            <p:cNvSpPr>
              <a:spLocks noChangeShapeType="1"/>
            </p:cNvSpPr>
            <p:nvPr/>
          </p:nvSpPr>
          <p:spPr bwMode="auto">
            <a:xfrm>
              <a:off x="1680" y="1920"/>
              <a:ext cx="384" cy="720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Line 17"/>
            <p:cNvSpPr>
              <a:spLocks noChangeShapeType="1"/>
            </p:cNvSpPr>
            <p:nvPr/>
          </p:nvSpPr>
          <p:spPr bwMode="auto">
            <a:xfrm>
              <a:off x="1824" y="1824"/>
              <a:ext cx="336" cy="576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Line 18"/>
            <p:cNvSpPr>
              <a:spLocks noChangeShapeType="1"/>
            </p:cNvSpPr>
            <p:nvPr/>
          </p:nvSpPr>
          <p:spPr bwMode="auto">
            <a:xfrm>
              <a:off x="1968" y="1728"/>
              <a:ext cx="288" cy="480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Line 19"/>
            <p:cNvSpPr>
              <a:spLocks noChangeShapeType="1"/>
            </p:cNvSpPr>
            <p:nvPr/>
          </p:nvSpPr>
          <p:spPr bwMode="auto">
            <a:xfrm>
              <a:off x="2112" y="1632"/>
              <a:ext cx="240" cy="384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Line 20"/>
            <p:cNvSpPr>
              <a:spLocks noChangeShapeType="1"/>
            </p:cNvSpPr>
            <p:nvPr/>
          </p:nvSpPr>
          <p:spPr bwMode="auto">
            <a:xfrm>
              <a:off x="2256" y="1536"/>
              <a:ext cx="192" cy="288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Line 21"/>
            <p:cNvSpPr>
              <a:spLocks noChangeShapeType="1"/>
            </p:cNvSpPr>
            <p:nvPr/>
          </p:nvSpPr>
          <p:spPr bwMode="auto">
            <a:xfrm>
              <a:off x="2400" y="1440"/>
              <a:ext cx="144" cy="192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Line 22"/>
            <p:cNvSpPr>
              <a:spLocks noChangeShapeType="1"/>
            </p:cNvSpPr>
            <p:nvPr/>
          </p:nvSpPr>
          <p:spPr bwMode="auto">
            <a:xfrm>
              <a:off x="2544" y="1344"/>
              <a:ext cx="96" cy="96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Line 23"/>
            <p:cNvSpPr>
              <a:spLocks noChangeShapeType="1"/>
            </p:cNvSpPr>
            <p:nvPr/>
          </p:nvSpPr>
          <p:spPr bwMode="auto">
            <a:xfrm>
              <a:off x="2640" y="1296"/>
              <a:ext cx="48" cy="0"/>
            </a:xfrm>
            <a:prstGeom prst="line">
              <a:avLst/>
            </a:prstGeom>
            <a:noFill/>
            <a:ln w="5715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Line 24"/>
            <p:cNvSpPr>
              <a:spLocks noChangeShapeType="1"/>
            </p:cNvSpPr>
            <p:nvPr/>
          </p:nvSpPr>
          <p:spPr bwMode="auto">
            <a:xfrm>
              <a:off x="1344" y="2112"/>
              <a:ext cx="144" cy="336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Line 25"/>
            <p:cNvSpPr>
              <a:spLocks noChangeShapeType="1"/>
            </p:cNvSpPr>
            <p:nvPr/>
          </p:nvSpPr>
          <p:spPr bwMode="auto">
            <a:xfrm>
              <a:off x="1536" y="2592"/>
              <a:ext cx="240" cy="480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Line 26"/>
            <p:cNvSpPr>
              <a:spLocks noChangeShapeType="1"/>
            </p:cNvSpPr>
            <p:nvPr/>
          </p:nvSpPr>
          <p:spPr bwMode="auto">
            <a:xfrm>
              <a:off x="1152" y="2256"/>
              <a:ext cx="144" cy="192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5" name="Line 27"/>
            <p:cNvSpPr>
              <a:spLocks noChangeShapeType="1"/>
            </p:cNvSpPr>
            <p:nvPr/>
          </p:nvSpPr>
          <p:spPr bwMode="auto">
            <a:xfrm>
              <a:off x="1008" y="2352"/>
              <a:ext cx="48" cy="96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Line 28"/>
            <p:cNvSpPr>
              <a:spLocks noChangeShapeType="1"/>
            </p:cNvSpPr>
            <p:nvPr/>
          </p:nvSpPr>
          <p:spPr bwMode="auto">
            <a:xfrm>
              <a:off x="1536" y="2976"/>
              <a:ext cx="144" cy="288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Line 29"/>
            <p:cNvSpPr>
              <a:spLocks noChangeShapeType="1"/>
            </p:cNvSpPr>
            <p:nvPr/>
          </p:nvSpPr>
          <p:spPr bwMode="auto">
            <a:xfrm>
              <a:off x="1536" y="3264"/>
              <a:ext cx="48" cy="96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Text Box 30"/>
            <p:cNvSpPr txBox="1">
              <a:spLocks noChangeArrowheads="1"/>
            </p:cNvSpPr>
            <p:nvPr/>
          </p:nvSpPr>
          <p:spPr bwMode="auto">
            <a:xfrm>
              <a:off x="1536" y="2208"/>
              <a:ext cx="62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D</a:t>
              </a:r>
            </a:p>
          </p:txBody>
        </p:sp>
        <p:sp>
          <p:nvSpPr>
            <p:cNvPr id="19489" name="Line 31"/>
            <p:cNvSpPr>
              <a:spLocks noChangeShapeType="1"/>
            </p:cNvSpPr>
            <p:nvPr/>
          </p:nvSpPr>
          <p:spPr bwMode="auto">
            <a:xfrm>
              <a:off x="1440" y="2448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Line 32"/>
            <p:cNvSpPr>
              <a:spLocks noChangeShapeType="1"/>
            </p:cNvSpPr>
            <p:nvPr/>
          </p:nvSpPr>
          <p:spPr bwMode="auto">
            <a:xfrm>
              <a:off x="1440" y="2544"/>
              <a:ext cx="9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617" name="Line 33"/>
          <p:cNvSpPr>
            <a:spLocks noChangeShapeType="1"/>
          </p:cNvSpPr>
          <p:nvPr/>
        </p:nvSpPr>
        <p:spPr bwMode="auto">
          <a:xfrm>
            <a:off x="3924300" y="4581525"/>
            <a:ext cx="1066800" cy="16764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8" name="Text Box 34"/>
          <p:cNvSpPr txBox="1">
            <a:spLocks noChangeArrowheads="1"/>
          </p:cNvSpPr>
          <p:nvPr/>
        </p:nvSpPr>
        <p:spPr bwMode="auto">
          <a:xfrm>
            <a:off x="1042988" y="3644900"/>
            <a:ext cx="2376487" cy="650875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/>
              <a:t>24</a:t>
            </a:r>
            <a:r>
              <a:rPr lang="zh-CN" altLang="en-US" sz="3600" b="1"/>
              <a:t>平方米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7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7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617" grpId="0" animBg="1"/>
      <p:bldP spid="676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457200" y="0"/>
            <a:ext cx="8305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50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          </a:t>
            </a:r>
            <a:r>
              <a:rPr kumimoji="1" lang="zh-CN" altLang="en-US" sz="5000" b="1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随堂练习：</a:t>
            </a:r>
          </a:p>
          <a:p>
            <a:r>
              <a:rPr kumimoji="1" lang="en-US" altLang="zh-CN" sz="3200" b="1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1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、将下列长度的三木棒首尾顺次连接，能组成直角三角形的是（            ）</a:t>
            </a:r>
          </a:p>
          <a:p>
            <a:r>
              <a:rPr kumimoji="1" lang="en-US" altLang="zh-CN" sz="3200" b="1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(A)1, 2, 3   (B)4, 6, 8    (C)5, 5, 4    (D)15,12, 9</a:t>
            </a:r>
            <a:r>
              <a:rPr kumimoji="1" lang="en-US" altLang="zh-CN" sz="4000" b="1" dirty="0">
                <a:solidFill>
                  <a:srgbClr val="0000FF"/>
                </a:solidFill>
                <a:latin typeface="Times New Roman" pitchFamily="18" charset="0"/>
              </a:rPr>
              <a:t>        </a:t>
            </a:r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304800" y="2438400"/>
            <a:ext cx="8548688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、如果线段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a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、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b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、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c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能组成直角三角形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,  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则它们的比可能是（     ）</a:t>
            </a:r>
          </a:p>
          <a:p>
            <a:pPr eaLnBrk="1" hangingPunct="1"/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（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A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）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3:4:7;     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B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）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5:12:13;  </a:t>
            </a:r>
          </a:p>
          <a:p>
            <a:pPr eaLnBrk="1" hangingPunct="1"/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C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）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1:2:4;     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D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）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1:3:5.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43400" y="1219200"/>
            <a:ext cx="1357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20485" name="TextBox 10"/>
          <p:cNvSpPr txBox="1">
            <a:spLocks noChangeArrowheads="1"/>
          </p:cNvSpPr>
          <p:nvPr/>
        </p:nvSpPr>
        <p:spPr bwMode="auto">
          <a:xfrm>
            <a:off x="4572000" y="12954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76600" y="2971800"/>
            <a:ext cx="1357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      B</a:t>
            </a:r>
          </a:p>
        </p:txBody>
      </p:sp>
      <p:sp>
        <p:nvSpPr>
          <p:cNvPr id="20487" name="Text Box 1026"/>
          <p:cNvSpPr txBox="1">
            <a:spLocks noChangeArrowheads="1"/>
          </p:cNvSpPr>
          <p:nvPr/>
        </p:nvSpPr>
        <p:spPr bwMode="auto">
          <a:xfrm>
            <a:off x="228600" y="4495800"/>
            <a:ext cx="847725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AutoNum type="arabicPeriod" startAt="3"/>
            </a:pP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三角形的三边分别是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a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、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b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、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c,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且满足</a:t>
            </a:r>
          </a:p>
          <a:p>
            <a:pPr eaLnBrk="1" hangingPunct="1"/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(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a+b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)</a:t>
            </a:r>
            <a:r>
              <a:rPr kumimoji="1" lang="en-US" altLang="zh-CN" sz="3200" b="1" baseline="30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-c</a:t>
            </a:r>
            <a:r>
              <a:rPr kumimoji="1" lang="en-US" altLang="zh-CN" sz="3200" b="1" baseline="30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=2ab,  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则此三角形是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:(   )</a:t>
            </a:r>
          </a:p>
          <a:p>
            <a:pPr eaLnBrk="1" hangingPunct="1"/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A. 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直角三角形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;      B.  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是锐角三角形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;</a:t>
            </a:r>
          </a:p>
          <a:p>
            <a:pPr eaLnBrk="1" hangingPunct="1">
              <a:buFontTx/>
              <a:buAutoNum type="alphaUcPeriod" startAt="3"/>
            </a:pP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是钝角三角形</a:t>
            </a:r>
            <a:r>
              <a:rPr kumimoji="1"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;   D.  </a:t>
            </a:r>
            <a:r>
              <a:rPr kumimoji="1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是等腰直角三角形</a:t>
            </a:r>
            <a:r>
              <a:rPr kumimoji="1" lang="en-US" altLang="zh-CN" sz="2400" dirty="0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692150"/>
            <a:ext cx="86106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en-US" altLang="zh-CN" sz="2800" b="1">
                <a:latin typeface="Times New Roman" pitchFamily="18" charset="0"/>
              </a:rPr>
              <a:t>4</a:t>
            </a:r>
            <a:r>
              <a:rPr kumimoji="1" lang="zh-CN" altLang="en-US" sz="2800" b="1">
                <a:latin typeface="Times New Roman" pitchFamily="18" charset="0"/>
              </a:rPr>
              <a:t>、一个零件的形状如下图所示，按规定这个零件</a:t>
            </a:r>
          </a:p>
          <a:p>
            <a:pPr algn="just"/>
            <a:r>
              <a:rPr kumimoji="1" lang="zh-CN" altLang="en-US" sz="2800" b="1">
                <a:latin typeface="Times New Roman" pitchFamily="18" charset="0"/>
              </a:rPr>
              <a:t>中∠</a:t>
            </a:r>
            <a:r>
              <a:rPr kumimoji="1" lang="en-US" altLang="zh-CN" sz="2800" b="1">
                <a:latin typeface="Times New Roman" pitchFamily="18" charset="0"/>
              </a:rPr>
              <a:t>A</a:t>
            </a:r>
            <a:r>
              <a:rPr kumimoji="1" lang="zh-CN" altLang="en-US" sz="2800" b="1">
                <a:latin typeface="Times New Roman" pitchFamily="18" charset="0"/>
              </a:rPr>
              <a:t>和∠</a:t>
            </a:r>
            <a:r>
              <a:rPr kumimoji="1" lang="en-US" altLang="zh-CN" sz="2800" b="1">
                <a:latin typeface="Times New Roman" pitchFamily="18" charset="0"/>
              </a:rPr>
              <a:t>DBC</a:t>
            </a:r>
            <a:r>
              <a:rPr kumimoji="1" lang="zh-CN" altLang="en-US" sz="2800" b="1">
                <a:latin typeface="Times New Roman" pitchFamily="18" charset="0"/>
              </a:rPr>
              <a:t>都应为直角．工人师傅量出了这个</a:t>
            </a:r>
          </a:p>
          <a:p>
            <a:pPr algn="just"/>
            <a:r>
              <a:rPr kumimoji="1" lang="zh-CN" altLang="en-US" sz="2800" b="1">
                <a:latin typeface="Times New Roman" pitchFamily="18" charset="0"/>
              </a:rPr>
              <a:t>零件各边尺寸，那么这个零件符合要求吗</a:t>
            </a:r>
            <a:r>
              <a:rPr kumimoji="1" lang="en-US" altLang="zh-CN" sz="2800" b="1">
                <a:latin typeface="Times New Roman" pitchFamily="18" charset="0"/>
              </a:rPr>
              <a:t>?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743325" y="29194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989138"/>
            <a:ext cx="3876675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500563" y="2708275"/>
            <a:ext cx="3733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kumimoji="1" lang="en-US" altLang="zh-CN" sz="3200" b="1">
                <a:latin typeface="Times New Roman" pitchFamily="18" charset="0"/>
              </a:rPr>
              <a:t> </a:t>
            </a:r>
            <a:r>
              <a:rPr kumimoji="1" lang="zh-CN" altLang="en-US" sz="3200" b="1">
                <a:latin typeface="Times New Roman" pitchFamily="18" charset="0"/>
              </a:rPr>
              <a:t>此时四边形</a:t>
            </a:r>
            <a:r>
              <a:rPr kumimoji="1" lang="en-US" altLang="zh-CN" sz="3200" b="1">
                <a:latin typeface="Times New Roman" pitchFamily="18" charset="0"/>
              </a:rPr>
              <a:t>ABCD</a:t>
            </a:r>
          </a:p>
          <a:p>
            <a:pPr algn="just"/>
            <a:r>
              <a:rPr kumimoji="1" lang="zh-CN" altLang="en-US" sz="3200" b="1">
                <a:latin typeface="Times New Roman" pitchFamily="18" charset="0"/>
              </a:rPr>
              <a:t>的面积是多少</a:t>
            </a:r>
            <a:r>
              <a:rPr kumimoji="1" lang="en-US" altLang="zh-CN" sz="3200" b="1">
                <a:latin typeface="Times New Roman" pitchFamily="18" charset="0"/>
              </a:rPr>
              <a:t>?</a:t>
            </a:r>
            <a:endParaRPr kumimoji="1" lang="en-US" altLang="zh-CN" sz="2800" b="1"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0" y="4508500"/>
            <a:ext cx="81375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latin typeface="Times New Roman" pitchFamily="18" charset="0"/>
              </a:rPr>
              <a:t>5</a:t>
            </a:r>
            <a:r>
              <a:rPr kumimoji="1" lang="zh-CN" altLang="en-US" sz="3200" b="1">
                <a:latin typeface="Times New Roman" pitchFamily="18" charset="0"/>
              </a:rPr>
              <a:t>、 已知</a:t>
            </a:r>
            <a:r>
              <a:rPr kumimoji="1" lang="en-US" altLang="zh-CN" sz="3200" b="1">
                <a:latin typeface="Times New Roman" pitchFamily="18" charset="0"/>
              </a:rPr>
              <a:t>a</a:t>
            </a:r>
            <a:r>
              <a:rPr kumimoji="1" lang="zh-CN" altLang="en-US" sz="3200" b="1">
                <a:latin typeface="Times New Roman" pitchFamily="18" charset="0"/>
              </a:rPr>
              <a:t>、</a:t>
            </a:r>
            <a:r>
              <a:rPr kumimoji="1" lang="en-US" altLang="zh-CN" sz="3200" b="1">
                <a:latin typeface="Times New Roman" pitchFamily="18" charset="0"/>
              </a:rPr>
              <a:t>b</a:t>
            </a:r>
            <a:r>
              <a:rPr kumimoji="1" lang="zh-CN" altLang="en-US" sz="3200" b="1">
                <a:latin typeface="Times New Roman" pitchFamily="18" charset="0"/>
              </a:rPr>
              <a:t>、</a:t>
            </a:r>
            <a:r>
              <a:rPr kumimoji="1" lang="en-US" altLang="zh-CN" sz="3200" b="1">
                <a:latin typeface="Times New Roman" pitchFamily="18" charset="0"/>
              </a:rPr>
              <a:t>c</a:t>
            </a:r>
            <a:r>
              <a:rPr kumimoji="1" lang="zh-CN" altLang="en-US" sz="3200" b="1">
                <a:latin typeface="Times New Roman" pitchFamily="18" charset="0"/>
              </a:rPr>
              <a:t>为△</a:t>
            </a:r>
            <a:r>
              <a:rPr kumimoji="1" lang="en-US" altLang="zh-CN" sz="3200" b="1">
                <a:latin typeface="Times New Roman" pitchFamily="18" charset="0"/>
              </a:rPr>
              <a:t>ABC</a:t>
            </a:r>
            <a:r>
              <a:rPr kumimoji="1" lang="zh-CN" altLang="en-US" sz="3200" b="1">
                <a:latin typeface="Times New Roman" pitchFamily="18" charset="0"/>
              </a:rPr>
              <a:t>的三边</a:t>
            </a:r>
            <a:r>
              <a:rPr kumimoji="1" lang="en-US" altLang="zh-CN" sz="3200" b="1">
                <a:latin typeface="Times New Roman" pitchFamily="18" charset="0"/>
              </a:rPr>
              <a:t>,</a:t>
            </a:r>
            <a:r>
              <a:rPr kumimoji="1" lang="zh-CN" altLang="en-US" sz="3200" b="1">
                <a:latin typeface="Times New Roman" pitchFamily="18" charset="0"/>
              </a:rPr>
              <a:t>且  满足  </a:t>
            </a:r>
          </a:p>
          <a:p>
            <a:pPr eaLnBrk="1" hangingPunct="1"/>
            <a:r>
              <a:rPr kumimoji="1" lang="zh-CN" altLang="en-US" sz="3200" b="1">
                <a:latin typeface="Times New Roman" pitchFamily="18" charset="0"/>
              </a:rPr>
              <a:t>    </a:t>
            </a:r>
            <a:r>
              <a:rPr kumimoji="1" lang="en-US" altLang="zh-CN" sz="3200" b="1">
                <a:latin typeface="Times New Roman" pitchFamily="18" charset="0"/>
              </a:rPr>
              <a:t>a</a:t>
            </a:r>
            <a:r>
              <a:rPr kumimoji="1" lang="en-US" altLang="zh-CN" sz="3200" b="1" baseline="30000">
                <a:latin typeface="Times New Roman" pitchFamily="18" charset="0"/>
              </a:rPr>
              <a:t>2</a:t>
            </a:r>
            <a:r>
              <a:rPr kumimoji="1" lang="en-US" altLang="zh-CN" sz="3200" b="1">
                <a:latin typeface="Times New Roman" pitchFamily="18" charset="0"/>
              </a:rPr>
              <a:t>+b</a:t>
            </a:r>
            <a:r>
              <a:rPr kumimoji="1" lang="en-US" altLang="zh-CN" sz="3200" b="1" baseline="30000">
                <a:latin typeface="Times New Roman" pitchFamily="18" charset="0"/>
              </a:rPr>
              <a:t>2</a:t>
            </a:r>
            <a:r>
              <a:rPr kumimoji="1" lang="en-US" altLang="zh-CN" sz="3200" b="1">
                <a:latin typeface="Times New Roman" pitchFamily="18" charset="0"/>
              </a:rPr>
              <a:t>+c</a:t>
            </a:r>
            <a:r>
              <a:rPr kumimoji="1" lang="en-US" altLang="zh-CN" sz="3200" b="1" baseline="30000">
                <a:latin typeface="Times New Roman" pitchFamily="18" charset="0"/>
              </a:rPr>
              <a:t>2</a:t>
            </a:r>
            <a:r>
              <a:rPr kumimoji="1" lang="en-US" altLang="zh-CN" sz="3200" b="1">
                <a:latin typeface="Times New Roman" pitchFamily="18" charset="0"/>
              </a:rPr>
              <a:t>+338=10a+24b+26c.</a:t>
            </a:r>
          </a:p>
          <a:p>
            <a:pPr eaLnBrk="1" hangingPunct="1"/>
            <a:r>
              <a:rPr kumimoji="1" lang="en-US" altLang="zh-CN" sz="3200" b="1">
                <a:latin typeface="Times New Roman" pitchFamily="18" charset="0"/>
              </a:rPr>
              <a:t>    </a:t>
            </a:r>
            <a:r>
              <a:rPr kumimoji="1" lang="zh-CN" altLang="en-US" sz="3200" b="1">
                <a:latin typeface="Times New Roman" pitchFamily="18" charset="0"/>
              </a:rPr>
              <a:t>试判断△</a:t>
            </a:r>
            <a:r>
              <a:rPr kumimoji="1" lang="en-US" altLang="zh-CN" sz="3200" b="1">
                <a:latin typeface="Times New Roman" pitchFamily="18" charset="0"/>
              </a:rPr>
              <a:t>ABC</a:t>
            </a:r>
            <a:r>
              <a:rPr kumimoji="1" lang="zh-CN" altLang="en-US" sz="3200" b="1">
                <a:latin typeface="Times New Roman" pitchFamily="18" charset="0"/>
              </a:rPr>
              <a:t>的形状</a:t>
            </a:r>
            <a:r>
              <a:rPr kumimoji="1" lang="en-US" altLang="zh-CN" sz="3200" b="1">
                <a:latin typeface="Times New Roman" pitchFamily="18" charset="0"/>
              </a:rPr>
              <a:t>.</a:t>
            </a:r>
          </a:p>
        </p:txBody>
      </p:sp>
      <p:grpSp>
        <p:nvGrpSpPr>
          <p:cNvPr id="21511" name="Group 7"/>
          <p:cNvGrpSpPr>
            <a:grpSpLocks/>
          </p:cNvGrpSpPr>
          <p:nvPr/>
        </p:nvGrpSpPr>
        <p:grpSpPr bwMode="auto">
          <a:xfrm>
            <a:off x="539750" y="0"/>
            <a:ext cx="3581400" cy="687388"/>
            <a:chOff x="768" y="335"/>
            <a:chExt cx="2256" cy="433"/>
          </a:xfrm>
        </p:grpSpPr>
        <p:grpSp>
          <p:nvGrpSpPr>
            <p:cNvPr id="21513" name="Group 8"/>
            <p:cNvGrpSpPr>
              <a:grpSpLocks/>
            </p:cNvGrpSpPr>
            <p:nvPr/>
          </p:nvGrpSpPr>
          <p:grpSpPr bwMode="auto">
            <a:xfrm>
              <a:off x="768" y="335"/>
              <a:ext cx="1488" cy="343"/>
              <a:chOff x="1920" y="36"/>
              <a:chExt cx="2112" cy="245"/>
            </a:xfrm>
          </p:grpSpPr>
          <p:sp>
            <p:nvSpPr>
              <p:cNvPr id="21516" name="Rectangle 9"/>
              <p:cNvSpPr>
                <a:spLocks noChangeArrowheads="1"/>
              </p:cNvSpPr>
              <p:nvPr/>
            </p:nvSpPr>
            <p:spPr bwMode="auto">
              <a:xfrm>
                <a:off x="1920" y="58"/>
                <a:ext cx="2112" cy="223"/>
              </a:xfrm>
              <a:prstGeom prst="rect">
                <a:avLst/>
              </a:prstGeom>
              <a:gradFill rotWithShape="0">
                <a:gsLst>
                  <a:gs pos="0">
                    <a:srgbClr val="FFCC99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 w="38100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zh-CN" altLang="en-US" sz="2400" b="1">
                    <a:solidFill>
                      <a:srgbClr val="FF0000"/>
                    </a:solidFill>
                    <a:latin typeface="Times New Roman" pitchFamily="18" charset="0"/>
                    <a:ea typeface="隶书" pitchFamily="49" charset="-122"/>
                  </a:rPr>
                  <a:t>思维训练</a:t>
                </a:r>
                <a:endParaRPr lang="zh-CN" altLang="en-US" sz="2400" b="1" baseline="-25000">
                  <a:solidFill>
                    <a:srgbClr val="FF0000"/>
                  </a:solidFill>
                  <a:latin typeface="Times New Roman" pitchFamily="18" charset="0"/>
                  <a:ea typeface="隶书" pitchFamily="49" charset="-122"/>
                </a:endParaRPr>
              </a:p>
            </p:txBody>
          </p:sp>
          <p:sp>
            <p:nvSpPr>
              <p:cNvPr id="34826" name="Rectangle 10" descr="PE03255_"/>
              <p:cNvSpPr>
                <a:spLocks noChangeArrowheads="1"/>
              </p:cNvSpPr>
              <p:nvPr/>
            </p:nvSpPr>
            <p:spPr bwMode="auto">
              <a:xfrm>
                <a:off x="3601" y="36"/>
                <a:ext cx="166" cy="234"/>
              </a:xfrm>
              <a:prstGeom prst="rect">
                <a:avLst/>
              </a:prstGeom>
              <a:noFill/>
              <a:ln w="381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endParaRPr lang="zh-CN" altLang="zh-CN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BatangChe" pitchFamily="49" charset="-127"/>
                </a:endParaRPr>
              </a:p>
            </p:txBody>
          </p:sp>
        </p:grpSp>
        <p:pic>
          <p:nvPicPr>
            <p:cNvPr id="21514" name="Picture 11" descr="678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336"/>
              <a:ext cx="76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5" name="Picture 12" descr="gif003[1]">
              <a:hlinkClick r:id="" action="ppaction://hlinkshowjump?jump=lastslide"/>
            </p:cNvPr>
            <p:cNvPicPr>
              <a:picLocks noChangeAspect="1" noChangeArrowheads="1" noCrop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432"/>
              <a:ext cx="33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2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5949950"/>
            <a:ext cx="503237" cy="358775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utoUpdateAnimBg="0"/>
      <p:bldP spid="348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124075" y="620713"/>
            <a:ext cx="65532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kumimoji="1" lang="en-US" altLang="zh-CN" sz="3600" b="1">
                <a:latin typeface="Times New Roman" pitchFamily="18" charset="0"/>
                <a:cs typeface="Times New Roman" pitchFamily="18" charset="0"/>
              </a:rPr>
              <a:t>6</a:t>
            </a:r>
            <a:r>
              <a:rPr kumimoji="1" lang="zh-CN" altLang="en-US" sz="3600" b="1">
                <a:latin typeface="Times New Roman" pitchFamily="18" charset="0"/>
                <a:cs typeface="Times New Roman" pitchFamily="18" charset="0"/>
              </a:rPr>
              <a:t>、△</a:t>
            </a:r>
            <a:r>
              <a:rPr kumimoji="1" lang="en-US" altLang="zh-CN" sz="3600" b="1">
                <a:latin typeface="Times New Roman" pitchFamily="18" charset="0"/>
                <a:cs typeface="Times New Roman" pitchFamily="18" charset="0"/>
              </a:rPr>
              <a:t>ABC</a:t>
            </a:r>
            <a:r>
              <a:rPr kumimoji="1" lang="zh-CN" altLang="en-US" sz="3600" b="1">
                <a:latin typeface="Times New Roman" pitchFamily="18" charset="0"/>
                <a:cs typeface="Times New Roman" pitchFamily="18" charset="0"/>
              </a:rPr>
              <a:t>三边</a:t>
            </a:r>
            <a:r>
              <a:rPr kumimoji="1" lang="en-US" altLang="zh-CN" sz="3600" b="1">
                <a:latin typeface="Times New Roman" pitchFamily="18" charset="0"/>
                <a:cs typeface="Times New Roman" pitchFamily="18" charset="0"/>
              </a:rPr>
              <a:t>a,b,c</a:t>
            </a:r>
            <a:r>
              <a:rPr kumimoji="1" lang="zh-CN" altLang="en-US" sz="3600" b="1">
                <a:latin typeface="Times New Roman" pitchFamily="18" charset="0"/>
                <a:cs typeface="Times New Roman" pitchFamily="18" charset="0"/>
              </a:rPr>
              <a:t>为边向外作正方形，正三角形，以三边为直径作半圆，若</a:t>
            </a:r>
            <a:r>
              <a:rPr kumimoji="1" lang="en-US" altLang="zh-CN" sz="3600" b="1">
                <a:latin typeface="Times New Roman" pitchFamily="18" charset="0"/>
                <a:cs typeface="Times New Roman" pitchFamily="18" charset="0"/>
              </a:rPr>
              <a:t>S</a:t>
            </a:r>
            <a:r>
              <a:rPr kumimoji="1" lang="en-US" altLang="zh-CN" sz="3600" b="1" baseline="-30000"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1" lang="en-US" altLang="zh-CN" sz="3600" b="1">
                <a:latin typeface="Times New Roman" pitchFamily="18" charset="0"/>
                <a:cs typeface="Times New Roman" pitchFamily="18" charset="0"/>
              </a:rPr>
              <a:t>+S</a:t>
            </a:r>
            <a:r>
              <a:rPr kumimoji="1" lang="en-US" altLang="zh-CN" sz="3600" b="1" baseline="-30000"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en-US" altLang="zh-CN" sz="3600" b="1">
                <a:latin typeface="Times New Roman" pitchFamily="18" charset="0"/>
                <a:cs typeface="Times New Roman" pitchFamily="18" charset="0"/>
              </a:rPr>
              <a:t>=S</a:t>
            </a:r>
            <a:r>
              <a:rPr kumimoji="1" lang="en-US" altLang="zh-CN" sz="3600" b="1" baseline="-30000"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1" lang="zh-CN" altLang="en-US" sz="3600" b="1">
                <a:latin typeface="Times New Roman" pitchFamily="18" charset="0"/>
                <a:cs typeface="Times New Roman" pitchFamily="18" charset="0"/>
              </a:rPr>
              <a:t>成立，则</a:t>
            </a:r>
            <a:endParaRPr kumimoji="1" lang="zh-CN" altLang="en-US" sz="3600" b="1">
              <a:latin typeface="Times New Roman" pitchFamily="18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843213" y="2205038"/>
            <a:ext cx="4121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266700"/>
            <a:r>
              <a:rPr kumimoji="1" lang="zh-CN" altLang="en-US" sz="3600" b="1">
                <a:latin typeface="Times New Roman" pitchFamily="18" charset="0"/>
                <a:cs typeface="Times New Roman" pitchFamily="18" charset="0"/>
              </a:rPr>
              <a:t>是直角三角形吗？</a:t>
            </a:r>
            <a:endParaRPr kumimoji="1" lang="zh-CN" altLang="en-US" sz="3600" b="1">
              <a:latin typeface="Impact" pitchFamily="34" charset="0"/>
            </a:endParaRPr>
          </a:p>
          <a:p>
            <a:pPr indent="266700" eaLnBrk="0" hangingPunct="0"/>
            <a:endParaRPr kumimoji="1" lang="en-US" altLang="zh-CN" sz="3600" b="1">
              <a:latin typeface="Times New Roman" pitchFamily="18" charset="0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3284538"/>
            <a:ext cx="2771775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551488" y="4716463"/>
            <a:ext cx="6921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800">
                <a:latin typeface="Times New Roman" pitchFamily="18" charset="0"/>
              </a:rPr>
              <a:t>A</a:t>
            </a:r>
            <a:endParaRPr lang="en-US" altLang="zh-CN" sz="2800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129338" y="3527425"/>
            <a:ext cx="69215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800">
                <a:latin typeface="Times New Roman" pitchFamily="18" charset="0"/>
              </a:rPr>
              <a:t>C</a:t>
            </a:r>
            <a:endParaRPr lang="en-US" altLang="zh-CN" sz="2800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6864350" y="4167188"/>
            <a:ext cx="6921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400">
                <a:latin typeface="Times New Roman" pitchFamily="18" charset="0"/>
              </a:rPr>
              <a:t>a</a:t>
            </a:r>
            <a:endParaRPr lang="en-US" altLang="zh-CN" sz="2400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6056313" y="4173538"/>
            <a:ext cx="69215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400" b="1">
                <a:latin typeface="Times New Roman" pitchFamily="18" charset="0"/>
              </a:rPr>
              <a:t>b</a:t>
            </a:r>
            <a:endParaRPr lang="en-US" altLang="zh-CN" sz="2400" b="1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6634163" y="4498975"/>
            <a:ext cx="6921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400">
                <a:latin typeface="Times New Roman" pitchFamily="18" charset="0"/>
              </a:rPr>
              <a:t>c</a:t>
            </a:r>
            <a:endParaRPr lang="en-US" altLang="zh-CN" sz="2400"/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7138988" y="3683000"/>
            <a:ext cx="69215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300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000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en-US" altLang="zh-CN" sz="3000">
              <a:solidFill>
                <a:srgbClr val="FF0000"/>
              </a:solidFill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5638800" y="3962400"/>
            <a:ext cx="6921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300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000" baseline="-2500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6719888" y="5105400"/>
            <a:ext cx="6921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300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000" baseline="-25000">
                <a:solidFill>
                  <a:srgbClr val="FF0000"/>
                </a:solidFill>
                <a:latin typeface="Times New Roman" pitchFamily="18" charset="0"/>
              </a:rPr>
              <a:t>3</a:t>
            </a:r>
            <a:endParaRPr lang="en-US" altLang="zh-CN" sz="3000">
              <a:solidFill>
                <a:srgbClr val="FF0000"/>
              </a:solidFill>
            </a:endParaRPr>
          </a:p>
        </p:txBody>
      </p:sp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1375" y="2743200"/>
            <a:ext cx="3170238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8077200" y="4648200"/>
            <a:ext cx="782638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000">
                <a:latin typeface="Times New Roman" pitchFamily="18" charset="0"/>
              </a:rPr>
              <a:t>B</a:t>
            </a:r>
            <a:endParaRPr lang="en-US" altLang="zh-CN" sz="2000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2551113" y="4476750"/>
            <a:ext cx="7826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600">
                <a:latin typeface="Times New Roman" pitchFamily="18" charset="0"/>
              </a:rPr>
              <a:t>A</a:t>
            </a:r>
            <a:endParaRPr lang="en-US" altLang="zh-CN" sz="2600"/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4440238" y="4446588"/>
            <a:ext cx="7826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600">
                <a:latin typeface="Times New Roman" pitchFamily="18" charset="0"/>
              </a:rPr>
              <a:t>B</a:t>
            </a:r>
            <a:endParaRPr lang="en-US" altLang="zh-CN" sz="2600"/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2957513" y="3592513"/>
            <a:ext cx="7826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500">
                <a:latin typeface="Times New Roman" pitchFamily="18" charset="0"/>
              </a:rPr>
              <a:t>C</a:t>
            </a:r>
            <a:endParaRPr lang="en-US" altLang="zh-CN" sz="2500"/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3511550" y="4105275"/>
            <a:ext cx="782638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400">
                <a:latin typeface="Times New Roman" pitchFamily="18" charset="0"/>
              </a:rPr>
              <a:t>a</a:t>
            </a:r>
            <a:endParaRPr lang="en-US" altLang="zh-CN" sz="2400"/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3006725" y="4111625"/>
            <a:ext cx="782638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400">
                <a:latin typeface="Times New Roman" pitchFamily="18" charset="0"/>
              </a:rPr>
              <a:t>b</a:t>
            </a:r>
            <a:endParaRPr lang="en-US" altLang="zh-CN" sz="2400"/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3300413" y="4289425"/>
            <a:ext cx="7826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2400">
                <a:latin typeface="Times New Roman" pitchFamily="18" charset="0"/>
              </a:rPr>
              <a:t>c</a:t>
            </a:r>
            <a:endParaRPr lang="en-US" altLang="zh-CN" sz="2400"/>
          </a:p>
        </p:txBody>
      </p:sp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3984625" y="3498850"/>
            <a:ext cx="782638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300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000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en-US" altLang="zh-CN" sz="3000">
              <a:solidFill>
                <a:srgbClr val="FF0000"/>
              </a:solidFill>
            </a:endParaRPr>
          </a:p>
        </p:txBody>
      </p:sp>
      <p:sp>
        <p:nvSpPr>
          <p:cNvPr id="22550" name="Text Box 22"/>
          <p:cNvSpPr txBox="1">
            <a:spLocks noChangeArrowheads="1"/>
          </p:cNvSpPr>
          <p:nvPr/>
        </p:nvSpPr>
        <p:spPr bwMode="auto">
          <a:xfrm>
            <a:off x="2486025" y="3911600"/>
            <a:ext cx="7810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300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000" baseline="-2500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altLang="zh-CN" sz="3000">
              <a:solidFill>
                <a:srgbClr val="FF0000"/>
              </a:solidFill>
            </a:endParaRPr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3463925" y="5118100"/>
            <a:ext cx="7810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300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000" baseline="-25000">
                <a:solidFill>
                  <a:srgbClr val="FF0000"/>
                </a:solidFill>
                <a:latin typeface="Times New Roman" pitchFamily="18" charset="0"/>
              </a:rPr>
              <a:t>3</a:t>
            </a:r>
            <a:endParaRPr lang="en-US" altLang="zh-CN" sz="3000">
              <a:solidFill>
                <a:srgbClr val="FF0000"/>
              </a:solidFill>
            </a:endParaRPr>
          </a:p>
        </p:txBody>
      </p:sp>
      <p:grpSp>
        <p:nvGrpSpPr>
          <p:cNvPr id="22552" name="Group 24"/>
          <p:cNvGrpSpPr>
            <a:grpSpLocks/>
          </p:cNvGrpSpPr>
          <p:nvPr/>
        </p:nvGrpSpPr>
        <p:grpSpPr bwMode="auto">
          <a:xfrm>
            <a:off x="539750" y="0"/>
            <a:ext cx="3581400" cy="687388"/>
            <a:chOff x="768" y="335"/>
            <a:chExt cx="2256" cy="433"/>
          </a:xfrm>
        </p:grpSpPr>
        <p:grpSp>
          <p:nvGrpSpPr>
            <p:cNvPr id="22554" name="Group 25"/>
            <p:cNvGrpSpPr>
              <a:grpSpLocks/>
            </p:cNvGrpSpPr>
            <p:nvPr/>
          </p:nvGrpSpPr>
          <p:grpSpPr bwMode="auto">
            <a:xfrm>
              <a:off x="768" y="335"/>
              <a:ext cx="1488" cy="343"/>
              <a:chOff x="1920" y="36"/>
              <a:chExt cx="2112" cy="245"/>
            </a:xfrm>
          </p:grpSpPr>
          <p:sp>
            <p:nvSpPr>
              <p:cNvPr id="22557" name="Rectangle 26"/>
              <p:cNvSpPr>
                <a:spLocks noChangeArrowheads="1"/>
              </p:cNvSpPr>
              <p:nvPr/>
            </p:nvSpPr>
            <p:spPr bwMode="auto">
              <a:xfrm>
                <a:off x="1920" y="58"/>
                <a:ext cx="2112" cy="223"/>
              </a:xfrm>
              <a:prstGeom prst="rect">
                <a:avLst/>
              </a:prstGeom>
              <a:gradFill rotWithShape="0">
                <a:gsLst>
                  <a:gs pos="0">
                    <a:srgbClr val="FFCC99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 w="38100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zh-CN" altLang="en-US" sz="2400" b="1">
                    <a:solidFill>
                      <a:srgbClr val="FF0000"/>
                    </a:solidFill>
                    <a:latin typeface="Times New Roman" pitchFamily="18" charset="0"/>
                    <a:ea typeface="隶书" pitchFamily="49" charset="-122"/>
                  </a:rPr>
                  <a:t>思维训练</a:t>
                </a:r>
                <a:endParaRPr lang="zh-CN" altLang="en-US" sz="2400" b="1" baseline="-25000">
                  <a:solidFill>
                    <a:srgbClr val="FF0000"/>
                  </a:solidFill>
                  <a:latin typeface="Times New Roman" pitchFamily="18" charset="0"/>
                  <a:ea typeface="隶书" pitchFamily="49" charset="-122"/>
                </a:endParaRPr>
              </a:p>
            </p:txBody>
          </p:sp>
          <p:sp>
            <p:nvSpPr>
              <p:cNvPr id="35867" name="Rectangle 27" descr="PE03255_"/>
              <p:cNvSpPr>
                <a:spLocks noChangeArrowheads="1"/>
              </p:cNvSpPr>
              <p:nvPr/>
            </p:nvSpPr>
            <p:spPr bwMode="auto">
              <a:xfrm>
                <a:off x="3601" y="36"/>
                <a:ext cx="166" cy="234"/>
              </a:xfrm>
              <a:prstGeom prst="rect">
                <a:avLst/>
              </a:prstGeom>
              <a:noFill/>
              <a:ln w="381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endParaRPr lang="zh-CN" altLang="zh-CN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BatangChe" pitchFamily="49" charset="-127"/>
                </a:endParaRPr>
              </a:p>
            </p:txBody>
          </p:sp>
        </p:grpSp>
        <p:pic>
          <p:nvPicPr>
            <p:cNvPr id="22555" name="Picture 28" descr="678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336"/>
              <a:ext cx="76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6" name="Picture 29" descr="gif003[1]">
              <a:hlinkClick r:id="" action="ppaction://hlinkshowjump?jump=lastslide"/>
            </p:cNvPr>
            <p:cNvPicPr>
              <a:picLocks noChangeAspect="1" noChangeArrowheads="1" noCrop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432"/>
              <a:ext cx="33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53" name="AutoShape 3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5949950"/>
            <a:ext cx="503237" cy="358775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0" y="0"/>
            <a:ext cx="2449513" cy="701675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黑体" pitchFamily="2" charset="-122"/>
                <a:ea typeface="黑体" pitchFamily="2" charset="-122"/>
              </a:rPr>
              <a:t>知识运用</a:t>
            </a:r>
            <a:r>
              <a:rPr lang="en-US" altLang="zh-CN" sz="4000" b="1">
                <a:latin typeface="黑体" pitchFamily="2" charset="-122"/>
                <a:ea typeface="黑体" pitchFamily="2" charset="-122"/>
              </a:rPr>
              <a:t>: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634163" y="1844675"/>
            <a:ext cx="2543175" cy="2452688"/>
            <a:chOff x="3787" y="1175"/>
            <a:chExt cx="1602" cy="1545"/>
          </a:xfrm>
        </p:grpSpPr>
        <p:sp>
          <p:nvSpPr>
            <p:cNvPr id="2058" name="Rectangle 4"/>
            <p:cNvSpPr>
              <a:spLocks noChangeArrowheads="1"/>
            </p:cNvSpPr>
            <p:nvPr/>
          </p:nvSpPr>
          <p:spPr bwMode="auto">
            <a:xfrm>
              <a:off x="4014" y="1434"/>
              <a:ext cx="1134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" name="Line 5"/>
            <p:cNvSpPr>
              <a:spLocks noChangeShapeType="1"/>
            </p:cNvSpPr>
            <p:nvPr/>
          </p:nvSpPr>
          <p:spPr bwMode="auto">
            <a:xfrm flipV="1">
              <a:off x="4014" y="2024"/>
              <a:ext cx="1134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Line 6"/>
            <p:cNvSpPr>
              <a:spLocks noChangeShapeType="1"/>
            </p:cNvSpPr>
            <p:nvPr/>
          </p:nvSpPr>
          <p:spPr bwMode="auto">
            <a:xfrm>
              <a:off x="4876" y="1434"/>
              <a:ext cx="272" cy="5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Line 7"/>
            <p:cNvSpPr>
              <a:spLocks noChangeShapeType="1"/>
            </p:cNvSpPr>
            <p:nvPr/>
          </p:nvSpPr>
          <p:spPr bwMode="auto">
            <a:xfrm flipH="1">
              <a:off x="4014" y="1434"/>
              <a:ext cx="862" cy="1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Text Box 8"/>
            <p:cNvSpPr txBox="1">
              <a:spLocks noChangeArrowheads="1"/>
            </p:cNvSpPr>
            <p:nvPr/>
          </p:nvSpPr>
          <p:spPr bwMode="auto">
            <a:xfrm>
              <a:off x="3787" y="2432"/>
              <a:ext cx="27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/>
                <a:t>A</a:t>
              </a:r>
            </a:p>
          </p:txBody>
        </p:sp>
        <p:sp>
          <p:nvSpPr>
            <p:cNvPr id="2063" name="Text Box 9"/>
            <p:cNvSpPr txBox="1">
              <a:spLocks noChangeArrowheads="1"/>
            </p:cNvSpPr>
            <p:nvPr/>
          </p:nvSpPr>
          <p:spPr bwMode="auto">
            <a:xfrm>
              <a:off x="4779" y="1175"/>
              <a:ext cx="27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/>
                <a:t>F</a:t>
              </a:r>
            </a:p>
          </p:txBody>
        </p:sp>
        <p:sp>
          <p:nvSpPr>
            <p:cNvPr id="2064" name="Text Box 10"/>
            <p:cNvSpPr txBox="1">
              <a:spLocks noChangeArrowheads="1"/>
            </p:cNvSpPr>
            <p:nvPr/>
          </p:nvSpPr>
          <p:spPr bwMode="auto">
            <a:xfrm>
              <a:off x="5109" y="1875"/>
              <a:ext cx="27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/>
                <a:t>E</a:t>
              </a:r>
            </a:p>
          </p:txBody>
        </p:sp>
        <p:sp>
          <p:nvSpPr>
            <p:cNvPr id="2065" name="Text Box 11"/>
            <p:cNvSpPr txBox="1">
              <a:spLocks noChangeArrowheads="1"/>
            </p:cNvSpPr>
            <p:nvPr/>
          </p:nvSpPr>
          <p:spPr bwMode="auto">
            <a:xfrm>
              <a:off x="5103" y="1175"/>
              <a:ext cx="27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/>
                <a:t>C</a:t>
              </a:r>
            </a:p>
          </p:txBody>
        </p:sp>
        <p:sp>
          <p:nvSpPr>
            <p:cNvPr id="2066" name="Text Box 12"/>
            <p:cNvSpPr txBox="1">
              <a:spLocks noChangeArrowheads="1"/>
            </p:cNvSpPr>
            <p:nvPr/>
          </p:nvSpPr>
          <p:spPr bwMode="auto">
            <a:xfrm>
              <a:off x="5116" y="2406"/>
              <a:ext cx="27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/>
                <a:t>B</a:t>
              </a:r>
            </a:p>
          </p:txBody>
        </p:sp>
        <p:sp>
          <p:nvSpPr>
            <p:cNvPr id="2067" name="Text Box 13"/>
            <p:cNvSpPr txBox="1">
              <a:spLocks noChangeArrowheads="1"/>
            </p:cNvSpPr>
            <p:nvPr/>
          </p:nvSpPr>
          <p:spPr bwMode="auto">
            <a:xfrm>
              <a:off x="3930" y="1175"/>
              <a:ext cx="27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/>
                <a:t>D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0" y="692150"/>
            <a:ext cx="8604250" cy="1296988"/>
            <a:chOff x="0" y="482"/>
            <a:chExt cx="5420" cy="817"/>
          </a:xfrm>
        </p:grpSpPr>
        <p:sp>
          <p:nvSpPr>
            <p:cNvPr id="2057" name="Text Box 15"/>
            <p:cNvSpPr txBox="1">
              <a:spLocks noChangeArrowheads="1"/>
            </p:cNvSpPr>
            <p:nvPr/>
          </p:nvSpPr>
          <p:spPr bwMode="auto">
            <a:xfrm>
              <a:off x="0" y="482"/>
              <a:ext cx="5420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8</a:t>
              </a:r>
              <a:r>
                <a:rPr lang="zh-CN" altLang="en-US" sz="2800" b="1"/>
                <a:t>如图</a:t>
              </a:r>
              <a:r>
                <a:rPr lang="en-US" altLang="zh-CN" sz="2800" b="1"/>
                <a:t>:</a:t>
              </a:r>
              <a:r>
                <a:rPr lang="zh-CN" altLang="en-US" sz="2800" b="1"/>
                <a:t>在正方形</a:t>
              </a:r>
              <a:r>
                <a:rPr lang="en-US" altLang="zh-CN" sz="2800" b="1"/>
                <a:t>ABCD</a:t>
              </a:r>
              <a:r>
                <a:rPr lang="zh-CN" altLang="en-US" sz="2800" b="1"/>
                <a:t>中</a:t>
              </a:r>
              <a:r>
                <a:rPr lang="en-US" altLang="zh-CN" sz="2800" b="1"/>
                <a:t>,E</a:t>
              </a:r>
              <a:r>
                <a:rPr lang="zh-CN" altLang="en-US" sz="2800" b="1"/>
                <a:t>是</a:t>
              </a:r>
              <a:r>
                <a:rPr lang="en-US" altLang="zh-CN" sz="2800" b="1"/>
                <a:t>BC</a:t>
              </a:r>
              <a:r>
                <a:rPr lang="zh-CN" altLang="en-US" sz="2800" b="1"/>
                <a:t>的中点</a:t>
              </a:r>
              <a:r>
                <a:rPr lang="en-US" altLang="zh-CN" sz="2800" b="1"/>
                <a:t>,F</a:t>
              </a:r>
              <a:r>
                <a:rPr lang="zh-CN" altLang="en-US" sz="2800" b="1"/>
                <a:t>是</a:t>
              </a:r>
              <a:r>
                <a:rPr lang="en-US" altLang="zh-CN" sz="2800" b="1"/>
                <a:t>CD</a:t>
              </a:r>
              <a:r>
                <a:rPr lang="zh-CN" altLang="en-US" sz="2800" b="1"/>
                <a:t>上一点</a:t>
              </a:r>
              <a:r>
                <a:rPr lang="en-US" altLang="zh-CN" sz="2800" b="1"/>
                <a:t>,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2800" b="1"/>
                <a:t>且</a:t>
              </a:r>
              <a:r>
                <a:rPr lang="en-US" altLang="zh-CN" sz="2800" b="1"/>
                <a:t>CF=       CD.</a:t>
              </a:r>
              <a:r>
                <a:rPr lang="zh-CN" altLang="en-US" sz="2800" b="1"/>
                <a:t>猜想△</a:t>
              </a:r>
              <a:r>
                <a:rPr lang="en-US" altLang="zh-CN" sz="2800" b="1"/>
                <a:t>AEF</a:t>
              </a:r>
              <a:r>
                <a:rPr lang="zh-CN" altLang="en-US" sz="2800" b="1"/>
                <a:t>的形状</a:t>
              </a:r>
              <a:r>
                <a:rPr lang="en-US" altLang="zh-CN" sz="2800" b="1"/>
                <a:t>,</a:t>
              </a:r>
              <a:r>
                <a:rPr lang="zh-CN" altLang="en-US" sz="2800" b="1"/>
                <a:t>并证明你的结论</a:t>
              </a:r>
              <a:r>
                <a:rPr lang="en-US" altLang="zh-CN" sz="2800" b="1"/>
                <a:t>.</a:t>
              </a:r>
            </a:p>
          </p:txBody>
        </p:sp>
        <p:graphicFrame>
          <p:nvGraphicFramePr>
            <p:cNvPr id="2051" name="Object 16"/>
            <p:cNvGraphicFramePr>
              <a:graphicFrameLocks noChangeAspect="1"/>
            </p:cNvGraphicFramePr>
            <p:nvPr/>
          </p:nvGraphicFramePr>
          <p:xfrm>
            <a:off x="748" y="709"/>
            <a:ext cx="363" cy="5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66" name="Equation" r:id="rId3" imgW="152280" imgH="393480" progId="Equation.DSMT4">
                    <p:embed/>
                  </p:oleObj>
                </mc:Choice>
                <mc:Fallback>
                  <p:oleObj name="Equation" r:id="rId3" imgW="152280" imgH="393480" progId="Equation.DSMT4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8" y="709"/>
                          <a:ext cx="363" cy="5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50825" y="1844675"/>
            <a:ext cx="7200900" cy="5013325"/>
            <a:chOff x="158" y="1162"/>
            <a:chExt cx="4536" cy="3158"/>
          </a:xfrm>
        </p:grpSpPr>
        <p:sp>
          <p:nvSpPr>
            <p:cNvPr id="2056" name="Text Box 18"/>
            <p:cNvSpPr txBox="1">
              <a:spLocks noChangeArrowheads="1"/>
            </p:cNvSpPr>
            <p:nvPr/>
          </p:nvSpPr>
          <p:spPr bwMode="auto">
            <a:xfrm>
              <a:off x="158" y="1162"/>
              <a:ext cx="3493" cy="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/>
                <a:t>解</a:t>
              </a:r>
              <a:r>
                <a:rPr lang="en-US" altLang="zh-CN" sz="2400" b="1"/>
                <a:t>: △AEF</a:t>
              </a:r>
              <a:r>
                <a:rPr lang="zh-CN" altLang="en-US" sz="2400" b="1"/>
                <a:t>是直角三角形；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2400" b="1"/>
                <a:t>理由：设正方形</a:t>
              </a:r>
              <a:r>
                <a:rPr lang="en-US" altLang="zh-CN" sz="2400" b="1"/>
                <a:t>ABCD</a:t>
              </a:r>
              <a:r>
                <a:rPr lang="zh-CN" altLang="en-US" sz="2400" b="1"/>
                <a:t>的边长是</a:t>
              </a:r>
              <a:r>
                <a:rPr lang="en-US" altLang="zh-CN" sz="2400" b="1"/>
                <a:t>a,</a:t>
              </a:r>
              <a:r>
                <a:rPr lang="zh-CN" altLang="en-US" sz="2400" b="1"/>
                <a:t>则</a:t>
              </a:r>
              <a:r>
                <a:rPr lang="en-US" altLang="zh-CN" sz="2400" b="1"/>
                <a:t>:</a:t>
              </a:r>
            </a:p>
          </p:txBody>
        </p:sp>
        <p:graphicFrame>
          <p:nvGraphicFramePr>
            <p:cNvPr id="2050" name="Object 19"/>
            <p:cNvGraphicFramePr>
              <a:graphicFrameLocks noChangeAspect="1"/>
            </p:cNvGraphicFramePr>
            <p:nvPr/>
          </p:nvGraphicFramePr>
          <p:xfrm>
            <a:off x="158" y="1706"/>
            <a:ext cx="4536" cy="26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67" name="Equation" r:id="rId5" imgW="2654280" imgH="2819160" progId="Equation.DSMT4">
                    <p:embed/>
                  </p:oleObj>
                </mc:Choice>
                <mc:Fallback>
                  <p:oleObj name="Equation" r:id="rId5" imgW="2654280" imgH="2819160" progId="Equation.DSMT4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" y="1706"/>
                          <a:ext cx="4536" cy="26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571604" y="214290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zh-CN" altLang="en-US" sz="5400" b="1" dirty="0">
                <a:ln w="24500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温故知新</a:t>
            </a:r>
          </a:p>
        </p:txBody>
      </p:sp>
      <p:grpSp>
        <p:nvGrpSpPr>
          <p:cNvPr id="7171" name="Group 14"/>
          <p:cNvGrpSpPr>
            <a:grpSpLocks/>
          </p:cNvGrpSpPr>
          <p:nvPr/>
        </p:nvGrpSpPr>
        <p:grpSpPr bwMode="auto">
          <a:xfrm>
            <a:off x="5414963" y="2643188"/>
            <a:ext cx="3729037" cy="2500312"/>
            <a:chOff x="1536" y="1536"/>
            <a:chExt cx="2784" cy="2132"/>
          </a:xfrm>
        </p:grpSpPr>
        <p:sp>
          <p:nvSpPr>
            <p:cNvPr id="54" name="AutoShape 4"/>
            <p:cNvSpPr>
              <a:spLocks noChangeArrowheads="1"/>
            </p:cNvSpPr>
            <p:nvPr/>
          </p:nvSpPr>
          <p:spPr bwMode="auto">
            <a:xfrm>
              <a:off x="1824" y="1872"/>
              <a:ext cx="2161" cy="1440"/>
            </a:xfrm>
            <a:prstGeom prst="rtTriangle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  <p:sp>
          <p:nvSpPr>
            <p:cNvPr id="55" name="Text Box 5"/>
            <p:cNvSpPr txBox="1">
              <a:spLocks noChangeArrowheads="1"/>
            </p:cNvSpPr>
            <p:nvPr/>
          </p:nvSpPr>
          <p:spPr bwMode="auto">
            <a:xfrm>
              <a:off x="1580" y="2400"/>
              <a:ext cx="244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6" name="Text Box 6"/>
            <p:cNvSpPr txBox="1">
              <a:spLocks noChangeArrowheads="1"/>
            </p:cNvSpPr>
            <p:nvPr/>
          </p:nvSpPr>
          <p:spPr bwMode="auto">
            <a:xfrm>
              <a:off x="2688" y="3265"/>
              <a:ext cx="260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57" name="Text Box 7"/>
            <p:cNvSpPr txBox="1">
              <a:spLocks noChangeArrowheads="1"/>
            </p:cNvSpPr>
            <p:nvPr/>
          </p:nvSpPr>
          <p:spPr bwMode="auto">
            <a:xfrm>
              <a:off x="2833" y="2207"/>
              <a:ext cx="243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58" name="Line 8"/>
            <p:cNvSpPr>
              <a:spLocks noChangeShapeType="1"/>
            </p:cNvSpPr>
            <p:nvPr/>
          </p:nvSpPr>
          <p:spPr bwMode="auto">
            <a:xfrm>
              <a:off x="1824" y="3169"/>
              <a:ext cx="145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  <p:sp>
          <p:nvSpPr>
            <p:cNvPr id="59" name="Line 9"/>
            <p:cNvSpPr>
              <a:spLocks noChangeShapeType="1"/>
            </p:cNvSpPr>
            <p:nvPr/>
          </p:nvSpPr>
          <p:spPr bwMode="auto">
            <a:xfrm>
              <a:off x="1969" y="3169"/>
              <a:ext cx="0" cy="143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  <p:sp>
          <p:nvSpPr>
            <p:cNvPr id="60" name="Text Box 10"/>
            <p:cNvSpPr txBox="1">
              <a:spLocks noChangeArrowheads="1"/>
            </p:cNvSpPr>
            <p:nvPr/>
          </p:nvSpPr>
          <p:spPr bwMode="auto">
            <a:xfrm>
              <a:off x="1536" y="3169"/>
              <a:ext cx="384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61" name="Text Box 11"/>
            <p:cNvSpPr txBox="1">
              <a:spLocks noChangeArrowheads="1"/>
            </p:cNvSpPr>
            <p:nvPr/>
          </p:nvSpPr>
          <p:spPr bwMode="auto">
            <a:xfrm>
              <a:off x="1585" y="1536"/>
              <a:ext cx="384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>
                  <a:solidFill>
                    <a:srgbClr val="000000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62" name="Text Box 12"/>
            <p:cNvSpPr txBox="1">
              <a:spLocks noChangeArrowheads="1"/>
            </p:cNvSpPr>
            <p:nvPr/>
          </p:nvSpPr>
          <p:spPr bwMode="auto">
            <a:xfrm>
              <a:off x="3936" y="3216"/>
              <a:ext cx="384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</a:p>
          </p:txBody>
        </p:sp>
      </p:grpSp>
      <p:sp>
        <p:nvSpPr>
          <p:cNvPr id="63" name="Text Box 15"/>
          <p:cNvSpPr txBox="1">
            <a:spLocks noChangeArrowheads="1"/>
          </p:cNvSpPr>
          <p:nvPr/>
        </p:nvSpPr>
        <p:spPr bwMode="auto">
          <a:xfrm>
            <a:off x="685800" y="1282700"/>
            <a:ext cx="7620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FF0000"/>
                </a:solidFill>
                <a:latin typeface="Times New Roman" pitchFamily="18" charset="0"/>
              </a:rPr>
              <a:t>勾股定理：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ysClr val="windowText" lastClr="000000"/>
                </a:solidFill>
                <a:latin typeface="Times New Roman" pitchFamily="18" charset="0"/>
              </a:rPr>
              <a:t>        </a:t>
            </a:r>
            <a:r>
              <a:rPr lang="zh-CN" altLang="en-US" sz="3200" b="1" kern="0" dirty="0">
                <a:solidFill>
                  <a:srgbClr val="0000FF"/>
                </a:solidFill>
                <a:latin typeface="Times New Roman" pitchFamily="18" charset="0"/>
              </a:rPr>
              <a:t>如果直角三角形的两直角边为</a:t>
            </a:r>
            <a:r>
              <a:rPr lang="en-US" altLang="zh-CN" sz="3200" b="1" i="1" kern="0" dirty="0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zh-CN" altLang="en-US" sz="3200" b="1" kern="0" dirty="0">
                <a:solidFill>
                  <a:srgbClr val="0000FF"/>
                </a:solidFill>
                <a:latin typeface="Times New Roman" pitchFamily="18" charset="0"/>
              </a:rPr>
              <a:t>，</a:t>
            </a:r>
            <a:r>
              <a:rPr lang="en-US" altLang="zh-CN" sz="3200" b="1" i="1" kern="0" dirty="0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lang="zh-CN" altLang="en-US" sz="3200" b="1" kern="0" dirty="0">
                <a:solidFill>
                  <a:srgbClr val="0000FF"/>
                </a:solidFill>
                <a:latin typeface="Times New Roman" pitchFamily="18" charset="0"/>
              </a:rPr>
              <a:t>，斜边长为</a:t>
            </a:r>
            <a:r>
              <a:rPr lang="en-US" altLang="zh-CN" sz="3200" b="1" i="1" kern="0" dirty="0">
                <a:solidFill>
                  <a:srgbClr val="0000FF"/>
                </a:solidFill>
                <a:latin typeface="Times New Roman" pitchFamily="18" charset="0"/>
              </a:rPr>
              <a:t>c</a:t>
            </a:r>
            <a:r>
              <a:rPr lang="en-US" altLang="zh-CN" sz="3200" b="1" kern="0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zh-CN" altLang="en-US" sz="3200" b="1" kern="0" dirty="0">
                <a:solidFill>
                  <a:srgbClr val="0000FF"/>
                </a:solidFill>
                <a:latin typeface="Times New Roman" pitchFamily="18" charset="0"/>
              </a:rPr>
              <a:t>，那么</a:t>
            </a:r>
            <a:r>
              <a:rPr lang="en-US" altLang="zh-CN" sz="3200" b="1" i="1" kern="0" dirty="0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200" b="1" kern="0" baseline="30000" dirty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en-US" altLang="zh-CN" sz="3200" b="1" kern="0" dirty="0">
                <a:solidFill>
                  <a:srgbClr val="0000FF"/>
                </a:solidFill>
                <a:latin typeface="Times New Roman" pitchFamily="18" charset="0"/>
              </a:rPr>
              <a:t>+</a:t>
            </a:r>
            <a:r>
              <a:rPr lang="en-US" altLang="zh-CN" sz="3200" b="1" i="1" kern="0" dirty="0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lang="en-US" altLang="zh-CN" sz="3200" b="1" kern="0" baseline="30000" dirty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en-US" altLang="zh-CN" sz="3200" b="1" kern="0" dirty="0">
                <a:solidFill>
                  <a:srgbClr val="0000FF"/>
                </a:solidFill>
                <a:latin typeface="Times New Roman" pitchFamily="18" charset="0"/>
              </a:rPr>
              <a:t>=</a:t>
            </a:r>
            <a:r>
              <a:rPr lang="en-US" altLang="zh-CN" sz="3200" b="1" i="1" kern="0" dirty="0">
                <a:solidFill>
                  <a:srgbClr val="0000FF"/>
                </a:solidFill>
                <a:latin typeface="Times New Roman" pitchFamily="18" charset="0"/>
              </a:rPr>
              <a:t>c</a:t>
            </a:r>
            <a:r>
              <a:rPr lang="en-US" altLang="zh-CN" sz="3200" b="1" kern="0" baseline="30000" dirty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en-US" altLang="zh-CN" sz="3200" b="1" kern="0" dirty="0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5063" y="3875299"/>
            <a:ext cx="4500562" cy="2071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    反过来，如果一个三角形的三边长</a:t>
            </a:r>
            <a:r>
              <a:rPr kumimoji="1" lang="en-US" altLang="zh-CN" sz="3200" b="1" dirty="0">
                <a:solidFill>
                  <a:srgbClr val="0000FF"/>
                </a:solidFill>
                <a:latin typeface="+mj-ea"/>
                <a:ea typeface="+mj-ea"/>
              </a:rPr>
              <a:t>a</a:t>
            </a:r>
            <a:r>
              <a:rPr kumimoji="1"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、</a:t>
            </a:r>
            <a:r>
              <a:rPr kumimoji="1" lang="en-US" altLang="zh-CN" sz="3200" b="1" dirty="0">
                <a:solidFill>
                  <a:srgbClr val="0000FF"/>
                </a:solidFill>
                <a:latin typeface="+mj-ea"/>
                <a:ea typeface="+mj-ea"/>
              </a:rPr>
              <a:t>b</a:t>
            </a:r>
            <a:r>
              <a:rPr kumimoji="1"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、</a:t>
            </a:r>
            <a:r>
              <a:rPr kumimoji="1" lang="en-US" altLang="zh-CN" sz="3200" b="1" dirty="0">
                <a:solidFill>
                  <a:srgbClr val="0000FF"/>
                </a:solidFill>
                <a:latin typeface="+mj-ea"/>
                <a:ea typeface="+mj-ea"/>
              </a:rPr>
              <a:t>c</a:t>
            </a:r>
            <a:r>
              <a:rPr kumimoji="1"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满足</a:t>
            </a:r>
            <a:r>
              <a:rPr lang="en-US" altLang="zh-CN" sz="3200" b="1" i="1" kern="0" dirty="0">
                <a:solidFill>
                  <a:srgbClr val="0000FF"/>
                </a:solidFill>
                <a:latin typeface="+mj-ea"/>
                <a:ea typeface="+mj-ea"/>
              </a:rPr>
              <a:t>a</a:t>
            </a:r>
            <a:r>
              <a:rPr lang="en-US" altLang="zh-CN" sz="3200" b="1" kern="0" baseline="30000" dirty="0">
                <a:solidFill>
                  <a:srgbClr val="0000FF"/>
                </a:solidFill>
                <a:latin typeface="+mj-ea"/>
                <a:ea typeface="+mj-ea"/>
              </a:rPr>
              <a:t>2</a:t>
            </a:r>
            <a:r>
              <a:rPr lang="en-US" altLang="zh-CN" sz="3200" b="1" kern="0" dirty="0">
                <a:solidFill>
                  <a:srgbClr val="0000FF"/>
                </a:solidFill>
                <a:latin typeface="+mj-ea"/>
                <a:ea typeface="+mj-ea"/>
              </a:rPr>
              <a:t>+</a:t>
            </a:r>
            <a:r>
              <a:rPr lang="en-US" altLang="zh-CN" sz="3200" b="1" i="1" kern="0" dirty="0">
                <a:solidFill>
                  <a:srgbClr val="0000FF"/>
                </a:solidFill>
                <a:latin typeface="+mj-ea"/>
                <a:ea typeface="+mj-ea"/>
              </a:rPr>
              <a:t>b</a:t>
            </a:r>
            <a:r>
              <a:rPr lang="en-US" altLang="zh-CN" sz="3200" b="1" kern="0" baseline="30000" dirty="0">
                <a:solidFill>
                  <a:srgbClr val="0000FF"/>
                </a:solidFill>
                <a:latin typeface="+mj-ea"/>
                <a:ea typeface="+mj-ea"/>
              </a:rPr>
              <a:t>2</a:t>
            </a:r>
            <a:r>
              <a:rPr lang="en-US" altLang="zh-CN" sz="3200" b="1" kern="0" dirty="0">
                <a:solidFill>
                  <a:srgbClr val="0000FF"/>
                </a:solidFill>
                <a:latin typeface="+mj-ea"/>
                <a:ea typeface="+mj-ea"/>
              </a:rPr>
              <a:t>=</a:t>
            </a:r>
            <a:r>
              <a:rPr lang="en-US" altLang="zh-CN" sz="3200" b="1" i="1" kern="0" dirty="0">
                <a:solidFill>
                  <a:srgbClr val="0000FF"/>
                </a:solidFill>
                <a:latin typeface="+mj-ea"/>
                <a:ea typeface="+mj-ea"/>
              </a:rPr>
              <a:t>c</a:t>
            </a:r>
            <a:r>
              <a:rPr lang="en-US" altLang="zh-CN" sz="3200" b="1" kern="0" baseline="30000" dirty="0">
                <a:solidFill>
                  <a:srgbClr val="0000FF"/>
                </a:solidFill>
                <a:latin typeface="+mj-ea"/>
                <a:ea typeface="+mj-ea"/>
              </a:rPr>
              <a:t>2</a:t>
            </a:r>
            <a:r>
              <a:rPr lang="en-US" altLang="zh-CN" sz="3200" b="1" kern="0" dirty="0">
                <a:solidFill>
                  <a:srgbClr val="0000FF"/>
                </a:solidFill>
                <a:latin typeface="+mj-ea"/>
                <a:ea typeface="+mj-ea"/>
              </a:rPr>
              <a:t> .</a:t>
            </a:r>
            <a:r>
              <a:rPr lang="zh-CN" altLang="en-US" sz="3200" b="1" kern="0" dirty="0">
                <a:solidFill>
                  <a:srgbClr val="0000FF"/>
                </a:solidFill>
                <a:latin typeface="+mj-ea"/>
                <a:ea typeface="+mj-ea"/>
              </a:rPr>
              <a:t>那么这个三角形的形状怎样？</a:t>
            </a:r>
            <a:endParaRPr kumimoji="1" lang="en-US" altLang="zh-CN" sz="3200" dirty="0"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4348" y="2928934"/>
            <a:ext cx="22621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zh-CN" altLang="en-US" sz="5400" b="1" dirty="0">
                <a:ln w="24500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思考</a:t>
            </a:r>
            <a:r>
              <a:rPr kumimoji="1" lang="zh-CN" altLang="en-US" sz="5400" b="1" dirty="0">
                <a:ln w="24500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8686800" cy="667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</a:rPr>
              <a:t>10.</a:t>
            </a:r>
            <a:r>
              <a:rPr lang="zh-CN" altLang="en-US" sz="3200" b="1">
                <a:solidFill>
                  <a:srgbClr val="000066"/>
                </a:solidFill>
              </a:rPr>
              <a:t>已知</a:t>
            </a:r>
            <a:r>
              <a:rPr lang="en-US" altLang="zh-CN" sz="3200" b="1">
                <a:solidFill>
                  <a:srgbClr val="000066"/>
                </a:solidFill>
              </a:rPr>
              <a:t>a.b.c</a:t>
            </a:r>
            <a:r>
              <a:rPr lang="zh-CN" altLang="en-US" sz="3200" b="1">
                <a:solidFill>
                  <a:srgbClr val="000066"/>
                </a:solidFill>
              </a:rPr>
              <a:t>为△</a:t>
            </a:r>
            <a:r>
              <a:rPr lang="en-US" altLang="zh-CN" sz="3200" b="1">
                <a:solidFill>
                  <a:srgbClr val="000066"/>
                </a:solidFill>
              </a:rPr>
              <a:t>ABC</a:t>
            </a:r>
            <a:r>
              <a:rPr lang="zh-CN" altLang="en-US" sz="3200" b="1">
                <a:solidFill>
                  <a:srgbClr val="000066"/>
                </a:solidFill>
              </a:rPr>
              <a:t>的三边</a:t>
            </a:r>
            <a:r>
              <a:rPr lang="en-US" altLang="zh-CN" sz="3200" b="1">
                <a:solidFill>
                  <a:srgbClr val="000066"/>
                </a:solidFill>
              </a:rPr>
              <a:t>,</a:t>
            </a:r>
            <a:r>
              <a:rPr lang="zh-CN" altLang="en-US" sz="3200" b="1">
                <a:solidFill>
                  <a:srgbClr val="000066"/>
                </a:solidFill>
              </a:rPr>
              <a:t>且满足 </a:t>
            </a:r>
            <a:r>
              <a:rPr lang="en-US" altLang="zh-CN" sz="3200" b="1">
                <a:solidFill>
                  <a:srgbClr val="000066"/>
                </a:solidFill>
              </a:rPr>
              <a:t>a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c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 – b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c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=a</a:t>
            </a:r>
            <a:r>
              <a:rPr lang="en-US" altLang="zh-CN" sz="3200" b="1" baseline="30000">
                <a:solidFill>
                  <a:srgbClr val="000066"/>
                </a:solidFill>
              </a:rPr>
              <a:t>4</a:t>
            </a:r>
            <a:r>
              <a:rPr lang="en-US" altLang="zh-CN" sz="3200" b="1">
                <a:solidFill>
                  <a:srgbClr val="000066"/>
                </a:solidFill>
              </a:rPr>
              <a:t> – b</a:t>
            </a:r>
            <a:r>
              <a:rPr lang="en-US" altLang="zh-CN" sz="3200" b="1" baseline="30000">
                <a:solidFill>
                  <a:srgbClr val="000066"/>
                </a:solidFill>
              </a:rPr>
              <a:t>4</a:t>
            </a:r>
            <a:r>
              <a:rPr lang="en-US" altLang="zh-CN" sz="3200" b="1">
                <a:solidFill>
                  <a:srgbClr val="000066"/>
                </a:solidFill>
              </a:rPr>
              <a:t>,</a:t>
            </a:r>
            <a:r>
              <a:rPr lang="zh-CN" altLang="en-US" sz="3200" b="1">
                <a:solidFill>
                  <a:srgbClr val="000066"/>
                </a:solidFill>
              </a:rPr>
              <a:t>试判断△</a:t>
            </a:r>
            <a:r>
              <a:rPr lang="en-US" altLang="zh-CN" sz="3200" b="1">
                <a:solidFill>
                  <a:srgbClr val="000066"/>
                </a:solidFill>
              </a:rPr>
              <a:t>ABC</a:t>
            </a:r>
            <a:r>
              <a:rPr lang="zh-CN" altLang="en-US" sz="3200" b="1">
                <a:solidFill>
                  <a:srgbClr val="000066"/>
                </a:solidFill>
              </a:rPr>
              <a:t>的形状</a:t>
            </a:r>
            <a:r>
              <a:rPr lang="en-US" altLang="zh-CN" sz="3200" b="1">
                <a:solidFill>
                  <a:srgbClr val="000066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</a:rPr>
              <a:t>解    ∵      </a:t>
            </a:r>
            <a:r>
              <a:rPr lang="en-US" altLang="zh-CN" sz="3200" b="1">
                <a:solidFill>
                  <a:srgbClr val="000066"/>
                </a:solidFill>
              </a:rPr>
              <a:t>a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c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- b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c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 = a</a:t>
            </a:r>
            <a:r>
              <a:rPr lang="en-US" altLang="zh-CN" sz="3200" b="1" baseline="30000">
                <a:solidFill>
                  <a:srgbClr val="000066"/>
                </a:solidFill>
              </a:rPr>
              <a:t>4</a:t>
            </a:r>
            <a:r>
              <a:rPr lang="en-US" altLang="zh-CN" sz="3200" b="1">
                <a:solidFill>
                  <a:srgbClr val="000066"/>
                </a:solidFill>
              </a:rPr>
              <a:t> – b</a:t>
            </a:r>
            <a:r>
              <a:rPr lang="en-US" altLang="zh-CN" sz="3200" b="1" baseline="30000">
                <a:solidFill>
                  <a:srgbClr val="000066"/>
                </a:solidFill>
              </a:rPr>
              <a:t>4</a:t>
            </a:r>
            <a:r>
              <a:rPr lang="en-US" altLang="zh-CN" sz="3200" b="1">
                <a:solidFill>
                  <a:srgbClr val="000066"/>
                </a:solidFill>
              </a:rPr>
              <a:t>                     (1)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</a:rPr>
              <a:t>       ∴      c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(a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 – b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) = (a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+ b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) (a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- b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)       (2)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</a:rPr>
              <a:t>       ∴            c</a:t>
            </a:r>
            <a:r>
              <a:rPr lang="en-US" altLang="zh-CN" sz="3200" b="1" baseline="30000">
                <a:solidFill>
                  <a:srgbClr val="000066"/>
                </a:solidFill>
              </a:rPr>
              <a:t>2 </a:t>
            </a:r>
            <a:r>
              <a:rPr lang="en-US" altLang="zh-CN" sz="3200" b="1">
                <a:solidFill>
                  <a:srgbClr val="000066"/>
                </a:solidFill>
              </a:rPr>
              <a:t>= a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 + b</a:t>
            </a:r>
            <a:r>
              <a:rPr lang="en-US" altLang="zh-CN" sz="3200" b="1" baseline="30000">
                <a:solidFill>
                  <a:srgbClr val="000066"/>
                </a:solidFill>
              </a:rPr>
              <a:t>2</a:t>
            </a:r>
            <a:r>
              <a:rPr lang="en-US" altLang="zh-CN" sz="3200" b="1">
                <a:solidFill>
                  <a:srgbClr val="000066"/>
                </a:solidFill>
              </a:rPr>
              <a:t>                            (3)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</a:rPr>
              <a:t>        ∴      △ABC</a:t>
            </a:r>
            <a:r>
              <a:rPr lang="zh-CN" altLang="en-US" sz="3200" b="1">
                <a:solidFill>
                  <a:srgbClr val="000066"/>
                </a:solidFill>
              </a:rPr>
              <a:t>是直角三角形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</a:rPr>
              <a:t>问</a:t>
            </a:r>
            <a:r>
              <a:rPr lang="en-US" altLang="zh-CN" sz="3200" b="1">
                <a:solidFill>
                  <a:srgbClr val="000066"/>
                </a:solidFill>
              </a:rPr>
              <a:t>: (1) </a:t>
            </a:r>
            <a:r>
              <a:rPr lang="zh-CN" altLang="en-US" sz="3200" b="1">
                <a:solidFill>
                  <a:srgbClr val="000066"/>
                </a:solidFill>
              </a:rPr>
              <a:t>上述解题过程</a:t>
            </a:r>
            <a:r>
              <a:rPr lang="en-US" altLang="zh-CN" sz="3200" b="1">
                <a:solidFill>
                  <a:srgbClr val="000066"/>
                </a:solidFill>
              </a:rPr>
              <a:t>,</a:t>
            </a:r>
            <a:r>
              <a:rPr lang="zh-CN" altLang="en-US" sz="3200" b="1">
                <a:solidFill>
                  <a:srgbClr val="000066"/>
                </a:solidFill>
              </a:rPr>
              <a:t>从哪一步开始出现错误</a:t>
            </a:r>
            <a:r>
              <a:rPr lang="en-US" altLang="zh-CN" sz="3200" b="1">
                <a:solidFill>
                  <a:srgbClr val="000066"/>
                </a:solidFill>
              </a:rPr>
              <a:t>?</a:t>
            </a:r>
            <a:r>
              <a:rPr lang="zh-CN" altLang="en-US" sz="3200" b="1">
                <a:solidFill>
                  <a:srgbClr val="000066"/>
                </a:solidFill>
              </a:rPr>
              <a:t>请写出该步的代号＿＿＿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</a:rPr>
              <a:t>(2) </a:t>
            </a:r>
            <a:r>
              <a:rPr lang="zh-CN" altLang="en-US" sz="3200" b="1">
                <a:solidFill>
                  <a:srgbClr val="000066"/>
                </a:solidFill>
              </a:rPr>
              <a:t>错误原因是＿＿＿＿＿＿＿＿＿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</a:rPr>
              <a:t>(3) </a:t>
            </a:r>
            <a:r>
              <a:rPr lang="zh-CN" altLang="en-US" sz="3200" b="1">
                <a:solidFill>
                  <a:srgbClr val="000066"/>
                </a:solidFill>
              </a:rPr>
              <a:t>本题正确的结论是＿＿＿＿＿＿＿＿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733800" y="4800600"/>
            <a:ext cx="53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200400" y="5486400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a</a:t>
            </a:r>
            <a:r>
              <a:rPr lang="en-US" altLang="zh-CN" sz="2400" b="1" baseline="30000">
                <a:solidFill>
                  <a:srgbClr val="FF0000"/>
                </a:solidFill>
              </a:rPr>
              <a:t>2</a:t>
            </a:r>
            <a:r>
              <a:rPr lang="en-US" altLang="zh-CN" sz="2400" b="1">
                <a:solidFill>
                  <a:srgbClr val="FF0000"/>
                </a:solidFill>
              </a:rPr>
              <a:t>- b</a:t>
            </a:r>
            <a:r>
              <a:rPr lang="en-US" altLang="zh-CN" sz="2400" b="1" baseline="30000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可能是</a:t>
            </a:r>
            <a:r>
              <a:rPr lang="en-US" altLang="zh-CN" sz="2400" b="1">
                <a:solidFill>
                  <a:srgbClr val="FF0000"/>
                </a:solidFill>
              </a:rPr>
              <a:t>0</a:t>
            </a:r>
            <a:endParaRPr lang="en-US" altLang="zh-CN" sz="2400" b="1" baseline="30000">
              <a:solidFill>
                <a:srgbClr val="FF0000"/>
              </a:solidFill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4114800" y="61722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直角三角形或等腰三角形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utoUpdateAnimBg="0"/>
      <p:bldP spid="38915" grpId="0" autoUpdateAnimBg="0"/>
      <p:bldP spid="38916" grpId="0" autoUpdateAnimBg="0"/>
      <p:bldP spid="3891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179388" y="188913"/>
            <a:ext cx="7373937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0000FF"/>
                </a:solidFill>
              </a:rPr>
              <a:t>11</a:t>
            </a:r>
            <a:r>
              <a:rPr lang="zh-CN" altLang="en-US" sz="3200" b="1">
                <a:solidFill>
                  <a:srgbClr val="0000FF"/>
                </a:solidFill>
              </a:rPr>
              <a:t>、如图：在</a:t>
            </a:r>
            <a:r>
              <a:rPr lang="el-GR" altLang="zh-CN" sz="3200" b="1">
                <a:solidFill>
                  <a:srgbClr val="0000FF"/>
                </a:solidFill>
                <a:cs typeface="Arial" pitchFamily="34" charset="0"/>
              </a:rPr>
              <a:t>Δ</a:t>
            </a:r>
            <a:r>
              <a:rPr lang="en-US" altLang="zh-CN" sz="3200" b="1">
                <a:solidFill>
                  <a:srgbClr val="0000FF"/>
                </a:solidFill>
                <a:cs typeface="Arial" pitchFamily="34" charset="0"/>
              </a:rPr>
              <a:t> ABC</a:t>
            </a:r>
            <a:r>
              <a:rPr lang="zh-CN" altLang="en-US" sz="3200" b="1">
                <a:solidFill>
                  <a:srgbClr val="0000FF"/>
                </a:solidFill>
                <a:cs typeface="Arial" pitchFamily="34" charset="0"/>
              </a:rPr>
              <a:t>中，</a:t>
            </a:r>
            <a:r>
              <a:rPr lang="en-US" altLang="zh-CN" sz="3200" b="1">
                <a:solidFill>
                  <a:srgbClr val="0000FF"/>
                </a:solidFill>
                <a:cs typeface="Arial" pitchFamily="34" charset="0"/>
              </a:rPr>
              <a:t>AB=13</a:t>
            </a:r>
            <a:r>
              <a:rPr lang="el-GR" altLang="zh-CN" sz="3200" b="1">
                <a:solidFill>
                  <a:srgbClr val="0000FF"/>
                </a:solidFill>
              </a:rPr>
              <a:t>㎝</a:t>
            </a:r>
            <a:r>
              <a:rPr lang="zh-CN" altLang="en-US" sz="3200" b="1">
                <a:solidFill>
                  <a:srgbClr val="0000FF"/>
                </a:solidFill>
              </a:rPr>
              <a:t>，</a:t>
            </a:r>
            <a:r>
              <a:rPr lang="en-US" altLang="zh-CN" sz="3200" b="1">
                <a:solidFill>
                  <a:srgbClr val="0000FF"/>
                </a:solidFill>
              </a:rPr>
              <a:t>BC=10</a:t>
            </a:r>
            <a:r>
              <a:rPr lang="el-GR" altLang="zh-CN" sz="3200" b="1">
                <a:solidFill>
                  <a:srgbClr val="0000FF"/>
                </a:solidFill>
              </a:rPr>
              <a:t>㎝</a:t>
            </a:r>
            <a:r>
              <a:rPr lang="zh-CN" altLang="en-US" sz="3200" b="1">
                <a:solidFill>
                  <a:srgbClr val="0000FF"/>
                </a:solidFill>
              </a:rPr>
              <a:t>，</a:t>
            </a:r>
            <a:r>
              <a:rPr lang="en-US" altLang="zh-CN" sz="3200" b="1">
                <a:solidFill>
                  <a:srgbClr val="0000FF"/>
                </a:solidFill>
              </a:rPr>
              <a:t>BC</a:t>
            </a:r>
            <a:r>
              <a:rPr lang="zh-CN" altLang="en-US" sz="3200" b="1">
                <a:solidFill>
                  <a:srgbClr val="0000FF"/>
                </a:solidFill>
              </a:rPr>
              <a:t>边上的中线</a:t>
            </a:r>
            <a:r>
              <a:rPr lang="en-US" altLang="zh-CN" sz="3200" b="1">
                <a:solidFill>
                  <a:srgbClr val="0000FF"/>
                </a:solidFill>
              </a:rPr>
              <a:t>AD=12</a:t>
            </a:r>
            <a:r>
              <a:rPr lang="el-GR" altLang="zh-CN" sz="3200" b="1">
                <a:solidFill>
                  <a:srgbClr val="0000FF"/>
                </a:solidFill>
              </a:rPr>
              <a:t>㎝</a:t>
            </a:r>
            <a:r>
              <a:rPr lang="zh-CN" altLang="en-US" sz="3200" b="1">
                <a:solidFill>
                  <a:srgbClr val="0000FF"/>
                </a:solidFill>
              </a:rPr>
              <a:t>，求证：</a:t>
            </a:r>
            <a:r>
              <a:rPr lang="en-US" altLang="zh-CN" sz="3200" b="1">
                <a:solidFill>
                  <a:srgbClr val="0000FF"/>
                </a:solidFill>
              </a:rPr>
              <a:t>AB=AC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  <a:endParaRPr lang="zh-CN" altLang="el-GR" sz="3200" b="1">
              <a:solidFill>
                <a:srgbClr val="0000FF"/>
              </a:solidFill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3048000"/>
            <a:ext cx="2133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0" y="2060575"/>
            <a:ext cx="7686675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证明：∵</a:t>
            </a:r>
            <a:r>
              <a:rPr lang="en-US" altLang="zh-CN" sz="2800" b="1"/>
              <a:t>AD</a:t>
            </a:r>
            <a:r>
              <a:rPr lang="zh-CN" altLang="en-US" sz="2800" b="1"/>
              <a:t>是</a:t>
            </a:r>
            <a:r>
              <a:rPr lang="en-US" altLang="zh-CN" sz="2800" b="1"/>
              <a:t>BC</a:t>
            </a:r>
            <a:r>
              <a:rPr lang="zh-CN" altLang="en-US" sz="2800" b="1"/>
              <a:t>边上的中线，</a:t>
            </a:r>
          </a:p>
          <a:p>
            <a:pPr eaLnBrk="1" hangingPunct="1"/>
            <a:r>
              <a:rPr lang="zh-CN" altLang="en-US" sz="2800" b="1"/>
              <a:t>           ∴</a:t>
            </a:r>
            <a:r>
              <a:rPr lang="en-US" altLang="zh-CN" sz="2800" b="1"/>
              <a:t>BD=CD=1/2BC=5㎝</a:t>
            </a:r>
          </a:p>
          <a:p>
            <a:pPr eaLnBrk="1" hangingPunct="1"/>
            <a:r>
              <a:rPr lang="en-US" altLang="zh-CN" sz="2800" b="1"/>
              <a:t>           </a:t>
            </a:r>
            <a:r>
              <a:rPr lang="zh-CN" altLang="zh-CN" sz="2800" b="1"/>
              <a:t>∵</a:t>
            </a:r>
            <a:r>
              <a:rPr lang="zh-CN" altLang="en-US" sz="2800" b="1"/>
              <a:t>在△</a:t>
            </a:r>
            <a:r>
              <a:rPr lang="en-US" altLang="zh-CN" sz="2800" b="1"/>
              <a:t>ABD</a:t>
            </a:r>
            <a:r>
              <a:rPr lang="zh-CN" altLang="en-US" sz="2800" b="1"/>
              <a:t>中，</a:t>
            </a:r>
            <a:r>
              <a:rPr lang="en-US" altLang="zh-CN" sz="2800" b="1"/>
              <a:t>AB=13</a:t>
            </a:r>
            <a:r>
              <a:rPr lang="zh-CN" altLang="en-US" sz="2800" b="1"/>
              <a:t>，</a:t>
            </a:r>
            <a:r>
              <a:rPr lang="en-US" altLang="zh-CN" sz="2800" b="1"/>
              <a:t>BD=5</a:t>
            </a:r>
            <a:r>
              <a:rPr lang="zh-CN" altLang="en-US" sz="2800" b="1"/>
              <a:t>，</a:t>
            </a:r>
            <a:r>
              <a:rPr lang="en-US" altLang="zh-CN" sz="2800" b="1"/>
              <a:t>AD=12</a:t>
            </a:r>
          </a:p>
          <a:p>
            <a:pPr eaLnBrk="1" hangingPunct="1"/>
            <a:r>
              <a:rPr lang="en-US" altLang="zh-CN" sz="2800" b="1"/>
              <a:t>           ∴ BD</a:t>
            </a:r>
            <a:r>
              <a:rPr lang="en-US" altLang="zh-CN" sz="2800" b="1" baseline="30000"/>
              <a:t>2</a:t>
            </a:r>
            <a:r>
              <a:rPr lang="en-US" altLang="zh-CN" sz="2800" b="1"/>
              <a:t>+AD</a:t>
            </a:r>
            <a:r>
              <a:rPr lang="en-US" altLang="zh-CN" sz="2800" b="1" baseline="30000"/>
              <a:t>2</a:t>
            </a:r>
            <a:r>
              <a:rPr lang="en-US" altLang="zh-CN" sz="2800" b="1"/>
              <a:t>=5</a:t>
            </a:r>
            <a:r>
              <a:rPr lang="en-US" altLang="zh-CN" sz="2800" b="1" baseline="30000"/>
              <a:t>2</a:t>
            </a:r>
            <a:r>
              <a:rPr lang="en-US" altLang="zh-CN" sz="2800" b="1"/>
              <a:t>+12</a:t>
            </a:r>
            <a:r>
              <a:rPr lang="en-US" altLang="zh-CN" sz="2800" b="1" baseline="30000"/>
              <a:t>2</a:t>
            </a:r>
            <a:r>
              <a:rPr lang="en-US" altLang="zh-CN" sz="2800" b="1"/>
              <a:t>=169=AB</a:t>
            </a:r>
            <a:r>
              <a:rPr lang="en-US" altLang="zh-CN" sz="2800" b="1" baseline="30000"/>
              <a:t>2</a:t>
            </a:r>
          </a:p>
          <a:p>
            <a:pPr eaLnBrk="1" hangingPunct="1"/>
            <a:r>
              <a:rPr lang="en-US" altLang="zh-CN" sz="2800" b="1" baseline="30000"/>
              <a:t>                </a:t>
            </a:r>
            <a:r>
              <a:rPr lang="en-US" altLang="zh-CN" sz="2800" b="1"/>
              <a:t>∴ △ABD</a:t>
            </a:r>
            <a:r>
              <a:rPr lang="zh-CN" altLang="en-US" sz="2800" b="1"/>
              <a:t>是直角三角形。</a:t>
            </a:r>
          </a:p>
          <a:p>
            <a:pPr eaLnBrk="1" hangingPunct="1"/>
            <a:r>
              <a:rPr lang="zh-CN" altLang="en-US" sz="2800" b="1"/>
              <a:t>          ∴ △</a:t>
            </a:r>
            <a:r>
              <a:rPr lang="en-US" altLang="zh-CN" sz="2800" b="1"/>
              <a:t>ACD</a:t>
            </a:r>
            <a:r>
              <a:rPr lang="zh-CN" altLang="en-US" sz="2800" b="1"/>
              <a:t>也是直角三角形。</a:t>
            </a:r>
          </a:p>
          <a:p>
            <a:pPr eaLnBrk="1" hangingPunct="1"/>
            <a:r>
              <a:rPr lang="zh-CN" altLang="en-US" sz="2800" b="1"/>
              <a:t>          根据勾股定理得到：</a:t>
            </a:r>
          </a:p>
        </p:txBody>
      </p:sp>
      <p:graphicFrame>
        <p:nvGraphicFramePr>
          <p:cNvPr id="44037" name="Object 5"/>
          <p:cNvGraphicFramePr>
            <a:graphicFrameLocks noChangeAspect="1"/>
          </p:cNvGraphicFramePr>
          <p:nvPr/>
        </p:nvGraphicFramePr>
        <p:xfrm>
          <a:off x="1042988" y="5157788"/>
          <a:ext cx="52578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公式" r:id="rId4" imgW="2425680" imgH="253800" progId="Equation.3">
                  <p:embed/>
                </p:oleObj>
              </mc:Choice>
              <mc:Fallback>
                <p:oleObj name="公式" r:id="rId4" imgW="2425680" imgH="253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5157788"/>
                        <a:ext cx="5257800" cy="550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166813" y="5989638"/>
            <a:ext cx="2736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∴AB=AC=13㎝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81000" y="457200"/>
            <a:ext cx="8763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Times New Roman" pitchFamily="18" charset="0"/>
              </a:rPr>
              <a:t>满足                          的三个              ，称为</a:t>
            </a:r>
            <a:r>
              <a:rPr kumimoji="1"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勾股数</a:t>
            </a:r>
            <a:r>
              <a:rPr kumimoji="1" lang="zh-CN" altLang="en-US" sz="4000" b="1" dirty="0">
                <a:latin typeface="Times New Roman" pitchFamily="18" charset="0"/>
              </a:rPr>
              <a:t>。</a:t>
            </a:r>
          </a:p>
        </p:txBody>
      </p:sp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1524000" y="152400"/>
          <a:ext cx="2971800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Equation" r:id="rId3" imgW="749160" imgH="203040" progId="Equation.3">
                  <p:embed/>
                </p:oleObj>
              </mc:Choice>
              <mc:Fallback>
                <p:oleObj name="Equation" r:id="rId3" imgW="74916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52400"/>
                        <a:ext cx="2971800" cy="1112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6172200" y="381000"/>
            <a:ext cx="2057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</a:rPr>
              <a:t>正整数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304800" y="2057400"/>
            <a:ext cx="8839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Times New Roman" pitchFamily="18" charset="0"/>
              </a:rPr>
              <a:t>你能写出常用的勾股数吗？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50825" y="3048000"/>
            <a:ext cx="889317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5400" dirty="0">
                <a:latin typeface="Times New Roman" pitchFamily="18" charset="0"/>
              </a:rPr>
              <a:t>3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4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5</a:t>
            </a:r>
            <a:r>
              <a:rPr kumimoji="1" lang="zh-CN" altLang="en-US" sz="5400" dirty="0">
                <a:latin typeface="Times New Roman" pitchFamily="18" charset="0"/>
              </a:rPr>
              <a:t>；    </a:t>
            </a:r>
            <a:r>
              <a:rPr kumimoji="1" lang="en-US" altLang="zh-CN" sz="5400" dirty="0">
                <a:latin typeface="Times New Roman" pitchFamily="18" charset="0"/>
              </a:rPr>
              <a:t>5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12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13</a:t>
            </a:r>
            <a:r>
              <a:rPr kumimoji="1" lang="zh-CN" altLang="en-US" sz="5400" dirty="0">
                <a:latin typeface="Times New Roman" pitchFamily="18" charset="0"/>
              </a:rPr>
              <a:t>；    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5400" dirty="0">
                <a:latin typeface="Times New Roman" pitchFamily="18" charset="0"/>
              </a:rPr>
              <a:t>6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8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10</a:t>
            </a:r>
            <a:r>
              <a:rPr kumimoji="1" lang="zh-CN" altLang="en-US" sz="5400" dirty="0">
                <a:latin typeface="Times New Roman" pitchFamily="18" charset="0"/>
              </a:rPr>
              <a:t>；  </a:t>
            </a:r>
            <a:r>
              <a:rPr kumimoji="1" lang="en-US" altLang="zh-CN" sz="5400" dirty="0">
                <a:latin typeface="Times New Roman" pitchFamily="18" charset="0"/>
              </a:rPr>
              <a:t>7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24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25</a:t>
            </a:r>
            <a:r>
              <a:rPr kumimoji="1" lang="zh-CN" altLang="en-US" sz="5400" dirty="0">
                <a:latin typeface="Times New Roman" pitchFamily="18" charset="0"/>
              </a:rPr>
              <a:t>；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5400" dirty="0">
                <a:latin typeface="Times New Roman" pitchFamily="18" charset="0"/>
              </a:rPr>
              <a:t>8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15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17 </a:t>
            </a:r>
            <a:r>
              <a:rPr kumimoji="1" lang="zh-CN" altLang="en-US" sz="5400" dirty="0">
                <a:latin typeface="Times New Roman" pitchFamily="18" charset="0"/>
              </a:rPr>
              <a:t>；</a:t>
            </a:r>
            <a:r>
              <a:rPr kumimoji="1" lang="en-US" altLang="zh-CN" sz="5400" dirty="0">
                <a:latin typeface="Times New Roman" pitchFamily="18" charset="0"/>
              </a:rPr>
              <a:t>9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40</a:t>
            </a:r>
            <a:r>
              <a:rPr kumimoji="1" lang="zh-CN" altLang="en-US" sz="5400" dirty="0">
                <a:latin typeface="Times New Roman" pitchFamily="18" charset="0"/>
              </a:rPr>
              <a:t>，</a:t>
            </a:r>
            <a:r>
              <a:rPr kumimoji="1" lang="en-US" altLang="zh-CN" sz="5400" dirty="0">
                <a:latin typeface="Times New Roman" pitchFamily="18" charset="0"/>
              </a:rPr>
              <a:t>41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4" grpId="0"/>
      <p:bldP spid="40965" grpId="0"/>
      <p:bldP spid="409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lkjkljjhj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590800" y="228600"/>
            <a:ext cx="3657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6000" b="1">
              <a:solidFill>
                <a:srgbClr val="FF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0" y="1447800"/>
            <a:ext cx="15240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5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探索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1447800" y="1905000"/>
            <a:ext cx="914400" cy="1524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FF99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286000" y="1447800"/>
            <a:ext cx="16002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5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猜想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362200" y="3124200"/>
            <a:ext cx="15240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5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归纳</a:t>
            </a: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4953000" y="3200400"/>
            <a:ext cx="16002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5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验证</a:t>
            </a:r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2971800" y="2286000"/>
            <a:ext cx="152400" cy="990600"/>
          </a:xfrm>
          <a:prstGeom prst="downArrow">
            <a:avLst>
              <a:gd name="adj1" fmla="val 50000"/>
              <a:gd name="adj2" fmla="val 162500"/>
            </a:avLst>
          </a:prstGeom>
          <a:solidFill>
            <a:srgbClr val="FFFF99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3886200" y="3581400"/>
            <a:ext cx="1066800" cy="152400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99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5562600" y="4038600"/>
            <a:ext cx="152400" cy="990600"/>
          </a:xfrm>
          <a:prstGeom prst="downArrow">
            <a:avLst>
              <a:gd name="adj1" fmla="val 50000"/>
              <a:gd name="adj2" fmla="val 162500"/>
            </a:avLst>
          </a:prstGeom>
          <a:solidFill>
            <a:srgbClr val="FFFF99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4953000" y="4800600"/>
            <a:ext cx="15240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5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应用</a:t>
            </a: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6400800" y="5257800"/>
            <a:ext cx="1066800" cy="152400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FF99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7467600" y="4860925"/>
            <a:ext cx="16002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5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拓展</a:t>
            </a:r>
          </a:p>
        </p:txBody>
      </p:sp>
      <p:grpSp>
        <p:nvGrpSpPr>
          <p:cNvPr id="24591" name="Group 19"/>
          <p:cNvGrpSpPr>
            <a:grpSpLocks/>
          </p:cNvGrpSpPr>
          <p:nvPr/>
        </p:nvGrpSpPr>
        <p:grpSpPr bwMode="auto">
          <a:xfrm>
            <a:off x="4419600" y="1500188"/>
            <a:ext cx="4724400" cy="1143000"/>
            <a:chOff x="0" y="3339"/>
            <a:chExt cx="2640" cy="645"/>
          </a:xfrm>
        </p:grpSpPr>
        <p:grpSp>
          <p:nvGrpSpPr>
            <p:cNvPr id="24594" name="Group 20"/>
            <p:cNvGrpSpPr>
              <a:grpSpLocks/>
            </p:cNvGrpSpPr>
            <p:nvPr/>
          </p:nvGrpSpPr>
          <p:grpSpPr bwMode="auto">
            <a:xfrm>
              <a:off x="0" y="3339"/>
              <a:ext cx="2592" cy="645"/>
              <a:chOff x="672" y="3486"/>
              <a:chExt cx="4176" cy="546"/>
            </a:xfrm>
          </p:grpSpPr>
          <p:sp>
            <p:nvSpPr>
              <p:cNvPr id="24597" name="AutoShape 21"/>
              <p:cNvSpPr>
                <a:spLocks noChangeArrowheads="1"/>
              </p:cNvSpPr>
              <p:nvPr/>
            </p:nvSpPr>
            <p:spPr bwMode="auto">
              <a:xfrm>
                <a:off x="672" y="3504"/>
                <a:ext cx="4080" cy="528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EDED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0000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kumimoji="1"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3334" name="Text Box 22"/>
              <p:cNvSpPr txBox="1">
                <a:spLocks noChangeArrowheads="1"/>
              </p:cNvSpPr>
              <p:nvPr/>
            </p:nvSpPr>
            <p:spPr bwMode="auto">
              <a:xfrm>
                <a:off x="719" y="3486"/>
                <a:ext cx="4129" cy="2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zh-CN" sz="3200" b="1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幼圆" pitchFamily="49" charset="-122"/>
                </a:endParaRPr>
              </a:p>
            </p:txBody>
          </p:sp>
        </p:grpSp>
        <p:pic>
          <p:nvPicPr>
            <p:cNvPr id="24595" name="Picture 23" descr="0zqoi2el[1]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" y="3408"/>
              <a:ext cx="726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6" name="Text Box 24"/>
            <p:cNvSpPr txBox="1">
              <a:spLocks noChangeArrowheads="1"/>
            </p:cNvSpPr>
            <p:nvPr/>
          </p:nvSpPr>
          <p:spPr bwMode="auto">
            <a:xfrm>
              <a:off x="144" y="3456"/>
              <a:ext cx="2496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3200">
                  <a:latin typeface="Times New Roman" pitchFamily="18" charset="0"/>
                  <a:ea typeface="隶书" pitchFamily="49" charset="-122"/>
                </a:rPr>
                <a:t>知识源于</a:t>
              </a:r>
              <a:r>
                <a:rPr lang="zh-CN" altLang="en-US" sz="4800">
                  <a:solidFill>
                    <a:srgbClr val="FF0000"/>
                  </a:solidFill>
                  <a:latin typeface="Times New Roman" pitchFamily="18" charset="0"/>
                  <a:ea typeface="隶书" pitchFamily="49" charset="-122"/>
                </a:rPr>
                <a:t>探索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2928926" y="428604"/>
            <a:ext cx="342902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zh-CN" altLang="en-US" sz="6000" b="1" dirty="0">
                <a:ln w="24500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</a:rPr>
              <a:t>学习收获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4857750"/>
            <a:ext cx="1874837" cy="17875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7" grpId="0" animBg="1"/>
      <p:bldP spid="13320" grpId="0" autoUpdateAnimBg="0"/>
      <p:bldP spid="13321" grpId="0" autoUpdateAnimBg="0"/>
      <p:bldP spid="13322" grpId="0" autoUpdateAnimBg="0"/>
      <p:bldP spid="13323" grpId="0" animBg="1"/>
      <p:bldP spid="13324" grpId="0" animBg="1"/>
      <p:bldP spid="13325" grpId="0" animBg="1"/>
      <p:bldP spid="13326" grpId="0" autoUpdateAnimBg="0"/>
      <p:bldP spid="13327" grpId="0" animBg="1"/>
      <p:bldP spid="1332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lkjkljjhj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04800" y="714375"/>
            <a:ext cx="83375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判定一个三角形是直角三角形的方法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447800" y="1857375"/>
            <a:ext cx="6705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有</a:t>
            </a:r>
            <a:r>
              <a:rPr kumimoji="1"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一个角是直角</a:t>
            </a:r>
            <a:r>
              <a:rPr kumimoji="1"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的三角形是</a:t>
            </a:r>
            <a:r>
              <a:rPr kumimoji="1" lang="zh-CN" altLang="en-US" sz="4000" b="1" dirty="0">
                <a:solidFill>
                  <a:srgbClr val="CC00CC"/>
                </a:solidFill>
                <a:latin typeface="隶书" pitchFamily="49" charset="-122"/>
                <a:ea typeface="隶书" pitchFamily="49" charset="-122"/>
              </a:rPr>
              <a:t>直角三角形</a:t>
            </a:r>
            <a:r>
              <a:rPr kumimoji="1" lang="en-US" altLang="zh-CN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.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304800" y="1714500"/>
            <a:ext cx="14605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5000" b="1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角：</a:t>
            </a:r>
            <a:endParaRPr kumimoji="1" lang="zh-CN" altLang="en-US" sz="5000" dirty="0">
              <a:solidFill>
                <a:srgbClr val="0000FF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304800" y="3143250"/>
            <a:ext cx="14605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5000" b="1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边：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1357313" y="3214688"/>
            <a:ext cx="7543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如果三角形的三边长</a:t>
            </a:r>
            <a:r>
              <a:rPr kumimoji="1" lang="en-US" altLang="zh-CN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a</a:t>
            </a:r>
            <a:r>
              <a:rPr kumimoji="1"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kumimoji="1" lang="en-US" altLang="zh-CN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b</a:t>
            </a:r>
            <a:r>
              <a:rPr kumimoji="1"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kumimoji="1" lang="en-US" altLang="zh-CN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c</a:t>
            </a:r>
            <a:r>
              <a:rPr kumimoji="1"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满足 </a:t>
            </a:r>
            <a:r>
              <a:rPr kumimoji="1" lang="en-US" altLang="zh-CN" sz="4000" b="1" i="1" dirty="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US" altLang="zh-CN" sz="4000" b="1" baseline="30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</a:rPr>
              <a:t>+</a:t>
            </a:r>
            <a:r>
              <a:rPr kumimoji="1" lang="en-US" altLang="zh-CN" sz="4000" b="1" i="1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en-US" altLang="zh-CN" sz="4000" b="1" baseline="30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kumimoji="1" lang="en-US" altLang="zh-CN" sz="4000" b="1" i="1" dirty="0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en-US" altLang="zh-CN" sz="4000" b="1" baseline="30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kumimoji="1"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，那么这个三角形是</a:t>
            </a:r>
            <a:r>
              <a:rPr kumimoji="1" lang="zh-CN" altLang="en-US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直角三角形 </a:t>
            </a:r>
            <a:endParaRPr kumimoji="1" lang="zh-CN" altLang="en-US" sz="40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8" y="5143500"/>
            <a:ext cx="1724025" cy="1643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3" grpId="0" autoUpdateAnimBg="0"/>
      <p:bldP spid="14344" grpId="0" autoUpdateAnimBg="0"/>
      <p:bldP spid="1434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5927725" y="9350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zh-CN" sz="2400">
              <a:latin typeface="Times New Roman" pitchFamily="18" charset="0"/>
            </a:endParaRPr>
          </a:p>
        </p:txBody>
      </p:sp>
      <p:pic>
        <p:nvPicPr>
          <p:cNvPr id="26627" name="Picture 3" descr="BJ20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895600" y="2590800"/>
            <a:ext cx="5045075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8800" b="1">
                <a:solidFill>
                  <a:srgbClr val="FFFF00"/>
                </a:solidFill>
                <a:latin typeface="Times New Roman" pitchFamily="18" charset="0"/>
                <a:ea typeface="华文行楷" pitchFamily="2" charset="-122"/>
              </a:rPr>
              <a:t>再   见</a:t>
            </a:r>
            <a:endParaRPr kumimoji="1" lang="zh-CN" altLang="en-US" sz="6000" b="1">
              <a:solidFill>
                <a:srgbClr val="FFFF00"/>
              </a:solidFill>
              <a:latin typeface="Times New Roman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23" y="127289"/>
            <a:ext cx="7705374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83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269690" y="972297"/>
            <a:ext cx="8153400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你知道古埃及怎样画直角的吗？如图所示，他们用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13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个等距的结把一根绳子分成等长的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段，一个工匠同时握住绳子的</a:t>
            </a:r>
            <a:r>
              <a:rPr lang="zh-CN" altLang="en-US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个结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和</a:t>
            </a:r>
            <a:r>
              <a:rPr lang="zh-CN" altLang="en-US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13</a:t>
            </a:r>
            <a:r>
              <a:rPr lang="zh-CN" altLang="en-US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个结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，两个助手分别握住</a:t>
            </a:r>
            <a:r>
              <a:rPr lang="zh-CN" altLang="en-US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个结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和</a:t>
            </a:r>
            <a:r>
              <a:rPr lang="zh-CN" altLang="en-US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8</a:t>
            </a:r>
            <a:r>
              <a:rPr lang="zh-CN" altLang="en-US" sz="3200" b="1" i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个结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，拉紧绳子，就会得到一个直角三角形，其直角在第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个结处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.</a:t>
            </a:r>
          </a:p>
        </p:txBody>
      </p:sp>
      <p:grpSp>
        <p:nvGrpSpPr>
          <p:cNvPr id="8195" name="Group 4"/>
          <p:cNvGrpSpPr>
            <a:grpSpLocks/>
          </p:cNvGrpSpPr>
          <p:nvPr/>
        </p:nvGrpSpPr>
        <p:grpSpPr bwMode="auto">
          <a:xfrm>
            <a:off x="4005263" y="3795713"/>
            <a:ext cx="5138737" cy="3062287"/>
            <a:chOff x="1065" y="1466"/>
            <a:chExt cx="3766" cy="2794"/>
          </a:xfrm>
        </p:grpSpPr>
        <p:grpSp>
          <p:nvGrpSpPr>
            <p:cNvPr id="8200" name="Group 5"/>
            <p:cNvGrpSpPr>
              <a:grpSpLocks/>
            </p:cNvGrpSpPr>
            <p:nvPr/>
          </p:nvGrpSpPr>
          <p:grpSpPr bwMode="auto">
            <a:xfrm>
              <a:off x="1318" y="1785"/>
              <a:ext cx="2811" cy="2131"/>
              <a:chOff x="1318" y="1785"/>
              <a:chExt cx="2811" cy="2131"/>
            </a:xfrm>
          </p:grpSpPr>
          <p:sp>
            <p:nvSpPr>
              <p:cNvPr id="36" name="AutoShape 6"/>
              <p:cNvSpPr>
                <a:spLocks noChangeAspect="1" noChangeArrowheads="1"/>
              </p:cNvSpPr>
              <p:nvPr/>
            </p:nvSpPr>
            <p:spPr bwMode="auto">
              <a:xfrm>
                <a:off x="1357" y="1812"/>
                <a:ext cx="2726" cy="2041"/>
              </a:xfrm>
              <a:prstGeom prst="rtTriangle">
                <a:avLst/>
              </a:prstGeom>
              <a:noFill/>
              <a:ln w="76200">
                <a:solidFill>
                  <a:srgbClr val="CC99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Oval 7"/>
              <p:cNvSpPr>
                <a:spLocks noChangeAspect="1" noChangeArrowheads="1"/>
              </p:cNvSpPr>
              <p:nvPr/>
            </p:nvSpPr>
            <p:spPr bwMode="auto">
              <a:xfrm>
                <a:off x="1329" y="1785"/>
                <a:ext cx="9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Oval 8"/>
              <p:cNvSpPr>
                <a:spLocks noChangeAspect="1" noChangeArrowheads="1"/>
              </p:cNvSpPr>
              <p:nvPr/>
            </p:nvSpPr>
            <p:spPr bwMode="auto">
              <a:xfrm>
                <a:off x="1315" y="2493"/>
                <a:ext cx="9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Oval 9"/>
              <p:cNvSpPr>
                <a:spLocks noChangeAspect="1" noChangeArrowheads="1"/>
              </p:cNvSpPr>
              <p:nvPr/>
            </p:nvSpPr>
            <p:spPr bwMode="auto">
              <a:xfrm>
                <a:off x="1315" y="3171"/>
                <a:ext cx="9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Oval 10"/>
              <p:cNvSpPr>
                <a:spLocks noChangeAspect="1" noChangeArrowheads="1"/>
              </p:cNvSpPr>
              <p:nvPr/>
            </p:nvSpPr>
            <p:spPr bwMode="auto">
              <a:xfrm>
                <a:off x="1329" y="3811"/>
                <a:ext cx="92" cy="9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Oval 11"/>
              <p:cNvSpPr>
                <a:spLocks noChangeAspect="1" noChangeArrowheads="1"/>
              </p:cNvSpPr>
              <p:nvPr/>
            </p:nvSpPr>
            <p:spPr bwMode="auto">
              <a:xfrm>
                <a:off x="2040" y="3823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Oval 12"/>
              <p:cNvSpPr>
                <a:spLocks noChangeAspect="1" noChangeArrowheads="1"/>
              </p:cNvSpPr>
              <p:nvPr/>
            </p:nvSpPr>
            <p:spPr bwMode="auto">
              <a:xfrm>
                <a:off x="2719" y="3823"/>
                <a:ext cx="9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3" name="Oval 13"/>
              <p:cNvSpPr>
                <a:spLocks noChangeAspect="1" noChangeArrowheads="1"/>
              </p:cNvSpPr>
              <p:nvPr/>
            </p:nvSpPr>
            <p:spPr bwMode="auto">
              <a:xfrm>
                <a:off x="3400" y="3823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4" name="Oval 14"/>
              <p:cNvSpPr>
                <a:spLocks noChangeAspect="1" noChangeArrowheads="1"/>
              </p:cNvSpPr>
              <p:nvPr/>
            </p:nvSpPr>
            <p:spPr bwMode="auto">
              <a:xfrm>
                <a:off x="4040" y="3823"/>
                <a:ext cx="92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5" name="Oval 15"/>
              <p:cNvSpPr>
                <a:spLocks noChangeAspect="1" noChangeArrowheads="1"/>
              </p:cNvSpPr>
              <p:nvPr/>
            </p:nvSpPr>
            <p:spPr bwMode="auto">
              <a:xfrm>
                <a:off x="1904" y="2221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6" name="Oval 16"/>
              <p:cNvSpPr>
                <a:spLocks noChangeAspect="1" noChangeArrowheads="1"/>
              </p:cNvSpPr>
              <p:nvPr/>
            </p:nvSpPr>
            <p:spPr bwMode="auto">
              <a:xfrm>
                <a:off x="2448" y="2629"/>
                <a:ext cx="91" cy="9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7" name="Oval 17"/>
              <p:cNvSpPr>
                <a:spLocks noChangeAspect="1" noChangeArrowheads="1"/>
              </p:cNvSpPr>
              <p:nvPr/>
            </p:nvSpPr>
            <p:spPr bwMode="auto">
              <a:xfrm>
                <a:off x="2992" y="3036"/>
                <a:ext cx="92" cy="9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8" name="Oval 18"/>
              <p:cNvSpPr>
                <a:spLocks noChangeAspect="1" noChangeArrowheads="1"/>
              </p:cNvSpPr>
              <p:nvPr/>
            </p:nvSpPr>
            <p:spPr bwMode="auto">
              <a:xfrm>
                <a:off x="3536" y="3445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32" name="Text Box 19"/>
            <p:cNvSpPr txBox="1">
              <a:spLocks noChangeArrowheads="1"/>
            </p:cNvSpPr>
            <p:nvPr/>
          </p:nvSpPr>
          <p:spPr bwMode="auto">
            <a:xfrm>
              <a:off x="1065" y="1480"/>
              <a:ext cx="726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33" name="Text Box 20"/>
            <p:cNvSpPr txBox="1">
              <a:spLocks noChangeArrowheads="1"/>
            </p:cNvSpPr>
            <p:nvPr/>
          </p:nvSpPr>
          <p:spPr bwMode="auto">
            <a:xfrm>
              <a:off x="1066" y="3657"/>
              <a:ext cx="726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34" name="Text Box 21"/>
            <p:cNvSpPr txBox="1">
              <a:spLocks noChangeArrowheads="1"/>
            </p:cNvSpPr>
            <p:nvPr/>
          </p:nvSpPr>
          <p:spPr bwMode="auto">
            <a:xfrm>
              <a:off x="4105" y="3640"/>
              <a:ext cx="726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429" y="1466"/>
              <a:ext cx="726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altLang="zh-CN" sz="4000" b="1" kern="0">
                  <a:solidFill>
                    <a:sysClr val="windowText" lastClr="000000"/>
                  </a:solidFill>
                  <a:latin typeface="Times New Roman" pitchFamily="18" charset="0"/>
                </a:rPr>
                <a:t>(13)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1571604" y="214290"/>
            <a:ext cx="29546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zh-CN" altLang="en-US" sz="5400" b="1" dirty="0">
                <a:ln w="24500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新知学习</a:t>
            </a:r>
          </a:p>
        </p:txBody>
      </p:sp>
      <p:sp>
        <p:nvSpPr>
          <p:cNvPr id="8197" name="TextBox 22"/>
          <p:cNvSpPr txBox="1">
            <a:spLocks noChangeArrowheads="1"/>
          </p:cNvSpPr>
          <p:nvPr/>
        </p:nvSpPr>
        <p:spPr bwMode="auto">
          <a:xfrm>
            <a:off x="3214688" y="4071938"/>
            <a:ext cx="1428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工匠</a:t>
            </a:r>
          </a:p>
        </p:txBody>
      </p:sp>
      <p:sp>
        <p:nvSpPr>
          <p:cNvPr id="8198" name="TextBox 23"/>
          <p:cNvSpPr txBox="1">
            <a:spLocks noChangeArrowheads="1"/>
          </p:cNvSpPr>
          <p:nvPr/>
        </p:nvSpPr>
        <p:spPr bwMode="auto">
          <a:xfrm>
            <a:off x="3286125" y="6000750"/>
            <a:ext cx="1428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助手</a:t>
            </a:r>
          </a:p>
        </p:txBody>
      </p:sp>
      <p:sp>
        <p:nvSpPr>
          <p:cNvPr id="8199" name="TextBox 24"/>
          <p:cNvSpPr txBox="1">
            <a:spLocks noChangeArrowheads="1"/>
          </p:cNvSpPr>
          <p:nvPr/>
        </p:nvSpPr>
        <p:spPr bwMode="auto">
          <a:xfrm>
            <a:off x="8143875" y="5857875"/>
            <a:ext cx="1428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助手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476250"/>
            <a:ext cx="5876925" cy="609600"/>
          </a:xfrm>
          <a:noFill/>
        </p:spPr>
        <p:txBody>
          <a:bodyPr/>
          <a:lstStyle/>
          <a:p>
            <a:pPr eaLnBrk="1" hangingPunct="1"/>
            <a:r>
              <a:rPr lang="zh-CN" altLang="en-US" b="1" dirty="0" smtClean="0"/>
              <a:t>勾股定理的逆命题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9388" y="4941888"/>
            <a:ext cx="8972550" cy="1420812"/>
            <a:chOff x="0" y="3113"/>
            <a:chExt cx="5630" cy="895"/>
          </a:xfrm>
        </p:grpSpPr>
        <p:sp>
          <p:nvSpPr>
            <p:cNvPr id="9227" name="Text Box 4"/>
            <p:cNvSpPr txBox="1">
              <a:spLocks noChangeArrowheads="1"/>
            </p:cNvSpPr>
            <p:nvPr/>
          </p:nvSpPr>
          <p:spPr bwMode="auto">
            <a:xfrm>
              <a:off x="0" y="3113"/>
              <a:ext cx="5630" cy="89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en-US" altLang="zh-CN" sz="3600" b="1" dirty="0">
                  <a:solidFill>
                    <a:srgbClr val="FF0066"/>
                  </a:solidFill>
                  <a:latin typeface="Times New Roman" pitchFamily="18" charset="0"/>
                </a:rPr>
                <a:t>       </a:t>
              </a:r>
              <a:r>
                <a:rPr kumimoji="1" lang="zh-CN" altLang="en-US" sz="3600" b="1" dirty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如果直角三角形两直角边分别为</a:t>
              </a:r>
              <a:r>
                <a:rPr kumimoji="1" lang="en-US" altLang="zh-CN" sz="3600" b="1" dirty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a</a:t>
              </a:r>
              <a:r>
                <a:rPr kumimoji="1" lang="zh-CN" altLang="en-US" sz="3600" b="1" dirty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，</a:t>
              </a:r>
              <a:r>
                <a:rPr kumimoji="1" lang="en-US" altLang="zh-CN" sz="3600" b="1" dirty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b</a:t>
              </a:r>
              <a:r>
                <a:rPr kumimoji="1" lang="zh-CN" altLang="en-US" sz="3600" b="1" dirty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，斜边为</a:t>
              </a:r>
              <a:r>
                <a:rPr kumimoji="1" lang="en-US" altLang="zh-CN" sz="3600" b="1" dirty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c</a:t>
              </a:r>
              <a:r>
                <a:rPr kumimoji="1" lang="zh-CN" altLang="en-US" sz="3600" b="1" dirty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，那么</a:t>
              </a:r>
            </a:p>
          </p:txBody>
        </p:sp>
        <p:sp>
          <p:nvSpPr>
            <p:cNvPr id="9228" name="Text Box 5"/>
            <p:cNvSpPr txBox="1">
              <a:spLocks noChangeArrowheads="1"/>
            </p:cNvSpPr>
            <p:nvPr/>
          </p:nvSpPr>
          <p:spPr bwMode="auto">
            <a:xfrm>
              <a:off x="2154" y="3566"/>
              <a:ext cx="219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0000FF"/>
                  </a:solidFill>
                  <a:latin typeface="宋体" pitchFamily="2" charset="-122"/>
                </a:rPr>
                <a:t>a</a:t>
              </a:r>
              <a:r>
                <a:rPr kumimoji="1" lang="en-US" altLang="zh-CN" sz="4000" b="1" baseline="30000">
                  <a:solidFill>
                    <a:srgbClr val="0000FF"/>
                  </a:solidFill>
                  <a:latin typeface="宋体" pitchFamily="2" charset="-122"/>
                </a:rPr>
                <a:t>2 </a:t>
              </a:r>
              <a:r>
                <a:rPr kumimoji="1" lang="en-US" altLang="zh-CN" sz="4000" b="1">
                  <a:solidFill>
                    <a:srgbClr val="0000FF"/>
                  </a:solidFill>
                  <a:latin typeface="宋体" pitchFamily="2" charset="-122"/>
                </a:rPr>
                <a:t>+ b</a:t>
              </a:r>
              <a:r>
                <a:rPr kumimoji="1" lang="en-US" altLang="zh-CN" sz="4000" b="1" baseline="30000">
                  <a:solidFill>
                    <a:srgbClr val="0000FF"/>
                  </a:solidFill>
                  <a:latin typeface="宋体" pitchFamily="2" charset="-122"/>
                </a:rPr>
                <a:t>2 </a:t>
              </a:r>
              <a:r>
                <a:rPr kumimoji="1" lang="en-US" altLang="zh-CN" sz="4000" b="1">
                  <a:solidFill>
                    <a:srgbClr val="0000FF"/>
                  </a:solidFill>
                  <a:latin typeface="宋体" pitchFamily="2" charset="-122"/>
                </a:rPr>
                <a:t>= c</a:t>
              </a:r>
              <a:r>
                <a:rPr kumimoji="1" lang="en-US" altLang="zh-CN" sz="4000" b="1" baseline="30000">
                  <a:solidFill>
                    <a:srgbClr val="0000FF"/>
                  </a:solidFill>
                  <a:latin typeface="宋体" pitchFamily="2" charset="-122"/>
                </a:rPr>
                <a:t>2</a:t>
              </a:r>
            </a:p>
          </p:txBody>
        </p:sp>
      </p:grp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611188" y="4005263"/>
            <a:ext cx="2743200" cy="609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3600" b="1">
                <a:solidFill>
                  <a:schemeClr val="accent2"/>
                </a:solidFill>
                <a:latin typeface="Times New Roman" pitchFamily="18" charset="0"/>
              </a:rPr>
              <a:t>勾股定理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31800" y="1270000"/>
            <a:ext cx="8604250" cy="2173288"/>
            <a:chOff x="182" y="2387"/>
            <a:chExt cx="5420" cy="1369"/>
          </a:xfrm>
        </p:grpSpPr>
        <p:sp>
          <p:nvSpPr>
            <p:cNvPr id="9225" name="Text Box 8"/>
            <p:cNvSpPr txBox="1">
              <a:spLocks noChangeArrowheads="1"/>
            </p:cNvSpPr>
            <p:nvPr/>
          </p:nvSpPr>
          <p:spPr bwMode="auto">
            <a:xfrm>
              <a:off x="182" y="2387"/>
              <a:ext cx="5420" cy="1369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kumimoji="1" lang="en-US" altLang="zh-CN" sz="4000" b="1" dirty="0">
                  <a:solidFill>
                    <a:srgbClr val="FF0066"/>
                  </a:solidFill>
                  <a:latin typeface="Times New Roman" pitchFamily="18" charset="0"/>
                </a:rPr>
                <a:t>       </a:t>
              </a:r>
              <a:r>
                <a:rPr kumimoji="1" lang="zh-CN" altLang="en-US" sz="4000" b="1" dirty="0">
                  <a:latin typeface="Times New Roman" pitchFamily="18" charset="0"/>
                  <a:ea typeface="黑体" pitchFamily="2" charset="-122"/>
                </a:rPr>
                <a:t>如果三角形的三边长</a:t>
              </a:r>
              <a:r>
                <a:rPr kumimoji="1" lang="en-US" altLang="zh-CN" sz="4000" b="1" dirty="0">
                  <a:latin typeface="Times New Roman" pitchFamily="18" charset="0"/>
                  <a:ea typeface="黑体" pitchFamily="2" charset="-122"/>
                </a:rPr>
                <a:t>a</a:t>
              </a:r>
              <a:r>
                <a:rPr kumimoji="1" lang="zh-CN" altLang="en-US" sz="4000" b="1" dirty="0">
                  <a:latin typeface="Times New Roman" pitchFamily="18" charset="0"/>
                  <a:ea typeface="黑体" pitchFamily="2" charset="-122"/>
                </a:rPr>
                <a:t>、</a:t>
              </a:r>
              <a:r>
                <a:rPr kumimoji="1" lang="en-US" altLang="zh-CN" sz="4000" b="1" dirty="0">
                  <a:latin typeface="Times New Roman" pitchFamily="18" charset="0"/>
                  <a:ea typeface="黑体" pitchFamily="2" charset="-122"/>
                </a:rPr>
                <a:t>b</a:t>
              </a:r>
              <a:r>
                <a:rPr kumimoji="1" lang="zh-CN" altLang="en-US" sz="4000" b="1" dirty="0">
                  <a:latin typeface="Times New Roman" pitchFamily="18" charset="0"/>
                  <a:ea typeface="黑体" pitchFamily="2" charset="-122"/>
                </a:rPr>
                <a:t>、</a:t>
              </a:r>
              <a:r>
                <a:rPr kumimoji="1" lang="en-US" altLang="zh-CN" sz="4000" b="1" dirty="0">
                  <a:latin typeface="Times New Roman" pitchFamily="18" charset="0"/>
                  <a:ea typeface="黑体" pitchFamily="2" charset="-122"/>
                </a:rPr>
                <a:t>c</a:t>
              </a:r>
              <a:r>
                <a:rPr kumimoji="1" lang="zh-CN" altLang="en-US" sz="4000" b="1" dirty="0">
                  <a:latin typeface="Times New Roman" pitchFamily="18" charset="0"/>
                  <a:ea typeface="黑体" pitchFamily="2" charset="-122"/>
                </a:rPr>
                <a:t>满足</a:t>
              </a: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endParaRPr kumimoji="1" lang="zh-CN" altLang="en-US" sz="4000" b="1" dirty="0">
                <a:latin typeface="Times New Roman" pitchFamily="18" charset="0"/>
                <a:ea typeface="黑体" pitchFamily="2" charset="-122"/>
              </a:endParaRP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kumimoji="1" lang="zh-CN" altLang="en-US" sz="4000" b="1" dirty="0">
                  <a:latin typeface="Times New Roman" pitchFamily="18" charset="0"/>
                  <a:ea typeface="黑体" pitchFamily="2" charset="-122"/>
                </a:rPr>
                <a:t>那么这个三角形是直角三角形。</a:t>
              </a:r>
            </a:p>
          </p:txBody>
        </p:sp>
        <p:sp>
          <p:nvSpPr>
            <p:cNvPr id="9226" name="Text Box 9"/>
            <p:cNvSpPr txBox="1">
              <a:spLocks noChangeArrowheads="1"/>
            </p:cNvSpPr>
            <p:nvPr/>
          </p:nvSpPr>
          <p:spPr bwMode="auto">
            <a:xfrm>
              <a:off x="1882" y="2926"/>
              <a:ext cx="2178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60000"/>
                </a:lnSpc>
                <a:spcBef>
                  <a:spcPct val="50000"/>
                </a:spcBef>
              </a:pPr>
              <a:r>
                <a:rPr kumimoji="1" lang="en-US" altLang="zh-CN" sz="4600" b="1">
                  <a:solidFill>
                    <a:srgbClr val="0000FF"/>
                  </a:solidFill>
                  <a:latin typeface="宋体" pitchFamily="2" charset="-122"/>
                </a:rPr>
                <a:t>a</a:t>
              </a:r>
              <a:r>
                <a:rPr kumimoji="1" lang="en-US" altLang="zh-CN" sz="4600" b="1" baseline="30000">
                  <a:solidFill>
                    <a:srgbClr val="0000FF"/>
                  </a:solidFill>
                  <a:latin typeface="宋体" pitchFamily="2" charset="-122"/>
                </a:rPr>
                <a:t>2 </a:t>
              </a:r>
              <a:r>
                <a:rPr kumimoji="1" lang="en-US" altLang="zh-CN" sz="4600" b="1">
                  <a:solidFill>
                    <a:srgbClr val="0000FF"/>
                  </a:solidFill>
                  <a:latin typeface="宋体" pitchFamily="2" charset="-122"/>
                </a:rPr>
                <a:t>+ b</a:t>
              </a:r>
              <a:r>
                <a:rPr kumimoji="1" lang="en-US" altLang="zh-CN" sz="4600" b="1" baseline="30000">
                  <a:solidFill>
                    <a:srgbClr val="0000FF"/>
                  </a:solidFill>
                  <a:latin typeface="宋体" pitchFamily="2" charset="-122"/>
                </a:rPr>
                <a:t>2 </a:t>
              </a:r>
              <a:r>
                <a:rPr kumimoji="1" lang="en-US" altLang="zh-CN" sz="4600" b="1">
                  <a:solidFill>
                    <a:srgbClr val="0000FF"/>
                  </a:solidFill>
                  <a:latin typeface="宋体" pitchFamily="2" charset="-122"/>
                </a:rPr>
                <a:t>= c</a:t>
              </a:r>
              <a:r>
                <a:rPr kumimoji="1" lang="en-US" altLang="zh-CN" sz="4600" b="1" baseline="30000">
                  <a:solidFill>
                    <a:srgbClr val="0000FF"/>
                  </a:solidFill>
                  <a:latin typeface="宋体" pitchFamily="2" charset="-122"/>
                </a:rPr>
                <a:t>2</a:t>
              </a:r>
            </a:p>
          </p:txBody>
        </p:sp>
      </p:grpSp>
      <p:sp>
        <p:nvSpPr>
          <p:cNvPr id="27658" name="AutoShape 10"/>
          <p:cNvSpPr>
            <a:spLocks noChangeArrowheads="1"/>
          </p:cNvSpPr>
          <p:nvPr/>
        </p:nvSpPr>
        <p:spPr bwMode="auto">
          <a:xfrm>
            <a:off x="4211638" y="3644900"/>
            <a:ext cx="792162" cy="1223963"/>
          </a:xfrm>
          <a:prstGeom prst="upDownArrow">
            <a:avLst>
              <a:gd name="adj1" fmla="val 50000"/>
              <a:gd name="adj2" fmla="val 3090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5003800" y="4005263"/>
            <a:ext cx="37449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ea typeface="华文行楷" pitchFamily="2" charset="-122"/>
              </a:rPr>
              <a:t>互逆命题</a:t>
            </a:r>
          </a:p>
        </p:txBody>
      </p:sp>
      <p:pic>
        <p:nvPicPr>
          <p:cNvPr id="9224" name="Picture 12" descr="j01874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14033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4" grpId="0" animBg="1"/>
      <p:bldP spid="27654" grpId="1" animBg="1"/>
      <p:bldP spid="27658" grpId="0" animBg="1"/>
      <p:bldP spid="276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381000"/>
            <a:ext cx="8229600" cy="5113337"/>
          </a:xfrm>
        </p:spPr>
        <p:txBody>
          <a:bodyPr/>
          <a:lstStyle/>
          <a:p>
            <a:pPr eaLnBrk="1" hangingPunct="1">
              <a:spcBef>
                <a:spcPct val="10000"/>
              </a:spcBef>
              <a:buFontTx/>
              <a:buNone/>
            </a:pPr>
            <a:r>
              <a:rPr kumimoji="1" lang="zh-CN" altLang="en-US" sz="3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互逆命题</a:t>
            </a:r>
            <a:r>
              <a:rPr kumimoji="1" lang="en-US" altLang="zh-CN" sz="3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: </a:t>
            </a:r>
          </a:p>
          <a:p>
            <a:pPr eaLnBrk="1" hangingPunct="1">
              <a:spcBef>
                <a:spcPct val="10000"/>
              </a:spcBef>
              <a:buFontTx/>
              <a:buNone/>
            </a:pPr>
            <a:r>
              <a:rPr kumimoji="1" lang="en-US" altLang="zh-CN" sz="3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zh-CN" altLang="en-US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两个命题中</a:t>
            </a:r>
            <a:r>
              <a:rPr kumimoji="1" lang="en-US" altLang="zh-CN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, </a:t>
            </a:r>
            <a:r>
              <a:rPr kumimoji="1" lang="zh-CN" altLang="en-US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如果第一个命题的题设是第二个命题的结论</a:t>
            </a:r>
            <a:r>
              <a:rPr kumimoji="1" lang="en-US" altLang="zh-CN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, </a:t>
            </a:r>
            <a:r>
              <a:rPr kumimoji="1" lang="zh-CN" altLang="en-US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而第一个命题的结论又是第二个命题的题设</a:t>
            </a:r>
            <a:r>
              <a:rPr kumimoji="1" lang="en-US" altLang="zh-CN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那么这两个命题叫做</a:t>
            </a:r>
            <a:r>
              <a:rPr kumimoji="1" lang="zh-CN" altLang="en-US" sz="3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互逆命题</a:t>
            </a:r>
            <a:r>
              <a:rPr kumimoji="1" lang="en-US" altLang="zh-CN" sz="3000" b="1" dirty="0" smtClean="0">
                <a:solidFill>
                  <a:srgbClr val="CC0099"/>
                </a:solidFill>
                <a:latin typeface="黑体" pitchFamily="2" charset="-122"/>
                <a:ea typeface="黑体" pitchFamily="2" charset="-122"/>
              </a:rPr>
              <a:t>.  </a:t>
            </a:r>
          </a:p>
          <a:p>
            <a:pPr eaLnBrk="1" hangingPunct="1">
              <a:spcBef>
                <a:spcPct val="10000"/>
              </a:spcBef>
              <a:buFontTx/>
              <a:buNone/>
            </a:pPr>
            <a:r>
              <a:rPr kumimoji="1" lang="en-US" altLang="zh-CN" sz="3000" b="1" dirty="0" smtClean="0">
                <a:solidFill>
                  <a:srgbClr val="CC0099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zh-CN" altLang="en-US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如果把其中一个叫做</a:t>
            </a:r>
            <a:r>
              <a:rPr kumimoji="1" lang="zh-CN" altLang="en-US" sz="3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原命题</a:t>
            </a:r>
            <a:r>
              <a:rPr kumimoji="1" lang="en-US" altLang="zh-CN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, </a:t>
            </a:r>
            <a:r>
              <a:rPr kumimoji="1" lang="zh-CN" altLang="en-US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那么另一个叫做它的</a:t>
            </a:r>
            <a:r>
              <a:rPr kumimoji="1" lang="zh-CN" altLang="en-US" sz="30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逆命题</a:t>
            </a:r>
            <a:r>
              <a:rPr kumimoji="1" lang="en-US" altLang="zh-CN" sz="3000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.     </a:t>
            </a:r>
          </a:p>
          <a:p>
            <a:pPr eaLnBrk="1" hangingPunct="1">
              <a:buFontTx/>
              <a:buNone/>
            </a:pPr>
            <a:r>
              <a:rPr kumimoji="1"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互逆定理</a:t>
            </a:r>
            <a:r>
              <a:rPr kumimoji="1" lang="en-US" altLang="zh-CN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:</a:t>
            </a:r>
          </a:p>
          <a:p>
            <a:pPr eaLnBrk="1" hangingPunct="1">
              <a:buFontTx/>
              <a:buNone/>
            </a:pPr>
            <a:r>
              <a:rPr kumimoji="1" lang="en-US" altLang="zh-CN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kumimoji="1" lang="zh-CN" altLang="en-US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如果一个定理的逆命题经过证明是真命题</a:t>
            </a:r>
            <a:r>
              <a:rPr kumimoji="1" lang="en-US" altLang="zh-CN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, </a:t>
            </a:r>
            <a:r>
              <a:rPr kumimoji="1" lang="zh-CN" altLang="en-US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那么它也是一个定理</a:t>
            </a:r>
            <a:r>
              <a:rPr kumimoji="1" lang="en-US" altLang="zh-CN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, </a:t>
            </a:r>
            <a:r>
              <a:rPr kumimoji="1" lang="zh-CN" altLang="en-US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这两个定理叫做</a:t>
            </a:r>
            <a:r>
              <a:rPr kumimoji="1"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互逆定理</a:t>
            </a:r>
            <a:r>
              <a:rPr kumimoji="1" lang="en-US" altLang="zh-CN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, </a:t>
            </a:r>
            <a:r>
              <a:rPr kumimoji="1" lang="zh-CN" altLang="en-US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其中一个叫做另一个的</a:t>
            </a:r>
            <a:r>
              <a:rPr kumimoji="1"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逆定理</a:t>
            </a:r>
            <a:r>
              <a:rPr kumimoji="1" lang="en-US" altLang="zh-CN" b="1" dirty="0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.</a:t>
            </a:r>
          </a:p>
          <a:p>
            <a:pPr eaLnBrk="1" hangingPunct="1"/>
            <a:endParaRPr lang="en-US" altLang="zh-CN" dirty="0" smtClean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6781800" y="4572000"/>
            <a:ext cx="2362200" cy="1835150"/>
            <a:chOff x="4272" y="3020"/>
            <a:chExt cx="1488" cy="1156"/>
          </a:xfrm>
        </p:grpSpPr>
        <p:pic>
          <p:nvPicPr>
            <p:cNvPr id="11275" name="Picture 3" descr="20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2" y="3020"/>
              <a:ext cx="1488" cy="1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6" name="Text Box 4"/>
            <p:cNvSpPr txBox="1">
              <a:spLocks noChangeArrowheads="1"/>
            </p:cNvSpPr>
            <p:nvPr/>
          </p:nvSpPr>
          <p:spPr bwMode="auto">
            <a:xfrm>
              <a:off x="4560" y="3484"/>
              <a:ext cx="81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b="1">
                  <a:latin typeface="Times New Roman" pitchFamily="18" charset="0"/>
                </a:rPr>
                <a:t>驶向胜利的彼岸</a:t>
              </a:r>
            </a:p>
          </p:txBody>
        </p:sp>
      </p:grpSp>
      <p:sp>
        <p:nvSpPr>
          <p:cNvPr id="11267" name="Rectangle 5"/>
          <p:cNvSpPr>
            <a:spLocks noGrp="1" noChangeArrowheads="1"/>
          </p:cNvSpPr>
          <p:nvPr>
            <p:ph type="title"/>
          </p:nvPr>
        </p:nvSpPr>
        <p:spPr>
          <a:xfrm>
            <a:off x="2843213" y="0"/>
            <a:ext cx="4191000" cy="7016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ea typeface="隶书" pitchFamily="49" charset="-122"/>
              </a:rPr>
              <a:t>定理与逆定理</a:t>
            </a:r>
          </a:p>
        </p:txBody>
      </p:sp>
      <p:grpSp>
        <p:nvGrpSpPr>
          <p:cNvPr id="11268" name="Group 6"/>
          <p:cNvGrpSpPr>
            <a:grpSpLocks/>
          </p:cNvGrpSpPr>
          <p:nvPr/>
        </p:nvGrpSpPr>
        <p:grpSpPr bwMode="auto">
          <a:xfrm>
            <a:off x="0" y="0"/>
            <a:ext cx="3124200" cy="958850"/>
            <a:chOff x="2400" y="2670"/>
            <a:chExt cx="1968" cy="604"/>
          </a:xfrm>
        </p:grpSpPr>
        <p:sp>
          <p:nvSpPr>
            <p:cNvPr id="11272" name="AutoShape 7"/>
            <p:cNvSpPr>
              <a:spLocks noChangeArrowheads="1"/>
            </p:cNvSpPr>
            <p:nvPr/>
          </p:nvSpPr>
          <p:spPr bwMode="auto">
            <a:xfrm>
              <a:off x="2400" y="2670"/>
              <a:ext cx="1968" cy="604"/>
            </a:xfrm>
            <a:prstGeom prst="horizontalScroll">
              <a:avLst>
                <a:gd name="adj" fmla="val 12500"/>
              </a:avLst>
            </a:prstGeom>
            <a:gradFill rotWithShape="0">
              <a:gsLst>
                <a:gs pos="0">
                  <a:srgbClr val="FFEDED"/>
                </a:gs>
                <a:gs pos="100000">
                  <a:srgbClr val="FFFFFF"/>
                </a:gs>
              </a:gsLst>
              <a:path path="rect">
                <a:fillToRect r="100000" b="100000"/>
              </a:path>
            </a:gra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1273" name="Picture 8" descr="钥匙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2" y="2784"/>
              <a:ext cx="528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4" name="Text Box 9"/>
            <p:cNvSpPr txBox="1">
              <a:spLocks noChangeArrowheads="1"/>
            </p:cNvSpPr>
            <p:nvPr/>
          </p:nvSpPr>
          <p:spPr bwMode="auto">
            <a:xfrm>
              <a:off x="2496" y="2738"/>
              <a:ext cx="172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3200">
                  <a:solidFill>
                    <a:srgbClr val="FF0000"/>
                  </a:solidFill>
                  <a:latin typeface="Times New Roman" pitchFamily="18" charset="0"/>
                  <a:ea typeface="隶书" pitchFamily="49" charset="-122"/>
                </a:rPr>
                <a:t>开启        智慧</a:t>
              </a:r>
            </a:p>
          </p:txBody>
        </p:sp>
      </p:grpSp>
      <p:sp>
        <p:nvSpPr>
          <p:cNvPr id="32778" name="Rectangle 10"/>
          <p:cNvSpPr>
            <a:spLocks noGrp="1" noChangeArrowheads="1"/>
          </p:cNvSpPr>
          <p:nvPr/>
        </p:nvSpPr>
        <p:spPr bwMode="auto">
          <a:xfrm>
            <a:off x="0" y="1219200"/>
            <a:ext cx="8763000" cy="410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None/>
            </a:pPr>
            <a:r>
              <a:rPr kumimoji="1" lang="zh-CN" altLang="en-US" sz="2800" b="1">
                <a:latin typeface="Times New Roman" pitchFamily="18" charset="0"/>
              </a:rPr>
              <a:t>我们已经学习了一些互逆的定理</a:t>
            </a:r>
            <a:r>
              <a:rPr kumimoji="1" lang="en-US" altLang="zh-CN" sz="2800" b="1">
                <a:latin typeface="Times New Roman" pitchFamily="18" charset="0"/>
              </a:rPr>
              <a:t>,</a:t>
            </a:r>
            <a:r>
              <a:rPr kumimoji="1" lang="zh-CN" altLang="en-US" sz="2800" b="1">
                <a:latin typeface="Times New Roman" pitchFamily="18" charset="0"/>
              </a:rPr>
              <a:t>如</a:t>
            </a:r>
            <a:r>
              <a:rPr kumimoji="1" lang="en-US" altLang="zh-CN" sz="2800" b="1">
                <a:latin typeface="Times New Roman" pitchFamily="18" charset="0"/>
              </a:rPr>
              <a:t>: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None/>
            </a:pPr>
            <a:r>
              <a:rPr kumimoji="1" lang="zh-CN" altLang="en-US" sz="2800" b="1">
                <a:latin typeface="Times New Roman" pitchFamily="18" charset="0"/>
              </a:rPr>
              <a:t>勾股定理及其逆定理</a:t>
            </a:r>
            <a:r>
              <a:rPr kumimoji="1" lang="en-US" altLang="zh-CN" sz="2800" b="1">
                <a:latin typeface="Times New Roman" pitchFamily="18" charset="0"/>
              </a:rPr>
              <a:t>,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None/>
            </a:pPr>
            <a:r>
              <a:rPr kumimoji="1" lang="zh-CN" altLang="en-US" sz="2800" b="1">
                <a:latin typeface="Times New Roman" pitchFamily="18" charset="0"/>
              </a:rPr>
              <a:t>两直线平行</a:t>
            </a:r>
            <a:r>
              <a:rPr kumimoji="1" lang="en-US" altLang="zh-CN" sz="2800" b="1">
                <a:latin typeface="Times New Roman" pitchFamily="18" charset="0"/>
              </a:rPr>
              <a:t>,</a:t>
            </a:r>
            <a:r>
              <a:rPr kumimoji="1" lang="zh-CN" altLang="en-US" sz="2800" b="1">
                <a:latin typeface="Times New Roman" pitchFamily="18" charset="0"/>
              </a:rPr>
              <a:t>内错角相等</a:t>
            </a:r>
            <a:r>
              <a:rPr kumimoji="1" lang="en-US" altLang="zh-CN" sz="2800" b="1">
                <a:latin typeface="Times New Roman" pitchFamily="18" charset="0"/>
              </a:rPr>
              <a:t>;</a:t>
            </a:r>
            <a:r>
              <a:rPr kumimoji="1" lang="zh-CN" altLang="en-US" sz="2800" b="1">
                <a:latin typeface="Times New Roman" pitchFamily="18" charset="0"/>
              </a:rPr>
              <a:t>内错角相等</a:t>
            </a:r>
            <a:r>
              <a:rPr kumimoji="1" lang="en-US" altLang="zh-CN" sz="2800" b="1">
                <a:latin typeface="Times New Roman" pitchFamily="18" charset="0"/>
              </a:rPr>
              <a:t>,</a:t>
            </a:r>
            <a:r>
              <a:rPr kumimoji="1" lang="zh-CN" altLang="en-US" sz="2800" b="1">
                <a:latin typeface="Times New Roman" pitchFamily="18" charset="0"/>
              </a:rPr>
              <a:t>两直线平行</a:t>
            </a:r>
            <a:r>
              <a:rPr kumimoji="1" lang="en-US" altLang="zh-CN" sz="2800" b="1">
                <a:latin typeface="Times New Roman" pitchFamily="18" charset="0"/>
              </a:rPr>
              <a:t>.</a:t>
            </a:r>
          </a:p>
        </p:txBody>
      </p:sp>
      <p:sp>
        <p:nvSpPr>
          <p:cNvPr id="32779" name="Rectangle 11"/>
          <p:cNvSpPr>
            <a:spLocks noGrp="1" noChangeArrowheads="1"/>
          </p:cNvSpPr>
          <p:nvPr/>
        </p:nvSpPr>
        <p:spPr bwMode="auto">
          <a:xfrm>
            <a:off x="228600" y="2743200"/>
            <a:ext cx="6324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Char char="w"/>
            </a:pPr>
            <a:r>
              <a:rPr kumimoji="1" lang="zh-CN" altLang="en-US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想一想</a:t>
            </a:r>
            <a:r>
              <a:rPr kumimoji="1" lang="en-US" altLang="zh-CN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Char char="w"/>
            </a:pPr>
            <a:r>
              <a:rPr kumimoji="1" lang="zh-CN" altLang="en-US" sz="2800" b="1" dirty="0">
                <a:latin typeface="Times New Roman" pitchFamily="18" charset="0"/>
              </a:rPr>
              <a:t>互逆命题与互逆定理有何关系</a:t>
            </a:r>
            <a:r>
              <a:rPr kumimoji="1" lang="en-US" altLang="zh-CN" sz="2800" b="1" dirty="0">
                <a:latin typeface="Times New Roman" pitchFamily="18" charset="0"/>
              </a:rPr>
              <a:t>?</a:t>
            </a:r>
          </a:p>
        </p:txBody>
      </p:sp>
      <p:sp>
        <p:nvSpPr>
          <p:cNvPr id="32780" name="Rectangle 12"/>
          <p:cNvSpPr>
            <a:spLocks noGrp="1" noChangeArrowheads="1"/>
          </p:cNvSpPr>
          <p:nvPr/>
        </p:nvSpPr>
        <p:spPr bwMode="auto">
          <a:xfrm>
            <a:off x="0" y="2057400"/>
            <a:ext cx="830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None/>
            </a:pPr>
            <a:endParaRPr kumimoji="1" lang="zh-CN" altLang="zh-CN" sz="28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 autoUpdateAnimBg="0"/>
      <p:bldP spid="32779" grpId="0" autoUpdateAnimBg="0"/>
      <p:bldP spid="3278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52400" y="1196975"/>
            <a:ext cx="8991600" cy="411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en-US" altLang="zh-CN" sz="3200" b="1" dirty="0">
                <a:latin typeface="Times New Roman" pitchFamily="18" charset="0"/>
              </a:rPr>
              <a:t>(1)</a:t>
            </a:r>
            <a:r>
              <a:rPr kumimoji="1" lang="zh-CN" altLang="en-US" sz="3200" b="1" dirty="0">
                <a:latin typeface="Times New Roman" pitchFamily="18" charset="0"/>
              </a:rPr>
              <a:t>两条直线平行，内错角相等．</a:t>
            </a:r>
          </a:p>
          <a:p>
            <a:pPr algn="just">
              <a:lnSpc>
                <a:spcPct val="120000"/>
              </a:lnSpc>
            </a:pPr>
            <a:endParaRPr kumimoji="1" lang="zh-CN" altLang="en-US" sz="3200" b="1" dirty="0">
              <a:latin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kumimoji="1" lang="en-US" altLang="zh-CN" sz="3200" b="1" dirty="0">
                <a:latin typeface="Times New Roman" pitchFamily="18" charset="0"/>
              </a:rPr>
              <a:t>(2)</a:t>
            </a:r>
            <a:r>
              <a:rPr kumimoji="1" lang="zh-CN" altLang="en-US" sz="3200" b="1" dirty="0">
                <a:latin typeface="Times New Roman" pitchFamily="18" charset="0"/>
              </a:rPr>
              <a:t>如果两个实数相等，那么它们的平方相等</a:t>
            </a:r>
            <a:r>
              <a:rPr kumimoji="1" lang="zh-CN" altLang="en-US" sz="2800" b="1" dirty="0">
                <a:latin typeface="Times New Roman" pitchFamily="18" charset="0"/>
              </a:rPr>
              <a:t>．</a:t>
            </a:r>
          </a:p>
          <a:p>
            <a:pPr algn="just">
              <a:lnSpc>
                <a:spcPct val="120000"/>
              </a:lnSpc>
            </a:pPr>
            <a:endParaRPr kumimoji="1" lang="zh-CN" altLang="en-US" sz="2800" b="1" dirty="0">
              <a:latin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kumimoji="1" lang="en-US" altLang="zh-CN" sz="3200" b="1" dirty="0">
                <a:latin typeface="Times New Roman" pitchFamily="18" charset="0"/>
              </a:rPr>
              <a:t>(3)</a:t>
            </a:r>
            <a:r>
              <a:rPr kumimoji="1" lang="zh-CN" altLang="en-US" sz="3200" b="1" dirty="0">
                <a:latin typeface="Times New Roman" pitchFamily="18" charset="0"/>
              </a:rPr>
              <a:t>如果两个实数相等，那么它们的绝对值相等．</a:t>
            </a:r>
          </a:p>
          <a:p>
            <a:pPr algn="just" eaLnBrk="0" hangingPunct="0">
              <a:lnSpc>
                <a:spcPct val="120000"/>
              </a:lnSpc>
            </a:pPr>
            <a:endParaRPr kumimoji="1" lang="zh-CN" altLang="en-US" sz="3200" b="1" dirty="0">
              <a:latin typeface="Times New Roman" pitchFamily="18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kumimoji="1" lang="en-US" altLang="zh-CN" sz="3200" b="1" dirty="0">
                <a:latin typeface="Times New Roman" pitchFamily="18" charset="0"/>
              </a:rPr>
              <a:t>(4)</a:t>
            </a:r>
            <a:r>
              <a:rPr kumimoji="1" lang="zh-CN" altLang="en-US" sz="3200" b="1" dirty="0">
                <a:latin typeface="Times New Roman" pitchFamily="18" charset="0"/>
              </a:rPr>
              <a:t>全等三角形的对应角相等．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04800" y="765175"/>
            <a:ext cx="8839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zh-CN" altLang="en-US" sz="2800" b="1" dirty="0">
                <a:latin typeface="Times New Roman" pitchFamily="18" charset="0"/>
              </a:rPr>
              <a:t>说出下列命题的逆命题．这些命题的逆命题成立吗</a:t>
            </a:r>
            <a:r>
              <a:rPr kumimoji="1" lang="en-US" altLang="zh-CN" sz="2800" b="1" dirty="0">
                <a:latin typeface="Times New Roman" pitchFamily="18" charset="0"/>
              </a:rPr>
              <a:t>?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1989138"/>
            <a:ext cx="5951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逆命题</a:t>
            </a:r>
            <a:r>
              <a:rPr kumimoji="1" lang="en-US" altLang="zh-CN" sz="2400" b="1" dirty="0">
                <a:solidFill>
                  <a:srgbClr val="FF3300"/>
                </a:solidFill>
                <a:latin typeface="Times New Roman" pitchFamily="18" charset="0"/>
              </a:rPr>
              <a:t>: </a:t>
            </a:r>
            <a:r>
              <a:rPr kumimoji="1" lang="zh-CN" altLang="en-US" sz="2400" b="1" dirty="0">
                <a:solidFill>
                  <a:schemeClr val="accent2"/>
                </a:solidFill>
                <a:latin typeface="Times New Roman" pitchFamily="18" charset="0"/>
              </a:rPr>
              <a:t>内错角相等，两条直线平行</a:t>
            </a:r>
            <a:r>
              <a:rPr kumimoji="1" lang="en-US" altLang="zh-CN" sz="2400" b="1" dirty="0">
                <a:solidFill>
                  <a:schemeClr val="accent2"/>
                </a:solidFill>
                <a:latin typeface="Times New Roman" pitchFamily="18" charset="0"/>
              </a:rPr>
              <a:t>.</a:t>
            </a:r>
            <a:r>
              <a:rPr kumimoji="1" lang="en-US" altLang="zh-CN" sz="2400" b="1" dirty="0">
                <a:latin typeface="Times New Roman" pitchFamily="18" charset="0"/>
              </a:rPr>
              <a:t>    </a:t>
            </a: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成立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3068638"/>
            <a:ext cx="8939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逆命题</a:t>
            </a:r>
            <a:r>
              <a:rPr kumimoji="1" lang="en-US" altLang="zh-CN" sz="2400" b="1" dirty="0">
                <a:solidFill>
                  <a:srgbClr val="FF3300"/>
                </a:solidFill>
                <a:latin typeface="Times New Roman" pitchFamily="18" charset="0"/>
              </a:rPr>
              <a:t>:</a:t>
            </a:r>
            <a:r>
              <a:rPr kumimoji="1" lang="zh-CN" altLang="en-US" sz="2400" b="1" dirty="0">
                <a:solidFill>
                  <a:schemeClr val="accent2"/>
                </a:solidFill>
                <a:latin typeface="Times New Roman" pitchFamily="18" charset="0"/>
              </a:rPr>
              <a:t>如果两个实数的平方相等，那么这两个实数相等</a:t>
            </a:r>
            <a:r>
              <a:rPr kumimoji="1" lang="en-US" altLang="zh-CN" sz="2400" b="1" dirty="0">
                <a:solidFill>
                  <a:schemeClr val="accent2"/>
                </a:solidFill>
                <a:latin typeface="Times New Roman" pitchFamily="18" charset="0"/>
              </a:rPr>
              <a:t>.</a:t>
            </a:r>
            <a:r>
              <a:rPr kumimoji="1" lang="en-US" altLang="zh-CN" sz="2400" b="1" dirty="0">
                <a:latin typeface="Times New Roman" pitchFamily="18" charset="0"/>
              </a:rPr>
              <a:t>    </a:t>
            </a: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不成立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4365625"/>
            <a:ext cx="916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逆命题</a:t>
            </a:r>
            <a:r>
              <a:rPr kumimoji="1" lang="en-US" altLang="zh-CN" sz="2400" b="1" dirty="0">
                <a:solidFill>
                  <a:srgbClr val="FF3300"/>
                </a:solidFill>
                <a:latin typeface="Times New Roman" pitchFamily="18" charset="0"/>
              </a:rPr>
              <a:t>:</a:t>
            </a:r>
            <a:r>
              <a:rPr kumimoji="1" lang="zh-CN" altLang="en-US" sz="2400" b="1" dirty="0">
                <a:solidFill>
                  <a:schemeClr val="accent2"/>
                </a:solidFill>
                <a:latin typeface="Times New Roman" pitchFamily="18" charset="0"/>
              </a:rPr>
              <a:t>如果两个实数的绝对值相等，那么这两个实数相等</a:t>
            </a:r>
            <a:r>
              <a:rPr kumimoji="1" lang="en-US" altLang="zh-CN" sz="2400" b="1" dirty="0">
                <a:solidFill>
                  <a:schemeClr val="accent2"/>
                </a:solidFill>
                <a:latin typeface="Times New Roman" pitchFamily="18" charset="0"/>
              </a:rPr>
              <a:t>.</a:t>
            </a:r>
            <a:r>
              <a:rPr kumimoji="1" lang="en-US" altLang="zh-CN" sz="2400" b="1" dirty="0">
                <a:latin typeface="Times New Roman" pitchFamily="18" charset="0"/>
              </a:rPr>
              <a:t>   </a:t>
            </a: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不成立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250825" y="5373688"/>
            <a:ext cx="7637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逆命题</a:t>
            </a:r>
            <a:r>
              <a:rPr kumimoji="1" lang="en-US" altLang="zh-CN" sz="2400" b="1" dirty="0">
                <a:solidFill>
                  <a:srgbClr val="FF3300"/>
                </a:solidFill>
                <a:latin typeface="Times New Roman" pitchFamily="18" charset="0"/>
              </a:rPr>
              <a:t>:</a:t>
            </a:r>
            <a:r>
              <a:rPr kumimoji="1" lang="zh-CN" altLang="en-US" sz="2400" b="1" dirty="0">
                <a:solidFill>
                  <a:schemeClr val="accent2"/>
                </a:solidFill>
                <a:latin typeface="Times New Roman" pitchFamily="18" charset="0"/>
              </a:rPr>
              <a:t>对应角相等的两个三角形是全等三角形</a:t>
            </a:r>
            <a:r>
              <a:rPr kumimoji="1" lang="en-US" altLang="zh-CN" sz="2400" b="1" dirty="0">
                <a:solidFill>
                  <a:schemeClr val="accent2"/>
                </a:solidFill>
                <a:latin typeface="Times New Roman" pitchFamily="18" charset="0"/>
              </a:rPr>
              <a:t>.</a:t>
            </a:r>
            <a:r>
              <a:rPr kumimoji="1" lang="en-US" altLang="zh-CN" sz="2400" b="1" dirty="0">
                <a:latin typeface="Times New Roman" pitchFamily="18" charset="0"/>
              </a:rPr>
              <a:t>   </a:t>
            </a: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不成立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34925" y="5876925"/>
            <a:ext cx="8224838" cy="592138"/>
          </a:xfrm>
          <a:prstGeom prst="rect">
            <a:avLst/>
          </a:prstGeom>
          <a:noFill/>
          <a:ln w="12700" cap="sq">
            <a:solidFill>
              <a:srgbClr val="FF33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感悟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itchFamily="18" charset="0"/>
              </a:rPr>
              <a:t>:</a:t>
            </a:r>
            <a:r>
              <a:rPr kumimoji="1" lang="en-US" altLang="zh-CN" sz="3200" b="1">
                <a:latin typeface="Times New Roman" pitchFamily="18" charset="0"/>
              </a:rPr>
              <a:t>  </a:t>
            </a:r>
            <a:r>
              <a:rPr kumimoji="1" lang="zh-CN" altLang="en-US" sz="2800" b="1">
                <a:latin typeface="Times New Roman" pitchFamily="18" charset="0"/>
              </a:rPr>
              <a:t>原命题成立时</a:t>
            </a:r>
            <a:r>
              <a:rPr kumimoji="1" lang="en-US" altLang="zh-CN" sz="2800" b="1">
                <a:latin typeface="Times New Roman" pitchFamily="18" charset="0"/>
              </a:rPr>
              <a:t>,  </a:t>
            </a:r>
            <a:r>
              <a:rPr kumimoji="1" lang="zh-CN" altLang="en-US" sz="2800" b="1">
                <a:latin typeface="Times New Roman" pitchFamily="18" charset="0"/>
              </a:rPr>
              <a:t>逆命题有时成立</a:t>
            </a:r>
            <a:r>
              <a:rPr kumimoji="1" lang="en-US" altLang="zh-CN" sz="2800" b="1">
                <a:latin typeface="Times New Roman" pitchFamily="18" charset="0"/>
              </a:rPr>
              <a:t>, </a:t>
            </a:r>
            <a:r>
              <a:rPr kumimoji="1" lang="zh-CN" altLang="en-US" sz="2800" b="1">
                <a:latin typeface="Times New Roman" pitchFamily="18" charset="0"/>
              </a:rPr>
              <a:t>有时不成立</a:t>
            </a:r>
          </a:p>
        </p:txBody>
      </p:sp>
      <p:grpSp>
        <p:nvGrpSpPr>
          <p:cNvPr id="12297" name="Group 9"/>
          <p:cNvGrpSpPr>
            <a:grpSpLocks/>
          </p:cNvGrpSpPr>
          <p:nvPr/>
        </p:nvGrpSpPr>
        <p:grpSpPr bwMode="auto">
          <a:xfrm>
            <a:off x="539750" y="-1588"/>
            <a:ext cx="3581400" cy="687388"/>
            <a:chOff x="768" y="335"/>
            <a:chExt cx="2256" cy="433"/>
          </a:xfrm>
        </p:grpSpPr>
        <p:grpSp>
          <p:nvGrpSpPr>
            <p:cNvPr id="12299" name="Group 10"/>
            <p:cNvGrpSpPr>
              <a:grpSpLocks/>
            </p:cNvGrpSpPr>
            <p:nvPr/>
          </p:nvGrpSpPr>
          <p:grpSpPr bwMode="auto">
            <a:xfrm>
              <a:off x="768" y="335"/>
              <a:ext cx="1488" cy="343"/>
              <a:chOff x="1920" y="36"/>
              <a:chExt cx="2112" cy="245"/>
            </a:xfrm>
          </p:grpSpPr>
          <p:sp>
            <p:nvSpPr>
              <p:cNvPr id="12302" name="Rectangle 11"/>
              <p:cNvSpPr>
                <a:spLocks noChangeArrowheads="1"/>
              </p:cNvSpPr>
              <p:nvPr/>
            </p:nvSpPr>
            <p:spPr bwMode="auto">
              <a:xfrm>
                <a:off x="1920" y="58"/>
                <a:ext cx="2112" cy="223"/>
              </a:xfrm>
              <a:prstGeom prst="rect">
                <a:avLst/>
              </a:prstGeom>
              <a:gradFill rotWithShape="0">
                <a:gsLst>
                  <a:gs pos="0">
                    <a:srgbClr val="FFCC99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 w="38100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zh-CN" altLang="en-US" sz="2400" b="1" dirty="0">
                    <a:solidFill>
                      <a:srgbClr val="FF0000"/>
                    </a:solidFill>
                    <a:latin typeface="Times New Roman" pitchFamily="18" charset="0"/>
                    <a:ea typeface="隶书" pitchFamily="49" charset="-122"/>
                  </a:rPr>
                  <a:t>试一试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隶书" pitchFamily="49" charset="-122"/>
                </a:endParaRPr>
              </a:p>
            </p:txBody>
          </p:sp>
          <p:sp>
            <p:nvSpPr>
              <p:cNvPr id="30732" name="Rectangle 12" descr="PE03255_"/>
              <p:cNvSpPr>
                <a:spLocks noChangeArrowheads="1"/>
              </p:cNvSpPr>
              <p:nvPr/>
            </p:nvSpPr>
            <p:spPr bwMode="auto">
              <a:xfrm>
                <a:off x="3601" y="36"/>
                <a:ext cx="166" cy="234"/>
              </a:xfrm>
              <a:prstGeom prst="rect">
                <a:avLst/>
              </a:prstGeom>
              <a:noFill/>
              <a:ln w="381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endParaRPr lang="zh-CN" altLang="zh-CN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BatangChe" pitchFamily="49" charset="-127"/>
                </a:endParaRPr>
              </a:p>
            </p:txBody>
          </p:sp>
        </p:grpSp>
        <p:pic>
          <p:nvPicPr>
            <p:cNvPr id="12300" name="Picture 13" descr="678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336"/>
              <a:ext cx="76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1" name="Picture 14" descr="gif003[1]">
              <a:hlinkClick r:id="" action="ppaction://hlinkshowjump?jump=lastslide"/>
            </p:cNvPr>
            <p:cNvPicPr>
              <a:picLocks noChangeAspect="1" noChangeArrowheads="1" noCrop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432"/>
              <a:ext cx="33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35" name="Rectangle 15"/>
          <p:cNvSpPr>
            <a:spLocks noGrp="1" noChangeArrowheads="1"/>
          </p:cNvSpPr>
          <p:nvPr/>
        </p:nvSpPr>
        <p:spPr bwMode="auto">
          <a:xfrm>
            <a:off x="1187450" y="5876925"/>
            <a:ext cx="795655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None/>
            </a:pPr>
            <a:r>
              <a:rPr kumimoji="1" lang="zh-CN" altLang="en-US" sz="2800" b="1">
                <a:latin typeface="宋体" pitchFamily="2" charset="-122"/>
              </a:rPr>
              <a:t>一个</a:t>
            </a:r>
            <a:r>
              <a:rPr kumimoji="1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命题</a:t>
            </a:r>
            <a:r>
              <a:rPr kumimoji="1" lang="zh-CN" altLang="en-US" sz="2800" b="1">
                <a:latin typeface="宋体" pitchFamily="2" charset="-122"/>
              </a:rPr>
              <a:t>是真命题</a:t>
            </a:r>
            <a:r>
              <a:rPr kumimoji="1" lang="en-US" altLang="zh-CN" sz="2800" b="1">
                <a:latin typeface="宋体" pitchFamily="2" charset="-122"/>
              </a:rPr>
              <a:t>,</a:t>
            </a:r>
            <a:r>
              <a:rPr kumimoji="1" lang="zh-CN" altLang="en-US" sz="2800" b="1">
                <a:latin typeface="宋体" pitchFamily="2" charset="-122"/>
              </a:rPr>
              <a:t>它逆命题却</a:t>
            </a:r>
            <a:r>
              <a:rPr kumimoji="1"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不一定</a:t>
            </a:r>
            <a:r>
              <a:rPr kumimoji="1" lang="zh-CN" altLang="en-US" sz="2800" b="1">
                <a:latin typeface="宋体" pitchFamily="2" charset="-122"/>
              </a:rPr>
              <a:t>是真命题</a:t>
            </a:r>
            <a:r>
              <a:rPr kumimoji="1" lang="en-US" altLang="zh-CN" sz="2800" b="1">
                <a:latin typeface="宋体" pitchFamily="2" charset="-122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utoUpdateAnimBg="0"/>
      <p:bldP spid="30725" grpId="0" autoUpdateAnimBg="0"/>
      <p:bldP spid="30726" grpId="0" autoUpdateAnimBg="0"/>
      <p:bldP spid="30727" grpId="0" autoUpdateAnimBg="0"/>
      <p:bldP spid="30728" grpId="0" autoUpdateAnimBg="0"/>
      <p:bldP spid="30735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5876925" cy="609600"/>
          </a:xfrm>
          <a:noFill/>
        </p:spPr>
        <p:txBody>
          <a:bodyPr/>
          <a:lstStyle/>
          <a:p>
            <a:pPr eaLnBrk="1" hangingPunct="1"/>
            <a:r>
              <a:rPr lang="zh-CN" altLang="en-US" b="1" smtClean="0"/>
              <a:t>勾股定理的逆命题</a:t>
            </a:r>
            <a:endParaRPr lang="zh-CN" altLang="en-US" sz="4000" b="1" smtClean="0">
              <a:solidFill>
                <a:schemeClr val="tx1"/>
              </a:solidFill>
              <a:ea typeface="隶书" pitchFamily="49" charset="-122"/>
            </a:endParaRPr>
          </a:p>
        </p:txBody>
      </p:sp>
      <p:grpSp>
        <p:nvGrpSpPr>
          <p:cNvPr id="13315" name="Group 3"/>
          <p:cNvGrpSpPr>
            <a:grpSpLocks/>
          </p:cNvGrpSpPr>
          <p:nvPr/>
        </p:nvGrpSpPr>
        <p:grpSpPr bwMode="auto">
          <a:xfrm>
            <a:off x="179388" y="4941888"/>
            <a:ext cx="8972550" cy="1420812"/>
            <a:chOff x="0" y="3113"/>
            <a:chExt cx="5630" cy="895"/>
          </a:xfrm>
        </p:grpSpPr>
        <p:sp>
          <p:nvSpPr>
            <p:cNvPr id="13325" name="Text Box 4"/>
            <p:cNvSpPr txBox="1">
              <a:spLocks noChangeArrowheads="1"/>
            </p:cNvSpPr>
            <p:nvPr/>
          </p:nvSpPr>
          <p:spPr bwMode="auto">
            <a:xfrm>
              <a:off x="0" y="3113"/>
              <a:ext cx="5630" cy="89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en-US" altLang="zh-CN" sz="3600" b="1">
                  <a:solidFill>
                    <a:srgbClr val="FF0066"/>
                  </a:solidFill>
                  <a:latin typeface="Times New Roman" pitchFamily="18" charset="0"/>
                </a:rPr>
                <a:t>       </a:t>
              </a:r>
              <a:r>
                <a:rPr kumimoji="1" lang="zh-CN" altLang="en-US" sz="3600" b="1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如果直角三角形两直角边分别为</a:t>
              </a:r>
              <a:r>
                <a:rPr kumimoji="1" lang="en-US" altLang="zh-CN" sz="3600" b="1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a</a:t>
              </a:r>
              <a:r>
                <a:rPr kumimoji="1" lang="zh-CN" altLang="en-US" sz="3600" b="1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，</a:t>
              </a:r>
              <a:r>
                <a:rPr kumimoji="1" lang="en-US" altLang="zh-CN" sz="3600" b="1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b</a:t>
              </a:r>
              <a:r>
                <a:rPr kumimoji="1" lang="zh-CN" altLang="en-US" sz="3600" b="1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，斜边为</a:t>
              </a:r>
              <a:r>
                <a:rPr kumimoji="1" lang="en-US" altLang="zh-CN" sz="3600" b="1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c</a:t>
              </a:r>
              <a:r>
                <a:rPr kumimoji="1" lang="zh-CN" altLang="en-US" sz="3600" b="1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，那么</a:t>
              </a:r>
            </a:p>
          </p:txBody>
        </p:sp>
        <p:sp>
          <p:nvSpPr>
            <p:cNvPr id="13326" name="Text Box 5"/>
            <p:cNvSpPr txBox="1">
              <a:spLocks noChangeArrowheads="1"/>
            </p:cNvSpPr>
            <p:nvPr/>
          </p:nvSpPr>
          <p:spPr bwMode="auto">
            <a:xfrm>
              <a:off x="2154" y="3566"/>
              <a:ext cx="219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0000FF"/>
                  </a:solidFill>
                  <a:latin typeface="宋体" pitchFamily="2" charset="-122"/>
                </a:rPr>
                <a:t>a</a:t>
              </a:r>
              <a:r>
                <a:rPr kumimoji="1" lang="en-US" altLang="zh-CN" sz="4000" b="1" baseline="30000">
                  <a:solidFill>
                    <a:srgbClr val="0000FF"/>
                  </a:solidFill>
                  <a:latin typeface="宋体" pitchFamily="2" charset="-122"/>
                </a:rPr>
                <a:t>2 </a:t>
              </a:r>
              <a:r>
                <a:rPr kumimoji="1" lang="en-US" altLang="zh-CN" sz="4000" b="1">
                  <a:solidFill>
                    <a:srgbClr val="0000FF"/>
                  </a:solidFill>
                  <a:latin typeface="宋体" pitchFamily="2" charset="-122"/>
                </a:rPr>
                <a:t>+ b</a:t>
              </a:r>
              <a:r>
                <a:rPr kumimoji="1" lang="en-US" altLang="zh-CN" sz="4000" b="1" baseline="30000">
                  <a:solidFill>
                    <a:srgbClr val="0000FF"/>
                  </a:solidFill>
                  <a:latin typeface="宋体" pitchFamily="2" charset="-122"/>
                </a:rPr>
                <a:t>2 </a:t>
              </a:r>
              <a:r>
                <a:rPr kumimoji="1" lang="en-US" altLang="zh-CN" sz="4000" b="1">
                  <a:solidFill>
                    <a:srgbClr val="0000FF"/>
                  </a:solidFill>
                  <a:latin typeface="宋体" pitchFamily="2" charset="-122"/>
                </a:rPr>
                <a:t>= c</a:t>
              </a:r>
              <a:r>
                <a:rPr kumimoji="1" lang="en-US" altLang="zh-CN" sz="4000" b="1" baseline="30000">
                  <a:solidFill>
                    <a:srgbClr val="0000FF"/>
                  </a:solidFill>
                  <a:latin typeface="宋体" pitchFamily="2" charset="-122"/>
                </a:rPr>
                <a:t>2</a:t>
              </a:r>
            </a:p>
          </p:txBody>
        </p:sp>
      </p:grpSp>
      <p:sp>
        <p:nvSpPr>
          <p:cNvPr id="13316" name="AutoShape 6"/>
          <p:cNvSpPr>
            <a:spLocks noChangeArrowheads="1"/>
          </p:cNvSpPr>
          <p:nvPr/>
        </p:nvSpPr>
        <p:spPr bwMode="auto">
          <a:xfrm>
            <a:off x="323850" y="4005263"/>
            <a:ext cx="2743200" cy="609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3600" b="1">
                <a:solidFill>
                  <a:schemeClr val="accent2"/>
                </a:solidFill>
                <a:latin typeface="Times New Roman" pitchFamily="18" charset="0"/>
              </a:rPr>
              <a:t>勾股定理</a:t>
            </a:r>
          </a:p>
        </p:txBody>
      </p:sp>
      <p:grpSp>
        <p:nvGrpSpPr>
          <p:cNvPr id="13317" name="Group 7"/>
          <p:cNvGrpSpPr>
            <a:grpSpLocks/>
          </p:cNvGrpSpPr>
          <p:nvPr/>
        </p:nvGrpSpPr>
        <p:grpSpPr bwMode="auto">
          <a:xfrm>
            <a:off x="539750" y="762000"/>
            <a:ext cx="8604250" cy="2660650"/>
            <a:chOff x="182" y="2387"/>
            <a:chExt cx="5420" cy="1676"/>
          </a:xfrm>
        </p:grpSpPr>
        <p:sp>
          <p:nvSpPr>
            <p:cNvPr id="13323" name="Text Box 8"/>
            <p:cNvSpPr txBox="1">
              <a:spLocks noChangeArrowheads="1"/>
            </p:cNvSpPr>
            <p:nvPr/>
          </p:nvSpPr>
          <p:spPr bwMode="auto">
            <a:xfrm>
              <a:off x="182" y="2387"/>
              <a:ext cx="5420" cy="1676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FF0066"/>
                  </a:solidFill>
                  <a:latin typeface="Times New Roman" pitchFamily="18" charset="0"/>
                </a:rPr>
                <a:t>       </a:t>
              </a:r>
              <a:r>
                <a:rPr kumimoji="1" lang="zh-CN" altLang="en-US" sz="4000" b="1">
                  <a:latin typeface="Times New Roman" pitchFamily="18" charset="0"/>
                  <a:ea typeface="黑体" pitchFamily="2" charset="-122"/>
                </a:rPr>
                <a:t>如果三角形的三边长</a:t>
              </a:r>
              <a:r>
                <a:rPr kumimoji="1" lang="en-US" altLang="zh-CN" sz="4000" b="1">
                  <a:latin typeface="Times New Roman" pitchFamily="18" charset="0"/>
                  <a:ea typeface="黑体" pitchFamily="2" charset="-122"/>
                </a:rPr>
                <a:t>a</a:t>
              </a:r>
              <a:r>
                <a:rPr kumimoji="1" lang="zh-CN" altLang="en-US" sz="4000" b="1">
                  <a:latin typeface="Times New Roman" pitchFamily="18" charset="0"/>
                  <a:ea typeface="黑体" pitchFamily="2" charset="-122"/>
                </a:rPr>
                <a:t>、</a:t>
              </a:r>
              <a:r>
                <a:rPr kumimoji="1" lang="en-US" altLang="zh-CN" sz="4000" b="1">
                  <a:latin typeface="Times New Roman" pitchFamily="18" charset="0"/>
                  <a:ea typeface="黑体" pitchFamily="2" charset="-122"/>
                </a:rPr>
                <a:t>b</a:t>
              </a:r>
              <a:r>
                <a:rPr kumimoji="1" lang="zh-CN" altLang="en-US" sz="4000" b="1">
                  <a:latin typeface="Times New Roman" pitchFamily="18" charset="0"/>
                  <a:ea typeface="黑体" pitchFamily="2" charset="-122"/>
                </a:rPr>
                <a:t>、</a:t>
              </a:r>
              <a:r>
                <a:rPr kumimoji="1" lang="en-US" altLang="zh-CN" sz="4000" b="1">
                  <a:latin typeface="Times New Roman" pitchFamily="18" charset="0"/>
                  <a:ea typeface="黑体" pitchFamily="2" charset="-122"/>
                </a:rPr>
                <a:t>c</a:t>
              </a:r>
              <a:r>
                <a:rPr kumimoji="1" lang="zh-CN" altLang="en-US" sz="4000" b="1">
                  <a:latin typeface="Times New Roman" pitchFamily="18" charset="0"/>
                  <a:ea typeface="黑体" pitchFamily="2" charset="-122"/>
                </a:rPr>
                <a:t>满足</a:t>
              </a: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endParaRPr kumimoji="1" lang="zh-CN" altLang="en-US" sz="4000" b="1">
                <a:latin typeface="Times New Roman" pitchFamily="18" charset="0"/>
                <a:ea typeface="黑体" pitchFamily="2" charset="-122"/>
              </a:endParaRP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kumimoji="1" lang="zh-CN" altLang="en-US" sz="4000" b="1">
                  <a:latin typeface="Times New Roman" pitchFamily="18" charset="0"/>
                  <a:ea typeface="黑体" pitchFamily="2" charset="-122"/>
                </a:rPr>
                <a:t>那么这个三角形是直角三角形。且边</a:t>
              </a:r>
              <a:r>
                <a:rPr kumimoji="1" lang="en-US" altLang="zh-CN" sz="4000" b="1">
                  <a:latin typeface="Times New Roman" pitchFamily="18" charset="0"/>
                  <a:ea typeface="黑体" pitchFamily="2" charset="-122"/>
                </a:rPr>
                <a:t>C</a:t>
              </a:r>
              <a:r>
                <a:rPr kumimoji="1" lang="zh-CN" altLang="en-US" sz="4000" b="1">
                  <a:latin typeface="Times New Roman" pitchFamily="18" charset="0"/>
                  <a:ea typeface="黑体" pitchFamily="2" charset="-122"/>
                </a:rPr>
                <a:t>所对的角为直角。</a:t>
              </a:r>
            </a:p>
          </p:txBody>
        </p:sp>
        <p:sp>
          <p:nvSpPr>
            <p:cNvPr id="13324" name="Text Box 9"/>
            <p:cNvSpPr txBox="1">
              <a:spLocks noChangeArrowheads="1"/>
            </p:cNvSpPr>
            <p:nvPr/>
          </p:nvSpPr>
          <p:spPr bwMode="auto">
            <a:xfrm>
              <a:off x="1882" y="2926"/>
              <a:ext cx="2178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60000"/>
                </a:lnSpc>
                <a:spcBef>
                  <a:spcPct val="50000"/>
                </a:spcBef>
              </a:pPr>
              <a:r>
                <a:rPr kumimoji="1" lang="en-US" altLang="zh-CN" sz="4600" b="1">
                  <a:solidFill>
                    <a:srgbClr val="0000FF"/>
                  </a:solidFill>
                  <a:latin typeface="宋体" pitchFamily="2" charset="-122"/>
                </a:rPr>
                <a:t>a</a:t>
              </a:r>
              <a:r>
                <a:rPr kumimoji="1" lang="en-US" altLang="zh-CN" sz="4600" b="1" baseline="30000">
                  <a:solidFill>
                    <a:srgbClr val="0000FF"/>
                  </a:solidFill>
                  <a:latin typeface="宋体" pitchFamily="2" charset="-122"/>
                </a:rPr>
                <a:t>2 </a:t>
              </a:r>
              <a:r>
                <a:rPr kumimoji="1" lang="en-US" altLang="zh-CN" sz="4600" b="1">
                  <a:solidFill>
                    <a:srgbClr val="0000FF"/>
                  </a:solidFill>
                  <a:latin typeface="宋体" pitchFamily="2" charset="-122"/>
                </a:rPr>
                <a:t>+ b</a:t>
              </a:r>
              <a:r>
                <a:rPr kumimoji="1" lang="en-US" altLang="zh-CN" sz="4600" b="1" baseline="30000">
                  <a:solidFill>
                    <a:srgbClr val="0000FF"/>
                  </a:solidFill>
                  <a:latin typeface="宋体" pitchFamily="2" charset="-122"/>
                </a:rPr>
                <a:t>2 </a:t>
              </a:r>
              <a:r>
                <a:rPr kumimoji="1" lang="en-US" altLang="zh-CN" sz="4600" b="1">
                  <a:solidFill>
                    <a:srgbClr val="0000FF"/>
                  </a:solidFill>
                  <a:latin typeface="宋体" pitchFamily="2" charset="-122"/>
                </a:rPr>
                <a:t>= c</a:t>
              </a:r>
              <a:r>
                <a:rPr kumimoji="1" lang="en-US" altLang="zh-CN" sz="4600" b="1" baseline="30000">
                  <a:solidFill>
                    <a:srgbClr val="0000FF"/>
                  </a:solidFill>
                  <a:latin typeface="宋体" pitchFamily="2" charset="-122"/>
                </a:rPr>
                <a:t>2</a:t>
              </a:r>
            </a:p>
          </p:txBody>
        </p:sp>
      </p:grpSp>
      <p:sp>
        <p:nvSpPr>
          <p:cNvPr id="13318" name="AutoShape 10"/>
          <p:cNvSpPr>
            <a:spLocks noChangeArrowheads="1"/>
          </p:cNvSpPr>
          <p:nvPr/>
        </p:nvSpPr>
        <p:spPr bwMode="auto">
          <a:xfrm>
            <a:off x="4211638" y="3644900"/>
            <a:ext cx="792162" cy="1223963"/>
          </a:xfrm>
          <a:prstGeom prst="upDownArrow">
            <a:avLst>
              <a:gd name="adj1" fmla="val 50000"/>
              <a:gd name="adj2" fmla="val 3090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Text Box 11"/>
          <p:cNvSpPr txBox="1">
            <a:spLocks noChangeArrowheads="1"/>
          </p:cNvSpPr>
          <p:nvPr/>
        </p:nvSpPr>
        <p:spPr bwMode="auto">
          <a:xfrm>
            <a:off x="4859338" y="3860800"/>
            <a:ext cx="37449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ea typeface="华文行楷" pitchFamily="2" charset="-122"/>
              </a:rPr>
              <a:t>互逆命题</a:t>
            </a:r>
          </a:p>
        </p:txBody>
      </p:sp>
      <p:pic>
        <p:nvPicPr>
          <p:cNvPr id="13320" name="Picture 12" descr="j01874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33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5029200" y="0"/>
            <a:ext cx="2133600" cy="7016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>
                <a:latin typeface="Times New Roman" pitchFamily="18" charset="0"/>
                <a:ea typeface="隶书" pitchFamily="49" charset="-122"/>
              </a:rPr>
              <a:t>逆定理</a:t>
            </a: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6011863" y="3879850"/>
            <a:ext cx="1531937" cy="7016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>
                <a:latin typeface="Times New Roman" pitchFamily="18" charset="0"/>
                <a:ea typeface="隶书" pitchFamily="49" charset="-122"/>
              </a:rPr>
              <a:t>定理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 animBg="1" autoUpdateAnimBg="0"/>
      <p:bldP spid="29710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752600" y="3581400"/>
            <a:ext cx="22860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2400" b="1">
                <a:latin typeface="Times New Roman" pitchFamily="18" charset="0"/>
              </a:rPr>
              <a:t>∵ ∠ C’=90</a:t>
            </a:r>
            <a:r>
              <a:rPr kumimoji="1" lang="en-US" altLang="zh-CN" sz="2400" b="1" baseline="30000">
                <a:latin typeface="Times New Roman" pitchFamily="18" charset="0"/>
              </a:rPr>
              <a:t>0</a:t>
            </a:r>
            <a:endParaRPr kumimoji="1" lang="en-US" altLang="zh-CN" sz="2400" b="1">
              <a:latin typeface="Times New Roman" pitchFamily="18" charset="0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752600" y="4114800"/>
            <a:ext cx="24384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</a:rPr>
              <a:t>∴ A’B’</a:t>
            </a:r>
            <a:r>
              <a:rPr kumimoji="1" lang="en-US" altLang="zh-CN" sz="2400" b="1" baseline="30000" dirty="0">
                <a:latin typeface="Times New Roman" pitchFamily="18" charset="0"/>
              </a:rPr>
              <a:t>2</a:t>
            </a:r>
            <a:r>
              <a:rPr kumimoji="1" lang="en-US" altLang="zh-CN" sz="2400" b="1" dirty="0">
                <a:latin typeface="Times New Roman" pitchFamily="18" charset="0"/>
              </a:rPr>
              <a:t>= a</a:t>
            </a:r>
            <a:r>
              <a:rPr kumimoji="1" lang="en-US" altLang="zh-CN" sz="2400" b="1" baseline="30000" dirty="0">
                <a:latin typeface="Times New Roman" pitchFamily="18" charset="0"/>
              </a:rPr>
              <a:t>2</a:t>
            </a:r>
            <a:r>
              <a:rPr kumimoji="1" lang="en-US" altLang="zh-CN" sz="2400" b="1" dirty="0">
                <a:latin typeface="Times New Roman" pitchFamily="18" charset="0"/>
              </a:rPr>
              <a:t>+b</a:t>
            </a:r>
            <a:r>
              <a:rPr kumimoji="1" lang="en-US" altLang="zh-CN" sz="2400" b="1" baseline="30000" dirty="0">
                <a:latin typeface="Times New Roman" pitchFamily="18" charset="0"/>
              </a:rPr>
              <a:t>2</a:t>
            </a:r>
            <a:endParaRPr kumimoji="1" lang="en-US" altLang="zh-CN" sz="2400" b="1" dirty="0">
              <a:latin typeface="Times New Roman" pitchFamily="18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752600" y="4572000"/>
            <a:ext cx="23622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</a:rPr>
              <a:t>∵ a</a:t>
            </a:r>
            <a:r>
              <a:rPr kumimoji="1" lang="en-US" altLang="zh-CN" sz="2400" b="1" baseline="30000" dirty="0">
                <a:latin typeface="Times New Roman" pitchFamily="18" charset="0"/>
              </a:rPr>
              <a:t>2</a:t>
            </a:r>
            <a:r>
              <a:rPr kumimoji="1" lang="en-US" altLang="zh-CN" sz="2400" b="1" dirty="0">
                <a:latin typeface="Times New Roman" pitchFamily="18" charset="0"/>
              </a:rPr>
              <a:t>+b</a:t>
            </a:r>
            <a:r>
              <a:rPr kumimoji="1" lang="en-US" altLang="zh-CN" sz="2400" b="1" baseline="30000" dirty="0">
                <a:latin typeface="Times New Roman" pitchFamily="18" charset="0"/>
              </a:rPr>
              <a:t>2</a:t>
            </a:r>
            <a:r>
              <a:rPr kumimoji="1" lang="en-US" altLang="zh-CN" sz="2400" b="1" dirty="0">
                <a:latin typeface="Times New Roman" pitchFamily="18" charset="0"/>
              </a:rPr>
              <a:t>=c</a:t>
            </a:r>
            <a:r>
              <a:rPr kumimoji="1" lang="en-US" altLang="zh-CN" sz="2400" b="1" baseline="30000" dirty="0">
                <a:latin typeface="Times New Roman" pitchFamily="18" charset="0"/>
              </a:rPr>
              <a:t>2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752600" y="5105400"/>
            <a:ext cx="22098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2400" b="1">
                <a:latin typeface="Times New Roman" pitchFamily="18" charset="0"/>
              </a:rPr>
              <a:t>∴ A’B’ </a:t>
            </a:r>
            <a:r>
              <a:rPr kumimoji="1" lang="en-US" altLang="zh-CN" sz="2400" b="1" baseline="30000">
                <a:latin typeface="Times New Roman" pitchFamily="18" charset="0"/>
              </a:rPr>
              <a:t>2</a:t>
            </a:r>
            <a:r>
              <a:rPr kumimoji="1" lang="en-US" altLang="zh-CN" sz="2400" b="1">
                <a:latin typeface="Times New Roman" pitchFamily="18" charset="0"/>
              </a:rPr>
              <a:t>=c</a:t>
            </a:r>
            <a:r>
              <a:rPr kumimoji="1" lang="en-US" altLang="zh-CN" sz="2400" b="1" baseline="30000">
                <a:latin typeface="Times New Roman" pitchFamily="18" charset="0"/>
              </a:rPr>
              <a:t>2</a:t>
            </a:r>
            <a:endParaRPr kumimoji="1" lang="en-US" altLang="zh-CN" sz="2400" b="1">
              <a:latin typeface="Times New Roman" pitchFamily="18" charset="0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752600" y="6019800"/>
            <a:ext cx="24384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2400" b="1">
                <a:latin typeface="Times New Roman" pitchFamily="18" charset="0"/>
              </a:rPr>
              <a:t>∴ A’B’ =c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752600" y="5529263"/>
            <a:ext cx="25908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2400" b="1">
                <a:latin typeface="Times New Roman" pitchFamily="18" charset="0"/>
              </a:rPr>
              <a:t>∵  </a:t>
            </a:r>
            <a:r>
              <a:rPr kumimoji="1" lang="zh-CN" altLang="en-US" sz="2400" b="1">
                <a:latin typeface="Times New Roman" pitchFamily="18" charset="0"/>
              </a:rPr>
              <a:t>边长取正值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876800" y="4191000"/>
            <a:ext cx="464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∴ △ ABC ≌△ A’B’C’</a:t>
            </a:r>
            <a:r>
              <a:rPr kumimoji="1" lang="zh-CN" altLang="en-US" sz="2400" b="1">
                <a:latin typeface="Times New Roman" pitchFamily="18" charset="0"/>
              </a:rPr>
              <a:t>（</a:t>
            </a:r>
            <a:r>
              <a:rPr kumimoji="1" lang="en-US" altLang="zh-CN" sz="2400" b="1">
                <a:latin typeface="Times New Roman" pitchFamily="18" charset="0"/>
              </a:rPr>
              <a:t>SSS</a:t>
            </a:r>
            <a:r>
              <a:rPr kumimoji="1" lang="zh-CN" altLang="en-US" sz="2400" b="1">
                <a:latin typeface="Times New Roman" pitchFamily="18" charset="0"/>
              </a:rPr>
              <a:t>）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5181600" y="4572000"/>
            <a:ext cx="3048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∴ ∠ C= ∠ C’(</a:t>
            </a:r>
            <a:r>
              <a:rPr kumimoji="1" lang="zh-CN" altLang="en-US" sz="2400" b="1">
                <a:latin typeface="Times New Roman" pitchFamily="18" charset="0"/>
              </a:rPr>
              <a:t>全等三角形对应角相等）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181600" y="53340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∴ ∠C= 90</a:t>
            </a:r>
            <a:r>
              <a:rPr kumimoji="1" lang="en-US" altLang="zh-CN" sz="2400" b="1" baseline="30000">
                <a:latin typeface="Times New Roman" pitchFamily="18" charset="0"/>
              </a:rPr>
              <a:t>0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181600" y="2590800"/>
            <a:ext cx="3352800" cy="1552575"/>
            <a:chOff x="3312" y="1776"/>
            <a:chExt cx="2064" cy="906"/>
          </a:xfrm>
        </p:grpSpPr>
        <p:sp>
          <p:nvSpPr>
            <p:cNvPr id="14370" name="Text Box 12"/>
            <p:cNvSpPr txBox="1">
              <a:spLocks noChangeArrowheads="1"/>
            </p:cNvSpPr>
            <p:nvPr/>
          </p:nvSpPr>
          <p:spPr bwMode="auto">
            <a:xfrm>
              <a:off x="3456" y="1776"/>
              <a:ext cx="1920" cy="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 dirty="0">
                  <a:latin typeface="Times New Roman" pitchFamily="18" charset="0"/>
                </a:rPr>
                <a:t>BC=a=B’C’</a:t>
              </a:r>
            </a:p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 dirty="0">
                  <a:latin typeface="Times New Roman" pitchFamily="18" charset="0"/>
                </a:rPr>
                <a:t>CA=b=C’A’</a:t>
              </a:r>
            </a:p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 dirty="0">
                  <a:latin typeface="Times New Roman" pitchFamily="18" charset="0"/>
                </a:rPr>
                <a:t>AB=c=A’B’</a:t>
              </a:r>
            </a:p>
          </p:txBody>
        </p:sp>
        <p:sp>
          <p:nvSpPr>
            <p:cNvPr id="14371" name="AutoShape 13"/>
            <p:cNvSpPr>
              <a:spLocks/>
            </p:cNvSpPr>
            <p:nvPr/>
          </p:nvSpPr>
          <p:spPr bwMode="auto">
            <a:xfrm>
              <a:off x="3312" y="1872"/>
              <a:ext cx="96" cy="624"/>
            </a:xfrm>
            <a:prstGeom prst="leftBrace">
              <a:avLst>
                <a:gd name="adj1" fmla="val 541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4348" name="Picture 14" descr="4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1828800"/>
            <a:ext cx="96043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9" name="Group 15"/>
          <p:cNvGrpSpPr>
            <a:grpSpLocks/>
          </p:cNvGrpSpPr>
          <p:nvPr/>
        </p:nvGrpSpPr>
        <p:grpSpPr bwMode="auto">
          <a:xfrm>
            <a:off x="3124200" y="1905000"/>
            <a:ext cx="976313" cy="1452563"/>
            <a:chOff x="1937" y="1312"/>
            <a:chExt cx="615" cy="915"/>
          </a:xfrm>
        </p:grpSpPr>
        <p:sp>
          <p:nvSpPr>
            <p:cNvPr id="14356" name="Line 16"/>
            <p:cNvSpPr>
              <a:spLocks noChangeShapeType="1"/>
            </p:cNvSpPr>
            <p:nvPr/>
          </p:nvSpPr>
          <p:spPr bwMode="auto">
            <a:xfrm flipH="1">
              <a:off x="2015" y="1410"/>
              <a:ext cx="448" cy="743"/>
            </a:xfrm>
            <a:prstGeom prst="line">
              <a:avLst/>
            </a:prstGeom>
            <a:noFill/>
            <a:ln w="0">
              <a:solidFill>
                <a:srgbClr val="0101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Line 17"/>
            <p:cNvSpPr>
              <a:spLocks noChangeShapeType="1"/>
            </p:cNvSpPr>
            <p:nvPr/>
          </p:nvSpPr>
          <p:spPr bwMode="auto">
            <a:xfrm flipH="1">
              <a:off x="2015" y="2153"/>
              <a:ext cx="448" cy="1"/>
            </a:xfrm>
            <a:prstGeom prst="line">
              <a:avLst/>
            </a:prstGeom>
            <a:noFill/>
            <a:ln w="0">
              <a:solidFill>
                <a:srgbClr val="0101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Rectangle 18"/>
            <p:cNvSpPr>
              <a:spLocks noChangeArrowheads="1"/>
            </p:cNvSpPr>
            <p:nvPr/>
          </p:nvSpPr>
          <p:spPr bwMode="auto">
            <a:xfrm>
              <a:off x="2222" y="2158"/>
              <a:ext cx="36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kumimoji="1" lang="en-US" altLang="zh-CN" sz="800">
                  <a:solidFill>
                    <a:srgbClr val="000000"/>
                  </a:solidFill>
                </a:rPr>
                <a:t>a</a:t>
              </a:r>
              <a:endParaRPr kumimoji="1" lang="en-US" altLang="zh-CN" sz="3200">
                <a:latin typeface="Impact" pitchFamily="34" charset="0"/>
              </a:endParaRPr>
            </a:p>
          </p:txBody>
        </p:sp>
        <p:sp>
          <p:nvSpPr>
            <p:cNvPr id="14359" name="Line 19"/>
            <p:cNvSpPr>
              <a:spLocks noChangeShapeType="1"/>
            </p:cNvSpPr>
            <p:nvPr/>
          </p:nvSpPr>
          <p:spPr bwMode="auto">
            <a:xfrm>
              <a:off x="2463" y="1410"/>
              <a:ext cx="1" cy="743"/>
            </a:xfrm>
            <a:prstGeom prst="line">
              <a:avLst/>
            </a:prstGeom>
            <a:noFill/>
            <a:ln w="0">
              <a:solidFill>
                <a:srgbClr val="0101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Rectangle 20"/>
            <p:cNvSpPr>
              <a:spLocks noChangeArrowheads="1"/>
            </p:cNvSpPr>
            <p:nvPr/>
          </p:nvSpPr>
          <p:spPr bwMode="auto">
            <a:xfrm>
              <a:off x="2502" y="1741"/>
              <a:ext cx="36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kumimoji="1" lang="en-US" altLang="zh-CN" sz="800">
                  <a:solidFill>
                    <a:srgbClr val="000000"/>
                  </a:solidFill>
                </a:rPr>
                <a:t>b</a:t>
              </a:r>
              <a:endParaRPr kumimoji="1" lang="en-US" altLang="zh-CN" sz="3200">
                <a:latin typeface="Impact" pitchFamily="34" charset="0"/>
              </a:endParaRPr>
            </a:p>
          </p:txBody>
        </p:sp>
        <p:sp>
          <p:nvSpPr>
            <p:cNvPr id="14361" name="Oval 21"/>
            <p:cNvSpPr>
              <a:spLocks noChangeArrowheads="1"/>
            </p:cNvSpPr>
            <p:nvPr/>
          </p:nvSpPr>
          <p:spPr bwMode="auto">
            <a:xfrm>
              <a:off x="2004" y="2142"/>
              <a:ext cx="28" cy="2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1010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Rectangle 22"/>
            <p:cNvSpPr>
              <a:spLocks noChangeArrowheads="1"/>
            </p:cNvSpPr>
            <p:nvPr/>
          </p:nvSpPr>
          <p:spPr bwMode="auto">
            <a:xfrm>
              <a:off x="1937" y="2153"/>
              <a:ext cx="55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kumimoji="1" lang="en-US" altLang="zh-CN" sz="800">
                  <a:solidFill>
                    <a:srgbClr val="000000"/>
                  </a:solidFill>
                </a:rPr>
                <a:t>B'</a:t>
              </a:r>
              <a:endParaRPr kumimoji="1" lang="en-US" altLang="zh-CN" sz="3200">
                <a:latin typeface="Impact" pitchFamily="34" charset="0"/>
              </a:endParaRPr>
            </a:p>
          </p:txBody>
        </p:sp>
        <p:sp>
          <p:nvSpPr>
            <p:cNvPr id="14363" name="Oval 23"/>
            <p:cNvSpPr>
              <a:spLocks noChangeArrowheads="1"/>
            </p:cNvSpPr>
            <p:nvPr/>
          </p:nvSpPr>
          <p:spPr bwMode="auto">
            <a:xfrm>
              <a:off x="2452" y="2142"/>
              <a:ext cx="28" cy="2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1010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Rectangle 24"/>
            <p:cNvSpPr>
              <a:spLocks noChangeArrowheads="1"/>
            </p:cNvSpPr>
            <p:nvPr/>
          </p:nvSpPr>
          <p:spPr bwMode="auto">
            <a:xfrm>
              <a:off x="2491" y="2153"/>
              <a:ext cx="58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kumimoji="1" lang="en-US" altLang="zh-CN" sz="800">
                  <a:solidFill>
                    <a:srgbClr val="000000"/>
                  </a:solidFill>
                </a:rPr>
                <a:t>C'</a:t>
              </a:r>
              <a:endParaRPr kumimoji="1" lang="en-US" altLang="zh-CN" sz="3200">
                <a:latin typeface="Impact" pitchFamily="34" charset="0"/>
              </a:endParaRPr>
            </a:p>
          </p:txBody>
        </p:sp>
        <p:sp>
          <p:nvSpPr>
            <p:cNvPr id="14365" name="Oval 25"/>
            <p:cNvSpPr>
              <a:spLocks noChangeArrowheads="1"/>
            </p:cNvSpPr>
            <p:nvPr/>
          </p:nvSpPr>
          <p:spPr bwMode="auto">
            <a:xfrm>
              <a:off x="2452" y="1399"/>
              <a:ext cx="28" cy="2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1010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Rectangle 26"/>
            <p:cNvSpPr>
              <a:spLocks noChangeArrowheads="1"/>
            </p:cNvSpPr>
            <p:nvPr/>
          </p:nvSpPr>
          <p:spPr bwMode="auto">
            <a:xfrm>
              <a:off x="2497" y="1312"/>
              <a:ext cx="55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kumimoji="1" lang="en-US" altLang="zh-CN" sz="800">
                  <a:solidFill>
                    <a:srgbClr val="000000"/>
                  </a:solidFill>
                </a:rPr>
                <a:t>A'</a:t>
              </a:r>
              <a:endParaRPr kumimoji="1" lang="en-US" altLang="zh-CN" sz="3200">
                <a:latin typeface="Impact" pitchFamily="34" charset="0"/>
              </a:endParaRPr>
            </a:p>
          </p:txBody>
        </p:sp>
        <p:grpSp>
          <p:nvGrpSpPr>
            <p:cNvPr id="14367" name="Group 27"/>
            <p:cNvGrpSpPr>
              <a:grpSpLocks/>
            </p:cNvGrpSpPr>
            <p:nvPr/>
          </p:nvGrpSpPr>
          <p:grpSpPr bwMode="auto">
            <a:xfrm>
              <a:off x="2400" y="2064"/>
              <a:ext cx="48" cy="96"/>
              <a:chOff x="1728" y="1584"/>
              <a:chExt cx="96" cy="96"/>
            </a:xfrm>
          </p:grpSpPr>
          <p:sp>
            <p:nvSpPr>
              <p:cNvPr id="14368" name="Line 28"/>
              <p:cNvSpPr>
                <a:spLocks noChangeShapeType="1"/>
              </p:cNvSpPr>
              <p:nvPr/>
            </p:nvSpPr>
            <p:spPr bwMode="auto">
              <a:xfrm>
                <a:off x="1728" y="158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9" name="Line 29"/>
              <p:cNvSpPr>
                <a:spLocks noChangeShapeType="1"/>
              </p:cNvSpPr>
              <p:nvPr/>
            </p:nvSpPr>
            <p:spPr bwMode="auto">
              <a:xfrm>
                <a:off x="1728" y="1584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50" name="Text Box 30"/>
          <p:cNvSpPr txBox="1">
            <a:spLocks noChangeArrowheads="1"/>
          </p:cNvSpPr>
          <p:nvPr/>
        </p:nvSpPr>
        <p:spPr bwMode="auto">
          <a:xfrm>
            <a:off x="611188" y="620713"/>
            <a:ext cx="777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已知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: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在△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ABC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中，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AB=c  BC=a  CA=b 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且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baseline="30000" dirty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+b</a:t>
            </a:r>
            <a:r>
              <a:rPr kumimoji="1" lang="en-US" altLang="zh-CN" sz="2400" b="1" baseline="30000" dirty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=c</a:t>
            </a:r>
            <a:r>
              <a:rPr kumimoji="1" lang="en-US" altLang="zh-CN" sz="2400" b="1" baseline="30000" dirty="0">
                <a:solidFill>
                  <a:srgbClr val="0000FF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4351" name="Text Box 31"/>
          <p:cNvSpPr txBox="1">
            <a:spLocks noChangeArrowheads="1"/>
          </p:cNvSpPr>
          <p:nvPr/>
        </p:nvSpPr>
        <p:spPr bwMode="auto">
          <a:xfrm>
            <a:off x="539750" y="1052513"/>
            <a:ext cx="42672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求证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:△ ABC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是直角三角形</a:t>
            </a:r>
          </a:p>
        </p:txBody>
      </p:sp>
      <p:sp>
        <p:nvSpPr>
          <p:cNvPr id="14352" name="Text Box 32"/>
          <p:cNvSpPr txBox="1">
            <a:spLocks noChangeArrowheads="1"/>
          </p:cNvSpPr>
          <p:nvPr/>
        </p:nvSpPr>
        <p:spPr bwMode="auto">
          <a:xfrm>
            <a:off x="539750" y="1412875"/>
            <a:ext cx="7777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证明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: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画一个△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A’B’C’,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使∠ 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C’=90</a:t>
            </a:r>
            <a:r>
              <a:rPr kumimoji="1" lang="en-US" altLang="zh-CN" sz="2400" b="1" baseline="30000" dirty="0">
                <a:solidFill>
                  <a:srgbClr val="0000FF"/>
                </a:solidFill>
                <a:latin typeface="Times New Roman" pitchFamily="18" charset="0"/>
              </a:rPr>
              <a:t>0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</a:rPr>
              <a:t>,B’C’=a,  C’A’=b</a:t>
            </a:r>
          </a:p>
        </p:txBody>
      </p:sp>
      <p:sp>
        <p:nvSpPr>
          <p:cNvPr id="28705" name="Text Box 33"/>
          <p:cNvSpPr txBox="1">
            <a:spLocks noChangeArrowheads="1"/>
          </p:cNvSpPr>
          <p:nvPr/>
        </p:nvSpPr>
        <p:spPr bwMode="auto">
          <a:xfrm>
            <a:off x="5181600" y="2133600"/>
            <a:ext cx="396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在△ </a:t>
            </a:r>
            <a:r>
              <a:rPr kumimoji="1" lang="en-US" altLang="zh-CN" sz="2400" b="1" dirty="0">
                <a:latin typeface="Times New Roman" pitchFamily="18" charset="0"/>
              </a:rPr>
              <a:t>ABC</a:t>
            </a:r>
            <a:r>
              <a:rPr kumimoji="1" lang="zh-CN" altLang="en-US" sz="2400" b="1" dirty="0">
                <a:latin typeface="Times New Roman" pitchFamily="18" charset="0"/>
              </a:rPr>
              <a:t>和△ </a:t>
            </a:r>
            <a:r>
              <a:rPr kumimoji="1" lang="en-US" altLang="zh-CN" sz="2400" b="1" dirty="0">
                <a:latin typeface="Times New Roman" pitchFamily="18" charset="0"/>
              </a:rPr>
              <a:t>A’B’C’</a:t>
            </a:r>
            <a:r>
              <a:rPr kumimoji="1" lang="zh-CN" altLang="en-US" sz="2400" b="1" dirty="0">
                <a:latin typeface="Times New Roman" pitchFamily="18" charset="0"/>
              </a:rPr>
              <a:t>中</a:t>
            </a:r>
          </a:p>
        </p:txBody>
      </p:sp>
      <p:sp>
        <p:nvSpPr>
          <p:cNvPr id="28706" name="Text Box 34"/>
          <p:cNvSpPr txBox="1">
            <a:spLocks noChangeArrowheads="1"/>
          </p:cNvSpPr>
          <p:nvPr/>
        </p:nvSpPr>
        <p:spPr bwMode="auto">
          <a:xfrm>
            <a:off x="5105400" y="5791200"/>
            <a:ext cx="35052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∴ △ ABC</a:t>
            </a:r>
            <a:r>
              <a:rPr kumimoji="1" lang="zh-CN" altLang="en-US" sz="2400" b="1">
                <a:latin typeface="Times New Roman" pitchFamily="18" charset="0"/>
              </a:rPr>
              <a:t>是直角三角形（直角三角形的定义）</a:t>
            </a:r>
          </a:p>
        </p:txBody>
      </p:sp>
      <p:sp>
        <p:nvSpPr>
          <p:cNvPr id="14355" name="Rectangle 35"/>
          <p:cNvSpPr>
            <a:spLocks noChangeArrowheads="1"/>
          </p:cNvSpPr>
          <p:nvPr/>
        </p:nvSpPr>
        <p:spPr bwMode="auto">
          <a:xfrm>
            <a:off x="685800" y="0"/>
            <a:ext cx="6553200" cy="685800"/>
          </a:xfrm>
          <a:prstGeom prst="rect">
            <a:avLst/>
          </a:prstGeom>
          <a:solidFill>
            <a:srgbClr val="3366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400" b="1" dirty="0">
                <a:solidFill>
                  <a:srgbClr val="800000"/>
                </a:solidFill>
              </a:rPr>
              <a:t>勾股定理的逆命题证明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autoUpdateAnimBg="0"/>
      <p:bldP spid="28676" grpId="0" autoUpdateAnimBg="0"/>
      <p:bldP spid="28677" grpId="0" autoUpdateAnimBg="0"/>
      <p:bldP spid="28678" grpId="0" autoUpdateAnimBg="0"/>
      <p:bldP spid="28679" grpId="0" autoUpdateAnimBg="0"/>
      <p:bldP spid="28680" grpId="0" autoUpdateAnimBg="0"/>
      <p:bldP spid="28681" grpId="0" autoUpdateAnimBg="0"/>
      <p:bldP spid="28682" grpId="0" autoUpdateAnimBg="0"/>
      <p:bldP spid="28705" grpId="0" autoUpdateAnimBg="0"/>
      <p:bldP spid="28706" grpId="0" autoUpdateAnimBg="0"/>
    </p:bldLst>
  </p:timing>
</p:sld>
</file>

<file path=ppt/theme/theme1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2112</Words>
  <Application>Microsoft Office PowerPoint</Application>
  <PresentationFormat>全屏显示(4:3)</PresentationFormat>
  <Paragraphs>281</Paragraphs>
  <Slides>26</Slides>
  <Notes>1</Notes>
  <HiddenSlides>0</HiddenSlides>
  <MMClips>1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华文行楷</vt:lpstr>
      <vt:lpstr>Times New Roman</vt:lpstr>
      <vt:lpstr>黑体</vt:lpstr>
      <vt:lpstr>隶书</vt:lpstr>
      <vt:lpstr>Wingdings</vt:lpstr>
      <vt:lpstr>楷体_GB2312</vt:lpstr>
      <vt:lpstr>BatangChe</vt:lpstr>
      <vt:lpstr>Impact</vt:lpstr>
      <vt:lpstr>Verdana</vt:lpstr>
      <vt:lpstr>幼圆</vt:lpstr>
      <vt:lpstr>第一PPT模板网-WWW.1PPT.COM </vt:lpstr>
      <vt:lpstr>第一PPT模板网-WWW.1PPT.COM</vt:lpstr>
      <vt:lpstr>Microsoft 公式 3.0</vt:lpstr>
      <vt:lpstr>MathType 5.0 Equation</vt:lpstr>
      <vt:lpstr>PowerPoint 演示文稿</vt:lpstr>
      <vt:lpstr>PowerPoint 演示文稿</vt:lpstr>
      <vt:lpstr>PowerPoint 演示文稿</vt:lpstr>
      <vt:lpstr>勾股定理的逆命题</vt:lpstr>
      <vt:lpstr>PowerPoint 演示文稿</vt:lpstr>
      <vt:lpstr>定理与逆定理</vt:lpstr>
      <vt:lpstr>PowerPoint 演示文稿</vt:lpstr>
      <vt:lpstr>勾股定理的逆命题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例题3：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21</cp:revision>
  <cp:lastPrinted>1601-01-01T00:00:00Z</cp:lastPrinted>
  <dcterms:created xsi:type="dcterms:W3CDTF">1601-01-01T00:00:00Z</dcterms:created>
  <dcterms:modified xsi:type="dcterms:W3CDTF">2015-11-19T02:19:06Z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