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7" r:id="rId4"/>
    <p:sldId id="291" r:id="rId5"/>
    <p:sldId id="258" r:id="rId6"/>
    <p:sldId id="288" r:id="rId8"/>
    <p:sldId id="286" r:id="rId9"/>
    <p:sldId id="260" r:id="rId10"/>
    <p:sldId id="287" r:id="rId11"/>
    <p:sldId id="259" r:id="rId12"/>
    <p:sldId id="261" r:id="rId13"/>
    <p:sldId id="262" r:id="rId14"/>
    <p:sldId id="263" r:id="rId15"/>
    <p:sldId id="274" r:id="rId16"/>
    <p:sldId id="279" r:id="rId17"/>
    <p:sldId id="280" r:id="rId18"/>
    <p:sldId id="283" r:id="rId19"/>
    <p:sldId id="264" r:id="rId20"/>
    <p:sldId id="284" r:id="rId21"/>
    <p:sldId id="285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331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56514EDB-96B3-41DC-8C81-D8A4524895C7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14EDB-96B3-41DC-8C81-D8A4524895C7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81D51569-A36F-4DAA-9E14-B4883D44D1E1}" type="slidenum">
              <a:rPr lang="en-US" altLang="zh-CN"/>
            </a:fld>
            <a:endParaRPr lang="en-US" altLang="zh-CN"/>
          </a:p>
        </p:txBody>
      </p:sp>
      <p:sp>
        <p:nvSpPr>
          <p:cNvPr id="14338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4BAF40-94EA-4232-B863-17382869ADA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AD0CCE-80BC-44BD-AC54-739400FD707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1741FB-4324-4FC4-B4CE-7B0747DC461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CAAD1A-C4B6-408E-B68A-D5CD3391B88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5487D0-C944-46DC-A821-E15B28D2570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B7EBB8-1006-4993-B5D5-DE1058B5D09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E8171A-08B8-4290-9C09-8E991A00B02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B801CC-BAFC-4B5F-BF79-30ABB98902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688E56-7698-48C1-811B-CA3951E8BA5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C40D93-1B15-4B3A-BB05-EA09FF6454E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4EE2AF-3D79-485D-9513-A9A15134996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27C7507-F42E-408C-B891-BDA34AE930EA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wmf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wmf"/><Relationship Id="rId1" Type="http://schemas.openxmlformats.org/officeDocument/2006/relationships/control" Target="../activeX/activeX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wm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control" Target="../activeX/activeX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3840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分子动理论的初步知识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86000" y="990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第十章 从粒子到宇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宙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2843213" y="908050"/>
            <a:ext cx="5688012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</a:rPr>
              <a:t>活动</a:t>
            </a:r>
            <a:r>
              <a:rPr lang="en-US" altLang="zh-CN" sz="4000" b="1" dirty="0">
                <a:solidFill>
                  <a:srgbClr val="FF0000"/>
                </a:solidFill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</a:rPr>
              <a:t>：</a:t>
            </a:r>
            <a:r>
              <a:rPr lang="zh-CN" altLang="en-US" sz="3200" b="1" dirty="0"/>
              <a:t>把水和酒精倒在一块，观察它们的总体积变化情况。</a:t>
            </a:r>
            <a:endParaRPr lang="zh-CN" altLang="en-US" sz="3200" b="1" dirty="0"/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403350" y="5373688"/>
            <a:ext cx="6985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</a:t>
            </a:r>
            <a:r>
              <a:rPr lang="en-US" altLang="zh-CN" sz="4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40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分子之间存在着空隙</a:t>
            </a:r>
            <a:endParaRPr lang="zh-CN" altLang="en-US" sz="40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20" name="Picture 4" descr="MCj0088978000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"/>
            <a:ext cx="291623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50825" y="404813"/>
            <a:ext cx="23764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FF3300"/>
                </a:solidFill>
                <a:ea typeface="华文彩云" pitchFamily="2" charset="-122"/>
              </a:rPr>
              <a:t>观察与思考</a:t>
            </a:r>
            <a:endParaRPr kumimoji="1" lang="zh-CN" altLang="en-US" sz="2800" b="1">
              <a:solidFill>
                <a:srgbClr val="FF3300"/>
              </a:solidFill>
              <a:ea typeface="华文彩云" pitchFamily="2" charset="-122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2987675" y="3141663"/>
            <a:ext cx="56165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</a:rPr>
              <a:t>思考：</a:t>
            </a:r>
            <a:r>
              <a:rPr lang="zh-CN" altLang="en-US" sz="4000" b="1" dirty="0"/>
              <a:t>该实验说明了什么？</a:t>
            </a:r>
            <a:endParaRPr lang="zh-CN" altLang="en-US" sz="4000" b="1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611188" y="2847976"/>
            <a:ext cx="7705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猜想：分子之间可能有引力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684213" y="3635375"/>
            <a:ext cx="7488237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</a:rPr>
              <a:t>实验：</a:t>
            </a:r>
            <a:r>
              <a:rPr lang="zh-CN" altLang="en-US" sz="4000" b="1" dirty="0"/>
              <a:t>活动</a:t>
            </a:r>
            <a:r>
              <a:rPr lang="en-US" altLang="zh-CN" sz="4000" b="1" dirty="0"/>
              <a:t>4</a:t>
            </a:r>
            <a:r>
              <a:rPr lang="zh-CN" altLang="en-US" sz="4000" b="1" dirty="0"/>
              <a:t>，观察棉线的变化</a:t>
            </a:r>
            <a:endParaRPr lang="zh-CN" altLang="en-US" sz="4000" b="1" dirty="0"/>
          </a:p>
          <a:p>
            <a:pPr>
              <a:spcBef>
                <a:spcPct val="50000"/>
              </a:spcBef>
            </a:pPr>
            <a:endParaRPr lang="en-US" altLang="zh-CN" sz="4000" b="1" dirty="0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611188" y="5291138"/>
            <a:ext cx="7308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ea typeface="黑体" panose="02010609060101010101" pitchFamily="49" charset="-122"/>
              </a:rPr>
              <a:t>结论：分子之间存在引力。</a:t>
            </a:r>
            <a:endParaRPr lang="zh-CN" altLang="en-US" sz="3600" b="1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755650" y="3275013"/>
            <a:ext cx="6121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800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684213" y="4427538"/>
            <a:ext cx="79930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思考：</a:t>
            </a:r>
            <a:r>
              <a:rPr lang="zh-CN" altLang="en-US" sz="3600" b="1"/>
              <a:t>是什么力把棉线拉到了另一侧？</a:t>
            </a:r>
            <a:endParaRPr lang="zh-CN" altLang="en-US" sz="3600" b="1"/>
          </a:p>
        </p:txBody>
      </p:sp>
      <p:pic>
        <p:nvPicPr>
          <p:cNvPr id="10247" name="Picture 7" descr="MCj0383356000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" y="0"/>
            <a:ext cx="2895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048000" y="561975"/>
            <a:ext cx="6011862" cy="17399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生活中的物理：漂在水面上的两个油滴会自动合到一块去，猜想：说明了什么？</a:t>
            </a:r>
            <a:endParaRPr lang="zh-CN" altLang="en-US" sz="3600" b="1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102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2843213" y="620713"/>
            <a:ext cx="5940425" cy="283845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生活中的物理：打气筒在打气时，开始时比较好压缩，这说明了什么？越往后来，情况发生了什么变化？这又说明了什么？</a:t>
            </a:r>
            <a:endParaRPr lang="zh-CN" altLang="en-US" sz="3600" b="1" dirty="0"/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042988" y="4797425"/>
            <a:ext cx="69119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CC"/>
                </a:solidFill>
                <a:ea typeface="黑体" panose="02010609060101010101" pitchFamily="49" charset="-122"/>
              </a:rPr>
              <a:t>结论：分子之间存在斥力</a:t>
            </a:r>
            <a:endParaRPr lang="zh-CN" altLang="en-US" sz="4000" b="1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  <p:pic>
        <p:nvPicPr>
          <p:cNvPr id="11268" name="Picture 4" descr="MCj0383356000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601663"/>
            <a:ext cx="2627313" cy="319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219200"/>
            <a:ext cx="7772400" cy="1143000"/>
          </a:xfrm>
        </p:spPr>
        <p:txBody>
          <a:bodyPr/>
          <a:lstStyle/>
          <a:p>
            <a:r>
              <a:rPr lang="zh-CN" altLang="en-US">
                <a:latin typeface="隶书" pitchFamily="49" charset="-122"/>
                <a:ea typeface="隶书" pitchFamily="49" charset="-122"/>
              </a:rPr>
              <a:t>当两个分子间的距离小于平衡位置间距离时</a:t>
            </a:r>
            <a:r>
              <a:rPr lang="en-US" altLang="zh-CN"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>
                <a:latin typeface="隶书" pitchFamily="49" charset="-122"/>
                <a:ea typeface="隶书" pitchFamily="49" charset="-122"/>
              </a:rPr>
              <a:t>斥力大于引力</a:t>
            </a:r>
            <a:r>
              <a:rPr lang="en-US" altLang="zh-CN"/>
              <a:t>.</a:t>
            </a:r>
            <a:br>
              <a:rPr lang="en-US" altLang="zh-CN"/>
            </a:br>
            <a:endParaRPr lang="en-US" altLang="zh-CN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682625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2433638" y="4343400"/>
            <a:ext cx="3175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1" name="Line 5"/>
          <p:cNvSpPr>
            <a:spLocks noChangeShapeType="1"/>
          </p:cNvSpPr>
          <p:nvPr/>
        </p:nvSpPr>
        <p:spPr bwMode="auto">
          <a:xfrm>
            <a:off x="6853238" y="4267200"/>
            <a:ext cx="3175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4416425" y="4572000"/>
            <a:ext cx="838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>
                <a:latin typeface="Times New Roman" panose="02020603050405020304" pitchFamily="18" charset="0"/>
              </a:rPr>
              <a:t>r</a:t>
            </a:r>
            <a:r>
              <a:rPr kumimoji="1" lang="en-US" altLang="zh-CN" sz="4000" baseline="-25000">
                <a:latin typeface="Times New Roman" panose="02020603050405020304" pitchFamily="18" charset="0"/>
              </a:rPr>
              <a:t>0</a:t>
            </a:r>
            <a:endParaRPr kumimoji="1" lang="en-US" altLang="zh-CN" sz="4000">
              <a:latin typeface="Times New Roman" panose="02020603050405020304" pitchFamily="18" charset="0"/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3425825" y="5257800"/>
            <a:ext cx="35909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平衡位置</a:t>
            </a:r>
            <a:r>
              <a:rPr kumimoji="1" lang="en-US" altLang="zh-CN" sz="3600" b="1">
                <a:latin typeface="楷体_GB2312" pitchFamily="49" charset="-122"/>
                <a:ea typeface="楷体_GB2312" pitchFamily="49" charset="-122"/>
              </a:rPr>
              <a:t>)</a:t>
            </a:r>
            <a:endParaRPr kumimoji="1"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24584" name="Line 8"/>
          <p:cNvSpPr>
            <a:spLocks noChangeShapeType="1"/>
          </p:cNvSpPr>
          <p:nvPr/>
        </p:nvSpPr>
        <p:spPr bwMode="auto">
          <a:xfrm>
            <a:off x="5483225" y="48768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5" name="Line 9"/>
          <p:cNvSpPr>
            <a:spLocks noChangeShapeType="1"/>
          </p:cNvSpPr>
          <p:nvPr/>
        </p:nvSpPr>
        <p:spPr bwMode="auto">
          <a:xfrm flipH="1">
            <a:off x="2520950" y="49530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3425825" y="1905000"/>
            <a:ext cx="30511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latin typeface="Times New Roman" panose="02020603050405020304" pitchFamily="18" charset="0"/>
              </a:rPr>
              <a:t>(</a:t>
            </a:r>
            <a:r>
              <a:rPr kumimoji="1" lang="zh-CN" altLang="en-US" sz="2800" b="1">
                <a:latin typeface="Times New Roman" panose="02020603050405020304" pitchFamily="18" charset="0"/>
              </a:rPr>
              <a:t>对外表现为斥力</a:t>
            </a:r>
            <a:r>
              <a:rPr kumimoji="1" lang="en-US" altLang="zh-CN" sz="2400" b="1">
                <a:latin typeface="Times New Roman" panose="02020603050405020304" pitchFamily="18" charset="0"/>
              </a:rPr>
              <a:t>)</a:t>
            </a:r>
            <a:endParaRPr kumimoji="1" lang="en-US" altLang="zh-CN" sz="2400">
              <a:latin typeface="Times New Roman" panose="02020603050405020304" pitchFamily="18" charset="0"/>
            </a:endParaRPr>
          </a:p>
        </p:txBody>
      </p:sp>
      <p:grpSp>
        <p:nvGrpSpPr>
          <p:cNvPr id="24587" name="Group 11"/>
          <p:cNvGrpSpPr/>
          <p:nvPr/>
        </p:nvGrpSpPr>
        <p:grpSpPr bwMode="auto">
          <a:xfrm>
            <a:off x="381000" y="2971800"/>
            <a:ext cx="8232775" cy="1519238"/>
            <a:chOff x="240" y="1872"/>
            <a:chExt cx="5186" cy="957"/>
          </a:xfrm>
        </p:grpSpPr>
        <p:sp>
          <p:nvSpPr>
            <p:cNvPr id="24588" name="Text Box 12"/>
            <p:cNvSpPr txBox="1">
              <a:spLocks noChangeArrowheads="1"/>
            </p:cNvSpPr>
            <p:nvPr/>
          </p:nvSpPr>
          <p:spPr bwMode="auto">
            <a:xfrm>
              <a:off x="240" y="2448"/>
              <a:ext cx="816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rgbClr val="9933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斥力</a:t>
              </a:r>
              <a:endParaRPr kumimoji="1" lang="zh-CN" altLang="en-US" sz="2400" b="1">
                <a:solidFill>
                  <a:srgbClr val="99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589" name="Oval 13"/>
            <p:cNvSpPr>
              <a:spLocks noChangeArrowheads="1"/>
            </p:cNvSpPr>
            <p:nvPr/>
          </p:nvSpPr>
          <p:spPr bwMode="auto">
            <a:xfrm>
              <a:off x="1429" y="1872"/>
              <a:ext cx="875" cy="81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0" name="Text Box 14"/>
            <p:cNvSpPr txBox="1">
              <a:spLocks noChangeArrowheads="1"/>
            </p:cNvSpPr>
            <p:nvPr/>
          </p:nvSpPr>
          <p:spPr bwMode="auto">
            <a:xfrm>
              <a:off x="2256" y="2464"/>
              <a:ext cx="933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rgbClr val="9933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引力</a:t>
              </a:r>
              <a:endParaRPr kumimoji="1" lang="zh-CN" altLang="en-US" sz="32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4591" name="Text Box 15"/>
            <p:cNvSpPr txBox="1">
              <a:spLocks noChangeArrowheads="1"/>
            </p:cNvSpPr>
            <p:nvPr/>
          </p:nvSpPr>
          <p:spPr bwMode="auto">
            <a:xfrm>
              <a:off x="2928" y="2464"/>
              <a:ext cx="120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rgbClr val="9933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引力</a:t>
              </a:r>
              <a:endParaRPr kumimoji="1" lang="zh-CN" altLang="en-US" sz="32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4592" name="Oval 16"/>
            <p:cNvSpPr>
              <a:spLocks noChangeArrowheads="1"/>
            </p:cNvSpPr>
            <p:nvPr/>
          </p:nvSpPr>
          <p:spPr bwMode="auto">
            <a:xfrm>
              <a:off x="3552" y="1872"/>
              <a:ext cx="875" cy="81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3" name="AutoShape 17"/>
            <p:cNvSpPr>
              <a:spLocks noChangeArrowheads="1"/>
            </p:cNvSpPr>
            <p:nvPr/>
          </p:nvSpPr>
          <p:spPr bwMode="auto">
            <a:xfrm>
              <a:off x="1879" y="2208"/>
              <a:ext cx="1049" cy="164"/>
            </a:xfrm>
            <a:prstGeom prst="rightArrow">
              <a:avLst>
                <a:gd name="adj1" fmla="val 50000"/>
                <a:gd name="adj2" fmla="val 159909"/>
              </a:avLst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4" name="AutoShape 18"/>
            <p:cNvSpPr>
              <a:spLocks noChangeArrowheads="1"/>
            </p:cNvSpPr>
            <p:nvPr/>
          </p:nvSpPr>
          <p:spPr bwMode="auto">
            <a:xfrm>
              <a:off x="432" y="2207"/>
              <a:ext cx="1399" cy="165"/>
            </a:xfrm>
            <a:prstGeom prst="leftArrow">
              <a:avLst>
                <a:gd name="adj1" fmla="val 50000"/>
                <a:gd name="adj2" fmla="val 21197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5" name="Oval 19"/>
            <p:cNvSpPr>
              <a:spLocks noChangeArrowheads="1"/>
            </p:cNvSpPr>
            <p:nvPr/>
          </p:nvSpPr>
          <p:spPr bwMode="auto">
            <a:xfrm>
              <a:off x="1776" y="2218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6" name="AutoShape 20"/>
            <p:cNvSpPr>
              <a:spLocks noChangeArrowheads="1"/>
            </p:cNvSpPr>
            <p:nvPr/>
          </p:nvSpPr>
          <p:spPr bwMode="auto">
            <a:xfrm rot="10800000">
              <a:off x="2928" y="2207"/>
              <a:ext cx="1049" cy="164"/>
            </a:xfrm>
            <a:prstGeom prst="rightArrow">
              <a:avLst>
                <a:gd name="adj1" fmla="val 50000"/>
                <a:gd name="adj2" fmla="val 159909"/>
              </a:avLst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7" name="AutoShape 21"/>
            <p:cNvSpPr>
              <a:spLocks noChangeArrowheads="1"/>
            </p:cNvSpPr>
            <p:nvPr/>
          </p:nvSpPr>
          <p:spPr bwMode="auto">
            <a:xfrm rot="10800000">
              <a:off x="4025" y="2207"/>
              <a:ext cx="1401" cy="165"/>
            </a:xfrm>
            <a:prstGeom prst="leftArrow">
              <a:avLst>
                <a:gd name="adj1" fmla="val 50000"/>
                <a:gd name="adj2" fmla="val 212273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8" name="Oval 22"/>
            <p:cNvSpPr>
              <a:spLocks noChangeArrowheads="1"/>
            </p:cNvSpPr>
            <p:nvPr/>
          </p:nvSpPr>
          <p:spPr bwMode="auto">
            <a:xfrm rot="10800000">
              <a:off x="3936" y="2217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599" name="Rectangle 23"/>
          <p:cNvSpPr>
            <a:spLocks noChangeArrowheads="1"/>
          </p:cNvSpPr>
          <p:nvPr/>
        </p:nvSpPr>
        <p:spPr bwMode="auto">
          <a:xfrm>
            <a:off x="7616825" y="3886200"/>
            <a:ext cx="9969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993300"/>
                </a:solidFill>
                <a:latin typeface="Times New Roman" panose="02020603050405020304" pitchFamily="18" charset="0"/>
                <a:ea typeface="楷体_GB2312" pitchFamily="49" charset="-122"/>
              </a:rPr>
              <a:t>斥力</a:t>
            </a:r>
            <a:endParaRPr kumimoji="1" lang="zh-CN" altLang="en-US" sz="3200" b="1">
              <a:solidFill>
                <a:srgbClr val="99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447800" y="914400"/>
            <a:ext cx="6327775" cy="5794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当两个分子之间的距离逐渐增大时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699" name="Oval 3"/>
          <p:cNvSpPr>
            <a:spLocks noChangeArrowheads="1"/>
          </p:cNvSpPr>
          <p:nvPr/>
        </p:nvSpPr>
        <p:spPr bwMode="auto">
          <a:xfrm>
            <a:off x="1447800" y="2971800"/>
            <a:ext cx="1389063" cy="1295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0" name="Line 4"/>
          <p:cNvSpPr>
            <a:spLocks noChangeShapeType="1"/>
          </p:cNvSpPr>
          <p:nvPr/>
        </p:nvSpPr>
        <p:spPr bwMode="auto">
          <a:xfrm>
            <a:off x="2436813" y="4343400"/>
            <a:ext cx="3175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1" name="Line 5"/>
          <p:cNvSpPr>
            <a:spLocks noChangeShapeType="1"/>
          </p:cNvSpPr>
          <p:nvPr/>
        </p:nvSpPr>
        <p:spPr bwMode="auto">
          <a:xfrm>
            <a:off x="6856413" y="4267200"/>
            <a:ext cx="3175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4419600" y="4572000"/>
            <a:ext cx="838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>
                <a:latin typeface="Times New Roman" panose="02020603050405020304" pitchFamily="18" charset="0"/>
              </a:rPr>
              <a:t>r</a:t>
            </a:r>
            <a:r>
              <a:rPr kumimoji="1" lang="en-US" altLang="zh-CN" sz="4000" baseline="-25000">
                <a:latin typeface="Times New Roman" panose="02020603050405020304" pitchFamily="18" charset="0"/>
              </a:rPr>
              <a:t>0</a:t>
            </a:r>
            <a:endParaRPr kumimoji="1" lang="en-US" altLang="zh-CN" sz="4000">
              <a:latin typeface="Times New Roman" panose="02020603050405020304" pitchFamily="18" charset="0"/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3167063" y="3911600"/>
            <a:ext cx="14811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993300"/>
                </a:solidFill>
                <a:latin typeface="Times New Roman" panose="02020603050405020304" pitchFamily="18" charset="0"/>
                <a:ea typeface="楷体_GB2312" pitchFamily="49" charset="-122"/>
              </a:rPr>
              <a:t>引力</a:t>
            </a:r>
            <a:endParaRPr kumimoji="1"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5257800" y="3911600"/>
            <a:ext cx="1905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993300"/>
                </a:solidFill>
                <a:latin typeface="Times New Roman" panose="02020603050405020304" pitchFamily="18" charset="0"/>
                <a:ea typeface="楷体_GB2312" pitchFamily="49" charset="-122"/>
              </a:rPr>
              <a:t>引力</a:t>
            </a:r>
            <a:endParaRPr kumimoji="1"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3429000" y="5257800"/>
            <a:ext cx="35909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平衡位置</a:t>
            </a:r>
            <a:r>
              <a:rPr kumimoji="1" lang="en-US" altLang="zh-CN" sz="3600" b="1">
                <a:latin typeface="楷体_GB2312" pitchFamily="49" charset="-122"/>
                <a:ea typeface="楷体_GB2312" pitchFamily="49" charset="-122"/>
              </a:rPr>
              <a:t>)</a:t>
            </a:r>
            <a:endParaRPr kumimoji="1"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29706" name="Line 10"/>
          <p:cNvSpPr>
            <a:spLocks noChangeShapeType="1"/>
          </p:cNvSpPr>
          <p:nvPr/>
        </p:nvSpPr>
        <p:spPr bwMode="auto">
          <a:xfrm>
            <a:off x="5486400" y="49530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7" name="Line 11"/>
          <p:cNvSpPr>
            <a:spLocks noChangeShapeType="1"/>
          </p:cNvSpPr>
          <p:nvPr/>
        </p:nvSpPr>
        <p:spPr bwMode="auto">
          <a:xfrm flipH="1">
            <a:off x="2438400" y="49530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8" name="Oval 12"/>
          <p:cNvSpPr>
            <a:spLocks noChangeArrowheads="1"/>
          </p:cNvSpPr>
          <p:nvPr/>
        </p:nvSpPr>
        <p:spPr bwMode="auto">
          <a:xfrm>
            <a:off x="6383338" y="2971800"/>
            <a:ext cx="1389062" cy="1295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9709" name="Group 13"/>
          <p:cNvGrpSpPr/>
          <p:nvPr/>
        </p:nvGrpSpPr>
        <p:grpSpPr bwMode="auto">
          <a:xfrm>
            <a:off x="1219200" y="3489325"/>
            <a:ext cx="2362200" cy="260350"/>
            <a:chOff x="768" y="2198"/>
            <a:chExt cx="1488" cy="164"/>
          </a:xfrm>
        </p:grpSpPr>
        <p:sp>
          <p:nvSpPr>
            <p:cNvPr id="29710" name="AutoShape 14"/>
            <p:cNvSpPr>
              <a:spLocks noChangeArrowheads="1"/>
            </p:cNvSpPr>
            <p:nvPr/>
          </p:nvSpPr>
          <p:spPr bwMode="auto">
            <a:xfrm>
              <a:off x="1396" y="2198"/>
              <a:ext cx="860" cy="164"/>
            </a:xfrm>
            <a:prstGeom prst="rightArrow">
              <a:avLst>
                <a:gd name="adj1" fmla="val 50000"/>
                <a:gd name="adj2" fmla="val 131098"/>
              </a:avLst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1" name="AutoShape 15"/>
            <p:cNvSpPr>
              <a:spLocks noChangeArrowheads="1"/>
            </p:cNvSpPr>
            <p:nvPr/>
          </p:nvSpPr>
          <p:spPr bwMode="auto">
            <a:xfrm>
              <a:off x="768" y="2198"/>
              <a:ext cx="628" cy="154"/>
            </a:xfrm>
            <a:prstGeom prst="leftArrow">
              <a:avLst>
                <a:gd name="adj1" fmla="val 50000"/>
                <a:gd name="adj2" fmla="val 101948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2" name="Oval 16"/>
            <p:cNvSpPr>
              <a:spLocks noChangeArrowheads="1"/>
            </p:cNvSpPr>
            <p:nvPr/>
          </p:nvSpPr>
          <p:spPr bwMode="auto">
            <a:xfrm>
              <a:off x="1293" y="2208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7775575" y="3886200"/>
            <a:ext cx="10033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993300"/>
                </a:solidFill>
                <a:latin typeface="Times New Roman" panose="02020603050405020304" pitchFamily="18" charset="0"/>
                <a:ea typeface="楷体_GB2312" pitchFamily="49" charset="-122"/>
              </a:rPr>
              <a:t>斥力</a:t>
            </a:r>
            <a:endParaRPr kumimoji="1" lang="zh-CN" altLang="en-US" sz="3200" b="1">
              <a:solidFill>
                <a:srgbClr val="99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9714" name="Rectangle 18"/>
          <p:cNvSpPr>
            <a:spLocks noChangeArrowheads="1"/>
          </p:cNvSpPr>
          <p:nvPr/>
        </p:nvSpPr>
        <p:spPr bwMode="auto">
          <a:xfrm>
            <a:off x="596900" y="3992563"/>
            <a:ext cx="10033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993300"/>
                </a:solidFill>
                <a:latin typeface="Times New Roman" panose="02020603050405020304" pitchFamily="18" charset="0"/>
                <a:ea typeface="楷体_GB2312" pitchFamily="49" charset="-122"/>
              </a:rPr>
              <a:t>斥力</a:t>
            </a:r>
            <a:endParaRPr kumimoji="1" lang="zh-CN" altLang="en-US" sz="3200" b="1">
              <a:solidFill>
                <a:srgbClr val="99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9715" name="Group 19"/>
          <p:cNvGrpSpPr/>
          <p:nvPr/>
        </p:nvGrpSpPr>
        <p:grpSpPr bwMode="auto">
          <a:xfrm rot="-10800000">
            <a:off x="5638800" y="3505200"/>
            <a:ext cx="2362200" cy="260350"/>
            <a:chOff x="768" y="2198"/>
            <a:chExt cx="1488" cy="164"/>
          </a:xfrm>
        </p:grpSpPr>
        <p:sp>
          <p:nvSpPr>
            <p:cNvPr id="29716" name="AutoShape 20"/>
            <p:cNvSpPr>
              <a:spLocks noChangeArrowheads="1"/>
            </p:cNvSpPr>
            <p:nvPr/>
          </p:nvSpPr>
          <p:spPr bwMode="auto">
            <a:xfrm>
              <a:off x="1396" y="2198"/>
              <a:ext cx="860" cy="164"/>
            </a:xfrm>
            <a:prstGeom prst="rightArrow">
              <a:avLst>
                <a:gd name="adj1" fmla="val 50000"/>
                <a:gd name="adj2" fmla="val 131098"/>
              </a:avLst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7" name="AutoShape 21"/>
            <p:cNvSpPr>
              <a:spLocks noChangeArrowheads="1"/>
            </p:cNvSpPr>
            <p:nvPr/>
          </p:nvSpPr>
          <p:spPr bwMode="auto">
            <a:xfrm>
              <a:off x="768" y="2198"/>
              <a:ext cx="628" cy="154"/>
            </a:xfrm>
            <a:prstGeom prst="leftArrow">
              <a:avLst>
                <a:gd name="adj1" fmla="val 50000"/>
                <a:gd name="adj2" fmla="val 101948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8" name="Oval 22"/>
            <p:cNvSpPr>
              <a:spLocks noChangeArrowheads="1"/>
            </p:cNvSpPr>
            <p:nvPr/>
          </p:nvSpPr>
          <p:spPr bwMode="auto">
            <a:xfrm>
              <a:off x="1293" y="2208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Line 2"/>
          <p:cNvSpPr>
            <a:spLocks noChangeShapeType="1"/>
          </p:cNvSpPr>
          <p:nvPr/>
        </p:nvSpPr>
        <p:spPr bwMode="auto">
          <a:xfrm>
            <a:off x="990600" y="43434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3" name="Line 3"/>
          <p:cNvSpPr>
            <a:spLocks noChangeShapeType="1"/>
          </p:cNvSpPr>
          <p:nvPr/>
        </p:nvSpPr>
        <p:spPr bwMode="auto">
          <a:xfrm>
            <a:off x="8382000" y="41910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>
            <a:off x="1371600" y="4800600"/>
            <a:ext cx="2101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 flipH="1">
            <a:off x="6069013" y="4800600"/>
            <a:ext cx="1931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6" name="Line 6"/>
          <p:cNvSpPr>
            <a:spLocks noChangeShapeType="1"/>
          </p:cNvSpPr>
          <p:nvPr/>
        </p:nvSpPr>
        <p:spPr bwMode="auto">
          <a:xfrm>
            <a:off x="8382000" y="4724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7" name="Oval 7"/>
          <p:cNvSpPr>
            <a:spLocks noChangeArrowheads="1"/>
          </p:cNvSpPr>
          <p:nvPr/>
        </p:nvSpPr>
        <p:spPr bwMode="auto">
          <a:xfrm>
            <a:off x="1676400" y="3429000"/>
            <a:ext cx="838200" cy="914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8" name="Oval 8"/>
          <p:cNvSpPr>
            <a:spLocks noChangeArrowheads="1"/>
          </p:cNvSpPr>
          <p:nvPr/>
        </p:nvSpPr>
        <p:spPr bwMode="auto">
          <a:xfrm>
            <a:off x="6781800" y="3429000"/>
            <a:ext cx="838200" cy="914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3886200" y="4343400"/>
            <a:ext cx="210661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>
                <a:latin typeface="Times New Roman" panose="02020603050405020304" pitchFamily="18" charset="0"/>
              </a:rPr>
              <a:t>r</a:t>
            </a:r>
            <a:endParaRPr kumimoji="1"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4446588" y="4556125"/>
            <a:ext cx="18018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&gt;"/>
            </a:pPr>
            <a:r>
              <a:rPr kumimoji="1" lang="en-US" altLang="zh-CN" sz="4000" b="1">
                <a:latin typeface="Times New Roman" panose="02020603050405020304" pitchFamily="18" charset="0"/>
              </a:rPr>
              <a:t>10 Ø</a:t>
            </a:r>
            <a:endParaRPr kumimoji="1" lang="en-US" altLang="zh-CN" sz="4000">
              <a:latin typeface="Times New Roman" panose="02020603050405020304" pitchFamily="18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609600" y="536575"/>
            <a:ext cx="753745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kumimoji="1" lang="zh-CN" altLang="en-US" sz="2800" b="1">
                <a:latin typeface="隶书" pitchFamily="49" charset="-122"/>
                <a:ea typeface="隶书" pitchFamily="49" charset="-122"/>
              </a:rPr>
              <a:t>当两个分子间的距离大于分子直径十倍以上时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,</a:t>
            </a:r>
            <a:endParaRPr kumimoji="1" lang="en-US" altLang="zh-CN" sz="2800">
              <a:latin typeface="隶书" pitchFamily="49" charset="-122"/>
              <a:ea typeface="隶书" pitchFamily="49" charset="-122"/>
            </a:endParaRPr>
          </a:p>
          <a:p>
            <a:pPr algn="ctr"/>
            <a:endParaRPr kumimoji="1" lang="en-US" altLang="zh-CN" sz="2800">
              <a:solidFill>
                <a:srgbClr val="FF6600"/>
              </a:solidFill>
              <a:latin typeface="隶书" pitchFamily="49" charset="-122"/>
              <a:ea typeface="隶书" pitchFamily="49" charset="-122"/>
            </a:endParaRPr>
          </a:p>
          <a:p>
            <a:pPr algn="ctr"/>
            <a:r>
              <a:rPr kumimoji="1" lang="zh-CN" altLang="en-US" sz="2800">
                <a:solidFill>
                  <a:srgbClr val="C23A0A"/>
                </a:solidFill>
                <a:latin typeface="隶书" pitchFamily="49" charset="-122"/>
                <a:ea typeface="隶书" pitchFamily="49" charset="-122"/>
              </a:rPr>
              <a:t>引力和斥力均趋于零</a:t>
            </a:r>
            <a:r>
              <a:rPr kumimoji="1" lang="en-US" altLang="zh-CN" sz="2800">
                <a:solidFill>
                  <a:srgbClr val="C23A0A"/>
                </a:solidFill>
                <a:latin typeface="Times New Roman" panose="02020603050405020304" pitchFamily="18" charset="0"/>
              </a:rPr>
              <a:t>.</a:t>
            </a:r>
            <a:br>
              <a:rPr kumimoji="1" lang="en-US" altLang="zh-CN" sz="2800">
                <a:solidFill>
                  <a:srgbClr val="C23A0A"/>
                </a:solidFill>
                <a:latin typeface="Times New Roman" panose="02020603050405020304" pitchFamily="18" charset="0"/>
              </a:rPr>
            </a:br>
            <a:r>
              <a:rPr kumimoji="1" lang="en-US" altLang="zh-CN" sz="2800">
                <a:solidFill>
                  <a:srgbClr val="C23A0A"/>
                </a:solidFill>
                <a:latin typeface="隶书" pitchFamily="49" charset="-122"/>
                <a:ea typeface="隶书" pitchFamily="49" charset="-122"/>
              </a:rPr>
              <a:t>   </a:t>
            </a:r>
            <a:endParaRPr kumimoji="1" lang="en-US" altLang="zh-CN" sz="2800">
              <a:solidFill>
                <a:srgbClr val="C23A0A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0732" name="Oval 12"/>
          <p:cNvSpPr>
            <a:spLocks noChangeArrowheads="1"/>
          </p:cNvSpPr>
          <p:nvPr/>
        </p:nvSpPr>
        <p:spPr bwMode="auto">
          <a:xfrm rot="-15530541">
            <a:off x="2090738" y="3810000"/>
            <a:ext cx="76200" cy="142875"/>
          </a:xfrm>
          <a:prstGeom prst="ellipse">
            <a:avLst/>
          </a:prstGeom>
          <a:solidFill>
            <a:srgbClr val="9933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3" name="Oval 13"/>
          <p:cNvSpPr>
            <a:spLocks noChangeArrowheads="1"/>
          </p:cNvSpPr>
          <p:nvPr/>
        </p:nvSpPr>
        <p:spPr bwMode="auto">
          <a:xfrm rot="-15530541">
            <a:off x="7205663" y="3852862"/>
            <a:ext cx="76200" cy="142875"/>
          </a:xfrm>
          <a:prstGeom prst="ellipse">
            <a:avLst/>
          </a:prstGeom>
          <a:solidFill>
            <a:srgbClr val="9933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3132138" y="4652963"/>
            <a:ext cx="5688012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CC"/>
                </a:solidFill>
                <a:ea typeface="黑体" panose="02010609060101010101" pitchFamily="49" charset="-122"/>
              </a:rPr>
              <a:t>结论：分子之间存在着相互的引力和斥力</a:t>
            </a:r>
            <a:endParaRPr lang="zh-CN" altLang="en-US" sz="4000" b="1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4475" y="136525"/>
            <a:ext cx="8642350" cy="403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MCj02955550000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149725"/>
            <a:ext cx="2484438" cy="270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457200"/>
            <a:ext cx="7772400" cy="1143000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FF0000"/>
                </a:solidFill>
                <a:ea typeface="隶书" pitchFamily="49" charset="-122"/>
              </a:rPr>
              <a:t>分子之间有相互作用的引力和斥力</a:t>
            </a:r>
            <a:endParaRPr lang="zh-CN" altLang="en-US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4114800"/>
          </a:xfrm>
        </p:spPr>
        <p:txBody>
          <a:bodyPr/>
          <a:lstStyle/>
          <a:p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当两个分子处于平衡位置时</a:t>
            </a:r>
            <a:r>
              <a:rPr lang="en-US" altLang="zh-CN" sz="2800" dirty="0">
                <a:latin typeface="隶书" pitchFamily="49" charset="-122"/>
                <a:ea typeface="隶书" pitchFamily="49" charset="-122"/>
              </a:rPr>
              <a:t>,</a:t>
            </a:r>
            <a:endParaRPr lang="en-US" altLang="zh-CN" sz="2800" dirty="0"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2800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引力等于斥力</a:t>
            </a:r>
            <a:r>
              <a:rPr lang="en-US" altLang="zh-CN" sz="2800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.</a:t>
            </a:r>
            <a:endParaRPr lang="en-US" altLang="zh-CN" sz="2800" b="1" dirty="0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当两个分子间的距离小于平衡位置间距离时</a:t>
            </a:r>
            <a:r>
              <a:rPr lang="en-US" altLang="zh-CN" sz="2800" b="1" dirty="0"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sz="2800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斥力大于引力</a:t>
            </a:r>
            <a:r>
              <a:rPr lang="en-US" altLang="zh-CN" sz="2800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.</a:t>
            </a:r>
            <a:endParaRPr lang="en-US" altLang="zh-CN" sz="2800" b="1" dirty="0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当两个分子间的距离大于平衡位置间距离时</a:t>
            </a:r>
            <a:r>
              <a:rPr lang="en-US" altLang="zh-CN" sz="2800" b="1" dirty="0"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sz="2800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斥力小于引力</a:t>
            </a:r>
            <a:r>
              <a:rPr lang="en-US" altLang="zh-CN" sz="2800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.</a:t>
            </a:r>
            <a:endParaRPr lang="en-US" altLang="zh-CN" sz="2800" b="1" dirty="0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当两个分子间的距离大于分子直径十倍以上时</a:t>
            </a:r>
            <a:r>
              <a:rPr lang="en-US" altLang="zh-CN" sz="2800" b="1" dirty="0"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sz="2800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引力和斥力均趋于零</a:t>
            </a:r>
            <a:r>
              <a:rPr lang="en-US" altLang="zh-CN" sz="3600" b="1" dirty="0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.</a:t>
            </a:r>
            <a:endParaRPr lang="en-US" altLang="zh-CN" sz="3600" b="1" dirty="0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2484438" y="765175"/>
            <a:ext cx="6227762" cy="3970318"/>
          </a:xfrm>
          <a:prstGeom prst="rect">
            <a:avLst/>
          </a:prstGeom>
          <a:solidFill>
            <a:srgbClr val="F0AE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分子运动论的基本内容：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质是由分子组成的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子在不停的做无规则运动；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子之间有间隙；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子之间存在着相互的作用力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4819" name="Picture 3" descr="MCj0295555000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765174"/>
            <a:ext cx="2411413" cy="397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250825" y="228600"/>
            <a:ext cx="849788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四、自学固态、液态、气态中的分子分布情况，填写下列表格</a:t>
            </a:r>
            <a:endParaRPr lang="zh-CN" altLang="en-US" sz="3600" b="1" dirty="0"/>
          </a:p>
        </p:txBody>
      </p:sp>
      <p:graphicFrame>
        <p:nvGraphicFramePr>
          <p:cNvPr id="35887" name="Group 47"/>
          <p:cNvGraphicFramePr>
            <a:graphicFrameLocks noGrp="1"/>
          </p:cNvGraphicFramePr>
          <p:nvPr/>
        </p:nvGraphicFramePr>
        <p:xfrm>
          <a:off x="323850" y="1524000"/>
          <a:ext cx="8496300" cy="4758690"/>
        </p:xfrm>
        <a:graphic>
          <a:graphicData uri="http://schemas.openxmlformats.org/drawingml/2006/table">
            <a:tbl>
              <a:tblPr/>
              <a:tblGrid>
                <a:gridCol w="1308100"/>
                <a:gridCol w="858838"/>
                <a:gridCol w="1217612"/>
                <a:gridCol w="2447925"/>
                <a:gridCol w="1439863"/>
                <a:gridCol w="1223962"/>
              </a:tblGrid>
              <a:tr h="1219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间距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作用力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分子运动情况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体积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形状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9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固态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小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很大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只能在一定位置振动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一定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一定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9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液态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较小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较大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以分子群的形态存在，分子可能在某个位置附近振动，分分子群却可以相互滑过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一定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随容器而变化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9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气态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很大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很小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可以认为分子气体除了相互碰撞或跟容器壁碰撞以外，都不受其他力的作用，每一个分子可以自由运动，可以充满它能够到达的整个空间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没有固定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没有固定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2051050" y="333375"/>
            <a:ext cx="7092950" cy="17399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生活中的物理：根据生活经验结合所学过的知识，对下列现象进行思考分析，你能得到什么结论？</a:t>
            </a:r>
            <a:endParaRPr lang="zh-CN" altLang="en-US" sz="3600" b="1" dirty="0"/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0" y="256540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１、一盆水放的时间长了，慢慢的会变少。</a:t>
            </a:r>
            <a:endParaRPr lang="zh-CN" altLang="en-US" sz="3600" b="1" dirty="0"/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0" y="3500438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２、打开盛香水的瓶子，我们会闻到香味。</a:t>
            </a:r>
            <a:endParaRPr lang="zh-CN" altLang="en-US" sz="3600" b="1" dirty="0"/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0" y="450850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３、墙内开花墙外香。</a:t>
            </a:r>
            <a:endParaRPr lang="zh-CN" altLang="en-US" sz="3600" b="1" dirty="0"/>
          </a:p>
        </p:txBody>
      </p:sp>
      <p:pic>
        <p:nvPicPr>
          <p:cNvPr id="5128" name="Picture 8" descr="MCj0390848000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2051050" cy="256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181100" y="914400"/>
            <a:ext cx="72009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ea typeface="华文行楷" pitchFamily="2" charset="-122"/>
              </a:rPr>
              <a:t>物体是由大量的分子组成</a:t>
            </a:r>
            <a:endParaRPr lang="zh-CN" altLang="en-US" dirty="0">
              <a:ea typeface="华文行楷" pitchFamily="2" charset="-122"/>
            </a:endParaRP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914400" y="2590800"/>
            <a:ext cx="74676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猜想：分子是在运动的吗？</a:t>
            </a:r>
            <a:endParaRPr lang="zh-CN" altLang="en-US" dirty="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6" name="Picture 2" descr="MCj0097847000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260350"/>
            <a:ext cx="2803525" cy="280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132138" y="1196975"/>
            <a:ext cx="4968875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</a:rPr>
              <a:t>活动１、</a:t>
            </a:r>
            <a:r>
              <a:rPr lang="zh-CN" altLang="en-US" sz="3600" b="1" dirty="0"/>
              <a:t>将墨水滴入水中，观察到什么现象？说明了什么？</a:t>
            </a:r>
            <a:endParaRPr lang="zh-CN" altLang="en-US" sz="3600" b="1" dirty="0"/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900113" y="4508500"/>
            <a:ext cx="76327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ea typeface="黑体" panose="02010609060101010101" pitchFamily="49" charset="-122"/>
              </a:rPr>
              <a:t>结论：分子不停地做无规则运动</a:t>
            </a:r>
            <a:endParaRPr lang="zh-CN" altLang="en-US" sz="4000" dirty="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38916" name="" r:id="rId1" imgW="7315200" imgH="5257800"/>
        </mc:Choice>
        <mc:Fallback>
          <p:control name="" r:id="rId1" imgW="7315200" imgH="5257800">
            <p:pic>
              <p:nvPicPr>
                <p:cNvPr id="0" name="Host Control  38915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838200" y="762000"/>
                  <a:ext cx="7315200" cy="5257800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533400" y="1524000"/>
            <a:ext cx="7848600" cy="21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ea typeface="华文行楷" pitchFamily="2" charset="-122"/>
              </a:rPr>
              <a:t>思考：温度对分子的运动有什么影响？你能通过例子来说明吗？</a:t>
            </a:r>
            <a:endParaRPr lang="zh-CN" altLang="en-US" sz="4400" b="1" dirty="0">
              <a:ea typeface="华文行楷" pitchFamily="2" charset="-122"/>
            </a:endParaRPr>
          </a:p>
        </p:txBody>
      </p:sp>
    </p:spTree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MCj0088978000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262731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395288" y="404813"/>
            <a:ext cx="187166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400" b="1">
                <a:solidFill>
                  <a:srgbClr val="FF3300"/>
                </a:solidFill>
                <a:ea typeface="华文彩云" pitchFamily="2" charset="-122"/>
              </a:rPr>
              <a:t>思考</a:t>
            </a:r>
            <a:endParaRPr kumimoji="1" lang="zh-CN" altLang="en-US" sz="4400" b="1">
              <a:solidFill>
                <a:srgbClr val="FF3300"/>
              </a:solidFill>
              <a:ea typeface="华文彩云" pitchFamily="2" charset="-122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3132138" y="1625601"/>
            <a:ext cx="5148262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CC"/>
                </a:solidFill>
              </a:rPr>
              <a:t>分子运动的快慢与什么有关呢？</a:t>
            </a:r>
            <a:endParaRPr lang="zh-CN" altLang="en-US" dirty="0">
              <a:solidFill>
                <a:srgbClr val="0000CC"/>
              </a:solidFill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237706" y="357188"/>
            <a:ext cx="5472113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CC"/>
                </a:solidFill>
              </a:rPr>
              <a:t>观察：活动２</a:t>
            </a:r>
            <a:endParaRPr lang="zh-CN" altLang="en-US" b="1" dirty="0">
              <a:solidFill>
                <a:srgbClr val="0000CC"/>
              </a:solidFill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684213" y="4581525"/>
            <a:ext cx="8135937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ea typeface="黑体" panose="02010609060101010101" pitchFamily="49" charset="-122"/>
              </a:rPr>
              <a:t>归纳总结：</a:t>
            </a:r>
            <a:r>
              <a:rPr lang="zh-CN" altLang="en-US" sz="3200" b="1" dirty="0">
                <a:solidFill>
                  <a:srgbClr val="FF0000"/>
                </a:solidFill>
              </a:rPr>
              <a:t>分子运动的快慢与温度有关。温度越高，分子运动越快，温度越低，分子运动越慢。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37892" name="" r:id="rId1" imgW="7772400" imgH="5334000"/>
        </mc:Choice>
        <mc:Fallback>
          <p:control name="" r:id="rId1" imgW="7772400" imgH="5334000">
            <p:pic>
              <p:nvPicPr>
                <p:cNvPr id="0" name="Host Control  3789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685800" y="685800"/>
                  <a:ext cx="7772400" cy="5334000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476375" y="1484313"/>
            <a:ext cx="3600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800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28600" y="1101030"/>
            <a:ext cx="8839200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下列能说明分子在运动的现象是</a:t>
            </a:r>
            <a:r>
              <a:rPr lang="en-US" altLang="zh-CN" sz="3200" b="1" dirty="0"/>
              <a:t>:</a:t>
            </a:r>
            <a:endParaRPr lang="en-US" altLang="zh-CN" sz="3200" b="1" dirty="0"/>
          </a:p>
          <a:p>
            <a:pPr>
              <a:spcBef>
                <a:spcPct val="50000"/>
              </a:spcBef>
            </a:pPr>
            <a:r>
              <a:rPr lang="en-US" altLang="zh-CN" sz="3200" b="1" dirty="0"/>
              <a:t>A</a:t>
            </a:r>
            <a:r>
              <a:rPr lang="zh-CN" altLang="en-US" sz="3200" b="1" dirty="0"/>
              <a:t>、汽车过后尘土飞扬</a:t>
            </a:r>
            <a:endParaRPr lang="zh-CN" altLang="en-US" sz="3200" b="1" dirty="0"/>
          </a:p>
          <a:p>
            <a:pPr>
              <a:spcBef>
                <a:spcPct val="50000"/>
              </a:spcBef>
            </a:pPr>
            <a:r>
              <a:rPr lang="en-US" altLang="zh-CN" sz="3200" b="1" dirty="0"/>
              <a:t>B</a:t>
            </a:r>
            <a:r>
              <a:rPr lang="zh-CN" altLang="en-US" sz="3200" b="1" dirty="0"/>
              <a:t>、红鸡蛋放的时间长了，壳内的鸡蛋清会变红</a:t>
            </a:r>
            <a:endParaRPr lang="zh-CN" altLang="en-US" sz="3200" b="1" dirty="0"/>
          </a:p>
          <a:p>
            <a:pPr>
              <a:spcBef>
                <a:spcPct val="50000"/>
              </a:spcBef>
            </a:pPr>
            <a:r>
              <a:rPr lang="en-US" altLang="zh-CN" sz="3200" b="1" dirty="0"/>
              <a:t>C</a:t>
            </a:r>
            <a:r>
              <a:rPr lang="zh-CN" altLang="en-US" sz="3200" b="1" dirty="0"/>
              <a:t>、石块在空中飞行     </a:t>
            </a:r>
            <a:endParaRPr lang="zh-CN" altLang="en-US" sz="3200" b="1" dirty="0"/>
          </a:p>
          <a:p>
            <a:pPr>
              <a:spcBef>
                <a:spcPct val="50000"/>
              </a:spcBef>
            </a:pPr>
            <a:r>
              <a:rPr lang="en-US" altLang="zh-CN" sz="3200" b="1" dirty="0" smtClean="0"/>
              <a:t>D</a:t>
            </a:r>
            <a:r>
              <a:rPr lang="zh-CN" altLang="en-US" sz="3200" b="1" dirty="0" smtClean="0"/>
              <a:t>、</a:t>
            </a:r>
            <a:r>
              <a:rPr lang="zh-CN" altLang="en-US" sz="3200" b="1" dirty="0"/>
              <a:t>堆煤的墙角时间长了墙会变黑。</a:t>
            </a:r>
            <a:endParaRPr lang="zh-CN" altLang="en-US" sz="3200" b="1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1884</Words>
  <Application>WPS 演示</Application>
  <PresentationFormat>全屏显示(4:3)</PresentationFormat>
  <Paragraphs>173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华文楷体</vt:lpstr>
      <vt:lpstr>华文行楷</vt:lpstr>
      <vt:lpstr>黑体</vt:lpstr>
      <vt:lpstr>华文彩云</vt:lpstr>
      <vt:lpstr>Arial Unicode MS</vt:lpstr>
      <vt:lpstr>隶书</vt:lpstr>
      <vt:lpstr>Times New Roman</vt:lpstr>
      <vt:lpstr>楷体_GB2312</vt:lpstr>
      <vt:lpstr>新宋体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当两个分子间的距离小于平衡位置间距离时,斥力大于引力. </vt:lpstr>
      <vt:lpstr>PowerPoint 演示文稿</vt:lpstr>
      <vt:lpstr>PowerPoint 演示文稿</vt:lpstr>
      <vt:lpstr>PowerPoint 演示文稿</vt:lpstr>
      <vt:lpstr>分子之间有相互作用的引力和斥力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mayn</cp:lastModifiedBy>
  <cp:revision>1</cp:revision>
  <cp:lastPrinted>2113-01-01T00:00:00Z</cp:lastPrinted>
  <dcterms:created xsi:type="dcterms:W3CDTF">2019-07-25T00:31:44Z</dcterms:created>
  <dcterms:modified xsi:type="dcterms:W3CDTF">2019-07-25T00:31:44Z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2052-11.1.0.8813</vt:lpwstr>
  </property>
</Properties>
</file>