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7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4915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915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正确做法及理由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slide" Target="slide16.xml"/><Relationship Id="rId7" Type="http://schemas.openxmlformats.org/officeDocument/2006/relationships/slide" Target="slide14.x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8.xml"/><Relationship Id="rId3" Type="http://schemas.openxmlformats.org/officeDocument/2006/relationships/slide" Target="slide15.xml"/><Relationship Id="rId2" Type="http://schemas.openxmlformats.org/officeDocument/2006/relationships/image" Target="../media/image10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2.xml"/><Relationship Id="rId2" Type="http://schemas.openxmlformats.org/officeDocument/2006/relationships/image" Target="../media/image11.jpeg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2.xml"/><Relationship Id="rId2" Type="http://schemas.openxmlformats.org/officeDocument/2006/relationships/image" Target="../media/image11.jpeg"/><Relationship Id="rId1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GIF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GIF"/><Relationship Id="rId1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9.xml"/><Relationship Id="rId3" Type="http://schemas.openxmlformats.org/officeDocument/2006/relationships/image" Target="../media/image2.GIF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339153" y="2204864"/>
            <a:ext cx="5372100" cy="11068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防 患 于 未 然</a:t>
            </a:r>
            <a:endParaRPr kumimoji="0" lang="zh-CN" altLang="en-US" sz="66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4000" y="1268760"/>
            <a:ext cx="91440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第七课   感受法律的尊严</a:t>
            </a:r>
            <a:endParaRPr kumimoji="0" lang="zh-CN" altLang="en-US" sz="32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3"/>
          <p:cNvSpPr/>
          <p:nvPr/>
        </p:nvSpPr>
        <p:spPr>
          <a:xfrm>
            <a:off x="1774825" y="330835"/>
            <a:ext cx="8893175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预防未成年人犯罪法</a:t>
            </a:r>
            <a:r>
              <a:rPr lang="en-US" altLang="zh-CN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严重不良行为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40292" name="Rectangle 4"/>
          <p:cNvSpPr/>
          <p:nvPr/>
        </p:nvSpPr>
        <p:spPr>
          <a:xfrm>
            <a:off x="1992313" y="1025049"/>
            <a:ext cx="8675687" cy="55079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       严重不良行为</a:t>
            </a:r>
            <a:r>
              <a:rPr lang="zh-CN" altLang="en-US" sz="3200" b="1" dirty="0">
                <a:latin typeface="Times New Roman" panose="02020603050405020304" pitchFamily="18" charset="0"/>
                <a:ea typeface="方正姚体" pitchFamily="2" charset="-122"/>
              </a:rPr>
              <a:t>”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：是指下列严重危害社会，尚不够刑事处罚的违法行为：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、纠集他人结伙滋事，扰乱治安；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、携带管制刀具，屡教不改；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、多次拦截殴打他人或者强行索要他人财物；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、传播淫秽的读物或者音像制品等； 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、进行淫乱或者色情、卖淫活动； 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、多次偷窃；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 7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、参与赌博，屡教不改；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8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、吸食、注射毒品；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9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、其他严重危害社会的行为。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905000" y="228600"/>
            <a:ext cx="8153400" cy="17532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  <a:ea typeface="华文行楷" pitchFamily="2" charset="-122"/>
              </a:rPr>
              <a:t>        作为中学生，你或你周围的同学极有可能发生不良行为或严重不良行为，如遇到以下情景你会怎么办？</a:t>
            </a:r>
            <a:endParaRPr lang="zh-CN" altLang="en-US" sz="3600" b="1" dirty="0">
              <a:solidFill>
                <a:srgbClr val="3333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24931" name="Text Box 3"/>
          <p:cNvSpPr txBox="1"/>
          <p:nvPr/>
        </p:nvSpPr>
        <p:spPr>
          <a:xfrm>
            <a:off x="1847850" y="2492375"/>
            <a:ext cx="8583613" cy="1076325"/>
          </a:xfrm>
          <a:prstGeom prst="rect">
            <a:avLst/>
          </a:prstGeom>
          <a:solidFill>
            <a:srgbClr val="FFFF00"/>
          </a:solidFill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、假如你的同学旷课打游戏，并且准备整夜不归，你应该怎么办？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4932" name="Text Box 4"/>
          <p:cNvSpPr txBox="1"/>
          <p:nvPr/>
        </p:nvSpPr>
        <p:spPr>
          <a:xfrm>
            <a:off x="1919288" y="3573463"/>
            <a:ext cx="8497887" cy="1076325"/>
          </a:xfrm>
          <a:prstGeom prst="rect">
            <a:avLst/>
          </a:prstGeom>
          <a:solidFill>
            <a:srgbClr val="FFFF00"/>
          </a:solidFill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、假如遇见你的同学正在强行向小同学索要财物，你怎么办？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4933" name="Text Box 5"/>
          <p:cNvSpPr txBox="1"/>
          <p:nvPr/>
        </p:nvSpPr>
        <p:spPr>
          <a:xfrm>
            <a:off x="1919288" y="4652963"/>
            <a:ext cx="8497887" cy="1076325"/>
          </a:xfrm>
          <a:prstGeom prst="rect">
            <a:avLst/>
          </a:prstGeom>
          <a:solidFill>
            <a:srgbClr val="FFFF00"/>
          </a:solidFill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、假如你的同学受到欺辱，为报复对方，邀你一道和对方打架斗殴，你怎么办？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4934" name="Text Box 6"/>
          <p:cNvSpPr txBox="1"/>
          <p:nvPr/>
        </p:nvSpPr>
        <p:spPr>
          <a:xfrm>
            <a:off x="1992313" y="5805488"/>
            <a:ext cx="8305800" cy="1076325"/>
          </a:xfrm>
          <a:prstGeom prst="rect">
            <a:avLst/>
          </a:prstGeom>
          <a:solidFill>
            <a:srgbClr val="FFFF00"/>
          </a:solidFill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、假如发现同学正在阅读含有大量色情、淫秽的卡通读物，你应该怎么办？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ldLvl="0" animBg="1"/>
      <p:bldP spid="124932" grpId="0" bldLvl="0" animBg="1"/>
      <p:bldP spid="124933" grpId="0" bldLvl="0" animBg="1"/>
      <p:bldP spid="1249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idx="1"/>
          </p:nvPr>
        </p:nvSpPr>
        <p:spPr>
          <a:xfrm>
            <a:off x="1524000" y="188913"/>
            <a:ext cx="9144000" cy="6669087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1</a:t>
            </a:r>
            <a:r>
              <a:rPr lang="zh-CN" altLang="en-US" sz="2700" b="1" dirty="0">
                <a:ea typeface="宋体" panose="02010600030101010101" pitchFamily="2" charset="-122"/>
              </a:rPr>
              <a:t>、要做到预防违法犯罪，就必须（　　）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700" b="1" dirty="0">
                <a:ea typeface="宋体" panose="02010600030101010101" pitchFamily="2" charset="-122"/>
              </a:rPr>
              <a:t>①提高道德水平，增强法制观念　②在心灵深处憎恶违法犯罪，行为上远离违法犯罪　③从杜绝不良行为做起　④认清违法犯罪的危害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A</a:t>
            </a:r>
            <a:r>
              <a:rPr lang="zh-CN" altLang="en-US" sz="2700" b="1" dirty="0">
                <a:ea typeface="宋体" panose="02010600030101010101" pitchFamily="2" charset="-122"/>
              </a:rPr>
              <a:t>．①③     </a:t>
            </a:r>
            <a:r>
              <a:rPr lang="en-US" altLang="zh-CN" sz="2700" b="1" dirty="0">
                <a:ea typeface="宋体" panose="02010600030101010101" pitchFamily="2" charset="-122"/>
              </a:rPr>
              <a:t>B</a:t>
            </a:r>
            <a:r>
              <a:rPr lang="zh-CN" altLang="en-US" sz="2700" b="1" dirty="0">
                <a:ea typeface="宋体" panose="02010600030101010101" pitchFamily="2" charset="-122"/>
              </a:rPr>
              <a:t>．①②④     </a:t>
            </a:r>
            <a:r>
              <a:rPr lang="en-US" altLang="zh-CN" sz="2700" b="1" dirty="0">
                <a:ea typeface="宋体" panose="02010600030101010101" pitchFamily="2" charset="-122"/>
              </a:rPr>
              <a:t>C</a:t>
            </a:r>
            <a:r>
              <a:rPr lang="zh-CN" altLang="en-US" sz="2700" b="1" dirty="0">
                <a:ea typeface="宋体" panose="02010600030101010101" pitchFamily="2" charset="-122"/>
              </a:rPr>
              <a:t>．②③④         </a:t>
            </a:r>
            <a:r>
              <a:rPr lang="en-US" altLang="zh-CN" sz="2700" b="1" dirty="0">
                <a:ea typeface="宋体" panose="02010600030101010101" pitchFamily="2" charset="-122"/>
              </a:rPr>
              <a:t>D</a:t>
            </a:r>
            <a:r>
              <a:rPr lang="zh-CN" altLang="en-US" sz="2700" b="1" dirty="0">
                <a:ea typeface="宋体" panose="02010600030101010101" pitchFamily="2" charset="-122"/>
              </a:rPr>
              <a:t>．①②③④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2</a:t>
            </a:r>
            <a:r>
              <a:rPr lang="zh-CN" altLang="en-US" sz="2700" b="1" dirty="0">
                <a:ea typeface="宋体" panose="02010600030101010101" pitchFamily="2" charset="-122"/>
              </a:rPr>
              <a:t>、不良行为和严重不良行为，都有可能发展为违法犯罪。在我们身边（上）存在的不良行为或严重不良行为有（　　）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700" b="1" dirty="0">
                <a:ea typeface="宋体" panose="02010600030101010101" pitchFamily="2" charset="-122"/>
              </a:rPr>
              <a:t>①旷课　②打架斗殴、辱骂他人　③强行向他人索要财物　④观看、收听色情、淫秽的音像制品、读物等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A</a:t>
            </a:r>
            <a:r>
              <a:rPr lang="zh-CN" altLang="en-US" sz="2700" b="1" dirty="0">
                <a:ea typeface="宋体" panose="02010600030101010101" pitchFamily="2" charset="-122"/>
              </a:rPr>
              <a:t>．①②③④    </a:t>
            </a:r>
            <a:r>
              <a:rPr lang="en-US" altLang="zh-CN" sz="2700" b="1" dirty="0">
                <a:ea typeface="宋体" panose="02010600030101010101" pitchFamily="2" charset="-122"/>
              </a:rPr>
              <a:t>B</a:t>
            </a:r>
            <a:r>
              <a:rPr lang="zh-CN" altLang="en-US" sz="2700" b="1" dirty="0">
                <a:ea typeface="宋体" panose="02010600030101010101" pitchFamily="2" charset="-122"/>
              </a:rPr>
              <a:t>．②③④     </a:t>
            </a:r>
            <a:r>
              <a:rPr lang="en-US" altLang="zh-CN" sz="2700" b="1" dirty="0">
                <a:ea typeface="宋体" panose="02010600030101010101" pitchFamily="2" charset="-122"/>
              </a:rPr>
              <a:t>C</a:t>
            </a:r>
            <a:r>
              <a:rPr lang="zh-CN" altLang="en-US" sz="2700" b="1" dirty="0">
                <a:ea typeface="宋体" panose="02010600030101010101" pitchFamily="2" charset="-122"/>
              </a:rPr>
              <a:t>．①②④     </a:t>
            </a:r>
            <a:r>
              <a:rPr lang="en-US" altLang="zh-CN" sz="2700" b="1" dirty="0">
                <a:ea typeface="宋体" panose="02010600030101010101" pitchFamily="2" charset="-122"/>
              </a:rPr>
              <a:t>D</a:t>
            </a:r>
            <a:r>
              <a:rPr lang="zh-CN" altLang="en-US" sz="2700" b="1" dirty="0">
                <a:ea typeface="宋体" panose="02010600030101010101" pitchFamily="2" charset="-122"/>
              </a:rPr>
              <a:t>．①③④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3</a:t>
            </a:r>
            <a:r>
              <a:rPr lang="zh-CN" altLang="en-US" sz="2700" b="1" dirty="0">
                <a:ea typeface="宋体" panose="02010600030101010101" pitchFamily="2" charset="-122"/>
              </a:rPr>
              <a:t>、许多违法犯罪行为都是从沾染不良习气开始的</a:t>
            </a:r>
            <a:r>
              <a:rPr lang="en-US" altLang="zh-CN" sz="2700" b="1" dirty="0">
                <a:ea typeface="宋体" panose="02010600030101010101" pitchFamily="2" charset="-122"/>
              </a:rPr>
              <a:t>,</a:t>
            </a:r>
            <a:r>
              <a:rPr lang="zh-CN" altLang="en-US" sz="2700" b="1" dirty="0">
                <a:ea typeface="宋体" panose="02010600030101010101" pitchFamily="2" charset="-122"/>
              </a:rPr>
              <a:t>一下俗语中与其他</a:t>
            </a:r>
            <a:r>
              <a:rPr lang="zh-CN" altLang="en-US" sz="2700" b="1" dirty="0">
                <a:solidFill>
                  <a:srgbClr val="FF0000"/>
                </a:solidFill>
                <a:ea typeface="宋体" panose="02010600030101010101" pitchFamily="2" charset="-122"/>
              </a:rPr>
              <a:t>不</a:t>
            </a:r>
            <a:r>
              <a:rPr lang="zh-CN" altLang="en-US" sz="2700" b="1" dirty="0">
                <a:ea typeface="宋体" panose="02010600030101010101" pitchFamily="2" charset="-122"/>
              </a:rPr>
              <a:t>相近（不同）的是（　　）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A</a:t>
            </a:r>
            <a:r>
              <a:rPr lang="zh-CN" altLang="en-US" sz="2700" b="1" dirty="0">
                <a:ea typeface="宋体" panose="02010600030101010101" pitchFamily="2" charset="-122"/>
              </a:rPr>
              <a:t>．近朱者赤，近墨者黑          </a:t>
            </a:r>
            <a:r>
              <a:rPr lang="en-US" altLang="zh-CN" sz="2700" b="1" dirty="0">
                <a:ea typeface="宋体" panose="02010600030101010101" pitchFamily="2" charset="-122"/>
              </a:rPr>
              <a:t>B</a:t>
            </a:r>
            <a:r>
              <a:rPr lang="zh-CN" altLang="en-US" sz="2700" b="1" dirty="0">
                <a:ea typeface="宋体" panose="02010600030101010101" pitchFamily="2" charset="-122"/>
              </a:rPr>
              <a:t>．小洞不补</a:t>
            </a:r>
            <a:r>
              <a:rPr lang="en-US" altLang="zh-CN" sz="2700" b="1" dirty="0">
                <a:ea typeface="宋体" panose="02010600030101010101" pitchFamily="2" charset="-122"/>
              </a:rPr>
              <a:t>,</a:t>
            </a:r>
            <a:r>
              <a:rPr lang="zh-CN" altLang="en-US" sz="2700" b="1" dirty="0">
                <a:ea typeface="宋体" panose="02010600030101010101" pitchFamily="2" charset="-122"/>
              </a:rPr>
              <a:t>大洞吃苦   </a:t>
            </a:r>
            <a:endParaRPr lang="zh-CN" altLang="en-US" sz="2700" b="1" dirty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700" b="1" dirty="0">
                <a:ea typeface="宋体" panose="02010600030101010101" pitchFamily="2" charset="-122"/>
              </a:rPr>
              <a:t>C</a:t>
            </a:r>
            <a:r>
              <a:rPr lang="zh-CN" altLang="en-US" sz="2700" b="1" dirty="0">
                <a:ea typeface="宋体" panose="02010600030101010101" pitchFamily="2" charset="-122"/>
              </a:rPr>
              <a:t>．蓬生麻中，不扶自立          </a:t>
            </a:r>
            <a:r>
              <a:rPr lang="en-US" altLang="zh-CN" sz="2700" b="1" dirty="0">
                <a:ea typeface="宋体" panose="02010600030101010101" pitchFamily="2" charset="-122"/>
              </a:rPr>
              <a:t>D</a:t>
            </a:r>
            <a:r>
              <a:rPr lang="zh-CN" altLang="en-US" sz="2700" b="1" dirty="0">
                <a:ea typeface="宋体" panose="02010600030101010101" pitchFamily="2" charset="-122"/>
              </a:rPr>
              <a:t>．小时偷针，大时偷金</a:t>
            </a:r>
            <a:endParaRPr lang="zh-CN" altLang="en-US" sz="2700" b="1" dirty="0">
              <a:ea typeface="宋体" panose="02010600030101010101" pitchFamily="2" charset="-122"/>
            </a:endParaRPr>
          </a:p>
        </p:txBody>
      </p:sp>
      <p:sp>
        <p:nvSpPr>
          <p:cNvPr id="34819" name="WordArt 3"/>
          <p:cNvSpPr>
            <a:spLocks noTextEdit="1"/>
          </p:cNvSpPr>
          <p:nvPr/>
        </p:nvSpPr>
        <p:spPr>
          <a:xfrm>
            <a:off x="7512050" y="173038"/>
            <a:ext cx="33496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WordArt 4"/>
          <p:cNvSpPr>
            <a:spLocks noTextEdit="1"/>
          </p:cNvSpPr>
          <p:nvPr/>
        </p:nvSpPr>
        <p:spPr>
          <a:xfrm>
            <a:off x="2424113" y="2889250"/>
            <a:ext cx="5762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1" name="WordArt 5"/>
          <p:cNvSpPr>
            <a:spLocks noTextEdit="1"/>
          </p:cNvSpPr>
          <p:nvPr/>
        </p:nvSpPr>
        <p:spPr>
          <a:xfrm>
            <a:off x="7285038" y="5084763"/>
            <a:ext cx="454025" cy="512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large_2922h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635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AutoShape 28"/>
          <p:cNvSpPr/>
          <p:nvPr/>
        </p:nvSpPr>
        <p:spPr>
          <a:xfrm rot="512892">
            <a:off x="7056438" y="3395663"/>
            <a:ext cx="1512887" cy="430212"/>
          </a:xfrm>
          <a:prstGeom prst="rightArrow">
            <a:avLst>
              <a:gd name="adj1" fmla="val 50000"/>
              <a:gd name="adj2" fmla="val 87915"/>
            </a:avLst>
          </a:prstGeom>
          <a:gradFill rotWithShape="1">
            <a:gsLst>
              <a:gs pos="0">
                <a:srgbClr val="FFF200">
                  <a:alpha val="100000"/>
                </a:srgbClr>
              </a:gs>
              <a:gs pos="22501">
                <a:srgbClr val="FF7A00">
                  <a:alpha val="100000"/>
                </a:srgbClr>
              </a:gs>
              <a:gs pos="35001">
                <a:srgbClr val="FF0300">
                  <a:alpha val="100000"/>
                </a:srgbClr>
              </a:gs>
              <a:gs pos="50000">
                <a:srgbClr val="4D0808">
                  <a:alpha val="100000"/>
                </a:srgbClr>
              </a:gs>
              <a:gs pos="64999">
                <a:srgbClr val="FF0300">
                  <a:alpha val="100000"/>
                </a:srgbClr>
              </a:gs>
              <a:gs pos="77499">
                <a:srgbClr val="FF7A00">
                  <a:alpha val="100000"/>
                </a:srgbClr>
              </a:gs>
              <a:gs pos="100000">
                <a:srgbClr val="FFF200">
                  <a:alpha val="100000"/>
                </a:srgbClr>
              </a:gs>
            </a:gsLst>
            <a:lin ang="0" scaled="1"/>
            <a:tileRect/>
          </a:gra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5844" name="Text Box 30"/>
          <p:cNvSpPr txBox="1"/>
          <p:nvPr/>
        </p:nvSpPr>
        <p:spPr>
          <a:xfrm>
            <a:off x="1660525" y="2125663"/>
            <a:ext cx="2530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35845" name="Text Box 31"/>
          <p:cNvSpPr txBox="1"/>
          <p:nvPr/>
        </p:nvSpPr>
        <p:spPr>
          <a:xfrm>
            <a:off x="1736725" y="2201863"/>
            <a:ext cx="23780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35846" name="Text Box 36"/>
          <p:cNvSpPr txBox="1"/>
          <p:nvPr/>
        </p:nvSpPr>
        <p:spPr>
          <a:xfrm>
            <a:off x="2819400" y="1447800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35847" name="AutoShape 8"/>
          <p:cNvSpPr/>
          <p:nvPr/>
        </p:nvSpPr>
        <p:spPr>
          <a:xfrm>
            <a:off x="1524000" y="0"/>
            <a:ext cx="2160588" cy="1008063"/>
          </a:xfrm>
          <a:prstGeom prst="cloudCallout">
            <a:avLst>
              <a:gd name="adj1" fmla="val 78181"/>
              <a:gd name="adj2" fmla="val 125366"/>
            </a:avLst>
          </a:prstGeom>
          <a:solidFill>
            <a:srgbClr val="CCFF33"/>
          </a:solidFill>
          <a:ln w="25400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  <a:ea typeface="隶书" pitchFamily="49" charset="-122"/>
              </a:rPr>
              <a:t>快乐游戏</a:t>
            </a:r>
            <a:endParaRPr lang="zh-CN" altLang="zh-CN" sz="2800" dirty="0">
              <a:solidFill>
                <a:srgbClr val="FF0000"/>
              </a:solidFill>
              <a:latin typeface="Calibri" panose="020F0502020204030204" pitchFamily="34" charset="0"/>
              <a:ea typeface="隶书" pitchFamily="49" charset="-122"/>
            </a:endParaRPr>
          </a:p>
        </p:txBody>
      </p:sp>
      <p:sp>
        <p:nvSpPr>
          <p:cNvPr id="35848" name="AutoShape 2"/>
          <p:cNvSpPr/>
          <p:nvPr/>
        </p:nvSpPr>
        <p:spPr>
          <a:xfrm rot="-469093">
            <a:off x="1524000" y="5157788"/>
            <a:ext cx="3159125" cy="1066800"/>
          </a:xfrm>
          <a:prstGeom prst="cloudCallout">
            <a:avLst>
              <a:gd name="adj1" fmla="val 49333"/>
              <a:gd name="adj2" fmla="val 85417"/>
            </a:avLst>
          </a:prstGeom>
          <a:solidFill>
            <a:schemeClr val="bg1"/>
          </a:solidFill>
          <a:ln w="952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000" b="1" dirty="0">
                <a:latin typeface="Calibri" panose="020F0502020204030204" pitchFamily="34" charset="0"/>
              </a:rPr>
              <a:t>你敢挑战吗？</a:t>
            </a:r>
            <a:endParaRPr lang="zh-CN" altLang="en-US" sz="2000" b="1" dirty="0">
              <a:latin typeface="Calibri" panose="020F0502020204030204" pitchFamily="34" charset="0"/>
            </a:endParaRPr>
          </a:p>
        </p:txBody>
      </p:sp>
      <p:grpSp>
        <p:nvGrpSpPr>
          <p:cNvPr id="2" name="组合 25"/>
          <p:cNvGrpSpPr/>
          <p:nvPr/>
        </p:nvGrpSpPr>
        <p:grpSpPr>
          <a:xfrm>
            <a:off x="4008438" y="404813"/>
            <a:ext cx="6192837" cy="6165850"/>
            <a:chOff x="2483768" y="404664"/>
            <a:chExt cx="6192837" cy="6165850"/>
          </a:xfrm>
        </p:grpSpPr>
        <p:sp>
          <p:nvSpPr>
            <p:cNvPr id="35852" name="Oval 15" descr="1152x864"/>
            <p:cNvSpPr/>
            <p:nvPr/>
          </p:nvSpPr>
          <p:spPr>
            <a:xfrm>
              <a:off x="2483768" y="404664"/>
              <a:ext cx="6192837" cy="6165850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127000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5853" name="Line 16"/>
            <p:cNvSpPr/>
            <p:nvPr/>
          </p:nvSpPr>
          <p:spPr>
            <a:xfrm flipH="1">
              <a:off x="4414486" y="725931"/>
              <a:ext cx="2331400" cy="552331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4" name="Line 17"/>
            <p:cNvSpPr/>
            <p:nvPr/>
          </p:nvSpPr>
          <p:spPr>
            <a:xfrm>
              <a:off x="2806441" y="2326969"/>
              <a:ext cx="5549264" cy="2321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5" name="Line 18"/>
            <p:cNvSpPr/>
            <p:nvPr/>
          </p:nvSpPr>
          <p:spPr>
            <a:xfrm flipV="1">
              <a:off x="2806441" y="2326969"/>
              <a:ext cx="5549264" cy="224180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6" name="Line 19"/>
            <p:cNvSpPr/>
            <p:nvPr/>
          </p:nvSpPr>
          <p:spPr>
            <a:xfrm>
              <a:off x="4414486" y="725931"/>
              <a:ext cx="2331400" cy="552331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7" name="Text Box 20"/>
            <p:cNvSpPr txBox="1"/>
            <p:nvPr/>
          </p:nvSpPr>
          <p:spPr>
            <a:xfrm>
              <a:off x="2564730" y="3047852"/>
              <a:ext cx="2224088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Arial" panose="020B0604020202020204" pitchFamily="34" charset="0"/>
                </a:rPr>
                <a:t>挑战</a:t>
              </a:r>
              <a:r>
                <a:rPr lang="en-US" altLang="zh-CN" sz="3200" dirty="0">
                  <a:latin typeface="Arial" panose="020B0604020202020204" pitchFamily="34" charset="0"/>
                  <a:hlinkClick r:id="rId3" action="ppaction://hlinksldjump"/>
                </a:rPr>
                <a:t>5</a:t>
              </a:r>
              <a:endPara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58" name="Text Box 21"/>
            <p:cNvSpPr txBox="1"/>
            <p:nvPr/>
          </p:nvSpPr>
          <p:spPr>
            <a:xfrm>
              <a:off x="4969793" y="780902"/>
              <a:ext cx="1849437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</a:rPr>
                <a:t>挑战</a:t>
              </a:r>
              <a:r>
                <a:rPr lang="en-US" altLang="zh-CN" sz="2800" dirty="0">
                  <a:latin typeface="Arial" panose="020B0604020202020204" pitchFamily="34" charset="0"/>
                </a:rPr>
                <a:t>7</a:t>
              </a:r>
              <a:endPara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59" name="Text Box 23"/>
            <p:cNvSpPr txBox="1"/>
            <p:nvPr/>
          </p:nvSpPr>
          <p:spPr>
            <a:xfrm>
              <a:off x="6300118" y="1844527"/>
              <a:ext cx="184943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</a:rPr>
                <a:t>挑战</a:t>
              </a:r>
              <a:r>
                <a:rPr lang="en-US" altLang="zh-CN" sz="3600" dirty="0">
                  <a:latin typeface="Arial" panose="020B0604020202020204" pitchFamily="34" charset="0"/>
                  <a:hlinkClick r:id="rId4" action="ppaction://hlinksldjump"/>
                </a:rPr>
                <a:t>1</a:t>
              </a:r>
              <a:endPara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60" name="Text Box 24"/>
            <p:cNvSpPr txBox="1"/>
            <p:nvPr/>
          </p:nvSpPr>
          <p:spPr>
            <a:xfrm rot="-3163575">
              <a:off x="3201317" y="4346426"/>
              <a:ext cx="2740025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</a:rPr>
                <a:t>挑战</a:t>
              </a:r>
              <a:r>
                <a:rPr lang="en-US" altLang="zh-CN" sz="3600" dirty="0">
                  <a:latin typeface="Arial" panose="020B0604020202020204" pitchFamily="34" charset="0"/>
                  <a:hlinkClick r:id="rId5" action="ppaction://hlinksldjump"/>
                </a:rPr>
                <a:t>4</a:t>
              </a:r>
              <a:endPara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61" name="Text Box 25"/>
            <p:cNvSpPr txBox="1"/>
            <p:nvPr/>
          </p:nvSpPr>
          <p:spPr>
            <a:xfrm>
              <a:off x="4931693" y="5302102"/>
              <a:ext cx="184943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</a:rPr>
                <a:t>挑战</a:t>
              </a:r>
              <a:r>
                <a:rPr lang="en-US" altLang="zh-CN" sz="3600" dirty="0">
                  <a:latin typeface="Arial" panose="020B0604020202020204" pitchFamily="34" charset="0"/>
                  <a:hlinkClick r:id="rId6" action="ppaction://hlinksldjump"/>
                </a:rPr>
                <a:t>3</a:t>
              </a:r>
              <a:endPara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62" name="Text Box 27"/>
            <p:cNvSpPr txBox="1"/>
            <p:nvPr/>
          </p:nvSpPr>
          <p:spPr>
            <a:xfrm>
              <a:off x="6588096" y="4581132"/>
              <a:ext cx="185093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</a:rPr>
                <a:t>挑战</a:t>
              </a:r>
              <a:r>
                <a:rPr lang="en-US" altLang="zh-CN" sz="3600" dirty="0">
                  <a:latin typeface="Arial" panose="020B0604020202020204" pitchFamily="34" charset="0"/>
                  <a:hlinkClick r:id="rId7" action="ppaction://hlinksldjump"/>
                </a:rPr>
                <a:t>2</a:t>
              </a:r>
              <a:endPara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63" name="Text Box 23"/>
            <p:cNvSpPr txBox="1"/>
            <p:nvPr/>
          </p:nvSpPr>
          <p:spPr>
            <a:xfrm rot="2734715">
              <a:off x="3278311" y="1845320"/>
              <a:ext cx="1849437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Arial" panose="020B0604020202020204" pitchFamily="34" charset="0"/>
                </a:rPr>
                <a:t>挑战</a:t>
              </a:r>
              <a:r>
                <a:rPr lang="en-US" altLang="zh-CN" sz="3600" dirty="0">
                  <a:latin typeface="Arial" panose="020B0604020202020204" pitchFamily="34" charset="0"/>
                  <a:hlinkClick r:id="rId8" action="ppaction://hlinksldjump"/>
                </a:rPr>
                <a:t>6</a:t>
              </a:r>
              <a:endPara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389" name="WordArt 29"/>
          <p:cNvSpPr>
            <a:spLocks noChangeArrowheads="1" noChangeShapeType="1"/>
          </p:cNvSpPr>
          <p:nvPr/>
        </p:nvSpPr>
        <p:spPr bwMode="auto">
          <a:xfrm>
            <a:off x="7896200" y="5661025"/>
            <a:ext cx="2514600" cy="1196975"/>
          </a:xfrm>
          <a:prstGeom prst="rect">
            <a:avLst/>
          </a:prstGeom>
        </p:spPr>
        <p:txBody>
          <a:bodyPr wrap="none" numCol="1" fromWordArt="1">
            <a:prstTxWarp prst="textCanUp">
              <a:avLst>
                <a:gd name="adj" fmla="val 99787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幸运大转盘</a:t>
            </a:r>
            <a:endParaRPr kumimoji="0" lang="zh-CN" altLang="en-US" sz="3600" b="0" i="0" u="none" strike="noStrike" kern="1200" cap="none" spc="0" normalizeH="0" baseline="0" noProof="0" dirty="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51" name="AutoShape 28"/>
          <p:cNvSpPr/>
          <p:nvPr/>
        </p:nvSpPr>
        <p:spPr>
          <a:xfrm rot="512892">
            <a:off x="7056438" y="3322638"/>
            <a:ext cx="1512887" cy="430212"/>
          </a:xfrm>
          <a:prstGeom prst="rightArrow">
            <a:avLst>
              <a:gd name="adj1" fmla="val 50000"/>
              <a:gd name="adj2" fmla="val 87915"/>
            </a:avLst>
          </a:prstGeom>
          <a:gradFill rotWithShape="1">
            <a:gsLst>
              <a:gs pos="0">
                <a:srgbClr val="FFF200">
                  <a:alpha val="100000"/>
                </a:srgbClr>
              </a:gs>
              <a:gs pos="22501">
                <a:srgbClr val="FF7A00">
                  <a:alpha val="100000"/>
                </a:srgbClr>
              </a:gs>
              <a:gs pos="35001">
                <a:srgbClr val="FF0300">
                  <a:alpha val="100000"/>
                </a:srgbClr>
              </a:gs>
              <a:gs pos="50000">
                <a:srgbClr val="4D0808">
                  <a:alpha val="100000"/>
                </a:srgbClr>
              </a:gs>
              <a:gs pos="64999">
                <a:srgbClr val="FF0300">
                  <a:alpha val="100000"/>
                </a:srgbClr>
              </a:gs>
              <a:gs pos="77499">
                <a:srgbClr val="FF7A00">
                  <a:alpha val="100000"/>
                </a:srgbClr>
              </a:gs>
              <a:gs pos="100000">
                <a:srgbClr val="FFF200">
                  <a:alpha val="100000"/>
                </a:srgbClr>
              </a:gs>
            </a:gsLst>
            <a:lin ang="0" scaled="1"/>
            <a:tileRect/>
          </a:gra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idx="1"/>
          </p:nvPr>
        </p:nvSpPr>
        <p:spPr>
          <a:xfrm>
            <a:off x="2135188" y="1989138"/>
            <a:ext cx="8137525" cy="4175125"/>
          </a:xfrm>
        </p:spPr>
        <p:txBody>
          <a:bodyPr vert="horz" wrap="square" lIns="91440" tIns="45720" rIns="91440" bIns="45720" anchor="t"/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许多违法犯罪行为都是从沾染不良习气开始的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如下俗语中与其他不相近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不同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的是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(       )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近朱者赤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近墨者黑    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小洞不补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大洞吃苦 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少壮不努力，老大徒伤悲  　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小洞不补，大洞吃苦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WordArt 3"/>
          <p:cNvSpPr>
            <a:spLocks noTextEdit="1"/>
          </p:cNvSpPr>
          <p:nvPr/>
        </p:nvSpPr>
        <p:spPr>
          <a:xfrm>
            <a:off x="6483350" y="2349500"/>
            <a:ext cx="6477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8" name="WordArt 4"/>
          <p:cNvSpPr>
            <a:spLocks noTextEdit="1"/>
          </p:cNvSpPr>
          <p:nvPr/>
        </p:nvSpPr>
        <p:spPr>
          <a:xfrm>
            <a:off x="2927350" y="620713"/>
            <a:ext cx="4191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let's  try!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36869" name="Picture 5" descr="思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763" y="188913"/>
            <a:ext cx="16764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AutoShape 6">
            <a:hlinkClick r:id="rId3" action="ppaction://hlinksldjump"/>
          </p:cNvPr>
          <p:cNvSpPr/>
          <p:nvPr/>
        </p:nvSpPr>
        <p:spPr>
          <a:xfrm>
            <a:off x="9480550" y="6017419"/>
            <a:ext cx="504825" cy="368299"/>
          </a:xfrm>
          <a:prstGeom prst="actionButtonEnd">
            <a:avLst/>
          </a:prstGeom>
          <a:solidFill>
            <a:srgbClr val="C0C0C0"/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请判断</a:t>
            </a:r>
            <a:endParaRPr kumimoji="0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8483" name="Rectangle 3"/>
          <p:cNvSpPr>
            <a:spLocks noGrp="1"/>
          </p:cNvSpPr>
          <p:nvPr>
            <p:ph idx="1"/>
          </p:nvPr>
        </p:nvSpPr>
        <p:spPr>
          <a:xfrm>
            <a:off x="1992313" y="1916113"/>
            <a:ext cx="7570787" cy="1541462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“多次拦截殴打他人或者强行向他人索要财物”属于</a:t>
            </a: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预防未成年犯罪法</a:t>
            </a: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2" charset="-122"/>
              </a:rPr>
              <a:t>规定的“严重不良行为。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48484" name="Text Box 4"/>
          <p:cNvSpPr txBox="1"/>
          <p:nvPr/>
        </p:nvSpPr>
        <p:spPr>
          <a:xfrm>
            <a:off x="6744335" y="3860800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solidFill>
                  <a:srgbClr val="CC0066"/>
                </a:solidFill>
                <a:latin typeface="Arial" panose="020B0604020202020204" pitchFamily="34" charset="0"/>
              </a:rPr>
              <a:t>正确</a:t>
            </a:r>
            <a:endParaRPr lang="zh-CN" altLang="en-US" sz="4400" dirty="0">
              <a:solidFill>
                <a:srgbClr val="CC0066"/>
              </a:solidFill>
              <a:latin typeface="Arial" panose="020B0604020202020204" pitchFamily="34" charset="0"/>
            </a:endParaRPr>
          </a:p>
        </p:txBody>
      </p:sp>
      <p:sp>
        <p:nvSpPr>
          <p:cNvPr id="37893" name="AutoShape 5">
            <a:hlinkClick r:id="rId1" action="ppaction://hlinksldjump"/>
          </p:cNvPr>
          <p:cNvSpPr/>
          <p:nvPr/>
        </p:nvSpPr>
        <p:spPr>
          <a:xfrm>
            <a:off x="9480550" y="6017419"/>
            <a:ext cx="504825" cy="368299"/>
          </a:xfrm>
          <a:prstGeom prst="actionButtonEnd">
            <a:avLst/>
          </a:prstGeom>
          <a:solidFill>
            <a:srgbClr val="C0C0C0"/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84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84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8483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/>
      <p:bldP spid="1484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3"/>
          <p:cNvSpPr/>
          <p:nvPr/>
        </p:nvSpPr>
        <p:spPr>
          <a:xfrm>
            <a:off x="2208213" y="2481263"/>
            <a:ext cx="7442200" cy="26035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just" eaLnBrk="0" hangingPunct="0"/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请用这节课所学的知识简要评析</a:t>
            </a:r>
            <a:endParaRPr lang="zh-CN" altLang="en-US" sz="36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 eaLnBrk="0" hangingPunct="0"/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小时偷针，大时偷金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这句俗语</a:t>
            </a:r>
            <a:endParaRPr lang="zh-CN" altLang="en-US" sz="36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5" name="WordArt 4"/>
          <p:cNvSpPr>
            <a:spLocks noTextEdit="1"/>
          </p:cNvSpPr>
          <p:nvPr/>
        </p:nvSpPr>
        <p:spPr>
          <a:xfrm>
            <a:off x="4151313" y="765175"/>
            <a:ext cx="4191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let's  try!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38916" name="Picture 5" descr="思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76250"/>
            <a:ext cx="16764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AutoShape 6">
            <a:hlinkClick r:id="rId3" action="ppaction://hlinksldjump"/>
          </p:cNvPr>
          <p:cNvSpPr/>
          <p:nvPr/>
        </p:nvSpPr>
        <p:spPr>
          <a:xfrm>
            <a:off x="9480550" y="6017419"/>
            <a:ext cx="504825" cy="368299"/>
          </a:xfrm>
          <a:prstGeom prst="actionButtonEnd">
            <a:avLst/>
          </a:prstGeom>
          <a:solidFill>
            <a:srgbClr val="C0C0C0"/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981075"/>
            <a:ext cx="8686800" cy="1417638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        感谢你的参与，你不用答题，请将下面的谚语大声念一遍！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2208213" y="2924175"/>
            <a:ext cx="8229600" cy="3057525"/>
          </a:xfrm>
        </p:spPr>
        <p:txBody>
          <a:bodyPr vert="horz" wrap="square" lIns="91440" tIns="45720" rIns="91440" bIns="45720" anchor="t"/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守法朝朝乐，违法日日愁。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勿以恶小而为之，勿以善小而不为！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0" name="AutoShape 4">
            <a:hlinkClick r:id="rId1" action="ppaction://hlinksldjump"/>
          </p:cNvPr>
          <p:cNvSpPr/>
          <p:nvPr/>
        </p:nvSpPr>
        <p:spPr>
          <a:xfrm>
            <a:off x="9480550" y="6017419"/>
            <a:ext cx="504825" cy="368299"/>
          </a:xfrm>
          <a:prstGeom prst="actionButtonEnd">
            <a:avLst/>
          </a:prstGeom>
          <a:solidFill>
            <a:srgbClr val="C0C0C0"/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idx="1"/>
          </p:nvPr>
        </p:nvSpPr>
        <p:spPr>
          <a:xfrm>
            <a:off x="2208213" y="1557338"/>
            <a:ext cx="8137525" cy="4175125"/>
          </a:xfrm>
        </p:spPr>
        <p:txBody>
          <a:bodyPr vert="horz" wrap="square" lIns="91440" tIns="45720" rIns="91440" bIns="45720" anchor="t"/>
          <a:p>
            <a:pPr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有人说“一个具有拾金不昧高尚品德的人，一般不会为贪图钱财而贪污、盗窃等，以致最终走上犯罪道路”这句话表明（         ）　　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</a:t>
            </a:r>
            <a:r>
              <a:rPr lang="en-US" altLang="zh-CN" b="1" dirty="0">
                <a:ea typeface="宋体" panose="02010600030101010101" pitchFamily="2" charset="-122"/>
              </a:rPr>
              <a:t>A</a:t>
            </a:r>
            <a:r>
              <a:rPr lang="zh-CN" altLang="en-US" b="1" dirty="0">
                <a:ea typeface="宋体" panose="02010600030101010101" pitchFamily="2" charset="-122"/>
              </a:rPr>
              <a:t>、提高道德水平，有助于公民守法；   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</a:t>
            </a:r>
            <a:r>
              <a:rPr lang="en-US" altLang="zh-CN" b="1" dirty="0">
                <a:ea typeface="宋体" panose="02010600030101010101" pitchFamily="2" charset="-122"/>
              </a:rPr>
              <a:t>B</a:t>
            </a:r>
            <a:r>
              <a:rPr lang="zh-CN" altLang="en-US" b="1" dirty="0">
                <a:ea typeface="宋体" panose="02010600030101010101" pitchFamily="2" charset="-122"/>
              </a:rPr>
              <a:t>、提高道德水平就能杜绝违法犯罪；  　　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</a:t>
            </a:r>
            <a:r>
              <a:rPr lang="en-US" altLang="zh-CN" b="1" dirty="0">
                <a:ea typeface="宋体" panose="02010600030101010101" pitchFamily="2" charset="-122"/>
              </a:rPr>
              <a:t>C</a:t>
            </a:r>
            <a:r>
              <a:rPr lang="zh-CN" altLang="en-US" b="1" dirty="0">
                <a:ea typeface="宋体" panose="02010600030101010101" pitchFamily="2" charset="-122"/>
              </a:rPr>
              <a:t>、道德调整的范围比法律广；        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</a:t>
            </a:r>
            <a:r>
              <a:rPr lang="en-US" altLang="zh-CN" b="1" dirty="0">
                <a:ea typeface="宋体" panose="02010600030101010101" pitchFamily="2" charset="-122"/>
              </a:rPr>
              <a:t>D</a:t>
            </a:r>
            <a:r>
              <a:rPr lang="zh-CN" altLang="en-US" b="1" dirty="0">
                <a:ea typeface="宋体" panose="02010600030101010101" pitchFamily="2" charset="-122"/>
              </a:rPr>
              <a:t>、法律调整的范围比道德广。　　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3" name="WordArt 3"/>
          <p:cNvSpPr>
            <a:spLocks noTextEdit="1"/>
          </p:cNvSpPr>
          <p:nvPr/>
        </p:nvSpPr>
        <p:spPr>
          <a:xfrm>
            <a:off x="9120188" y="2565400"/>
            <a:ext cx="6477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4" name="WordArt 4"/>
          <p:cNvSpPr>
            <a:spLocks noTextEdit="1"/>
          </p:cNvSpPr>
          <p:nvPr/>
        </p:nvSpPr>
        <p:spPr>
          <a:xfrm>
            <a:off x="3863975" y="620713"/>
            <a:ext cx="4191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let's  try!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0965" name="AutoShape 5">
            <a:hlinkClick r:id="rId1" action="ppaction://hlinksldjump"/>
          </p:cNvPr>
          <p:cNvSpPr/>
          <p:nvPr/>
        </p:nvSpPr>
        <p:spPr>
          <a:xfrm>
            <a:off x="9480550" y="6017419"/>
            <a:ext cx="504825" cy="368299"/>
          </a:xfrm>
          <a:prstGeom prst="actionButtonEnd">
            <a:avLst/>
          </a:prstGeom>
          <a:solidFill>
            <a:srgbClr val="C0C0C0"/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idx="1"/>
          </p:nvPr>
        </p:nvSpPr>
        <p:spPr>
          <a:xfrm>
            <a:off x="2063750" y="2565400"/>
            <a:ext cx="8229600" cy="1323975"/>
          </a:xfrm>
        </p:spPr>
        <p:txBody>
          <a:bodyPr vert="horz" wrap="square" lIns="91440" tIns="45720" rIns="91440" bIns="45720" anchor="t"/>
          <a:p>
            <a:r>
              <a:rPr lang="zh-CN" altLang="en-US" sz="4000" b="1" dirty="0">
                <a:solidFill>
                  <a:srgbClr val="FF0000"/>
                </a:solidFill>
                <a:ea typeface="宋体" panose="02010600030101010101" pitchFamily="2" charset="-122"/>
              </a:rPr>
              <a:t>我们班级里有人旷课吗？请说说旷课有哪些危害？（至少两个方面）</a:t>
            </a:r>
            <a:endParaRPr lang="zh-CN" altLang="en-US" sz="4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87" name="WordArt 3"/>
          <p:cNvSpPr>
            <a:spLocks noTextEdit="1"/>
          </p:cNvSpPr>
          <p:nvPr/>
        </p:nvSpPr>
        <p:spPr>
          <a:xfrm>
            <a:off x="2855913" y="765175"/>
            <a:ext cx="610552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let's  try!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AutoShape 7"/>
          <p:cNvSpPr/>
          <p:nvPr/>
        </p:nvSpPr>
        <p:spPr>
          <a:xfrm>
            <a:off x="3071813" y="366713"/>
            <a:ext cx="2376487" cy="901700"/>
          </a:xfrm>
          <a:prstGeom prst="cloudCallout">
            <a:avLst>
              <a:gd name="adj1" fmla="val -64296"/>
              <a:gd name="adj2" fmla="val 30458"/>
            </a:avLst>
          </a:prstGeom>
          <a:solidFill>
            <a:srgbClr val="EAEAEA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思考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79" name="Text Box 2"/>
          <p:cNvSpPr txBox="1"/>
          <p:nvPr/>
        </p:nvSpPr>
        <p:spPr>
          <a:xfrm>
            <a:off x="5124450" y="765175"/>
            <a:ext cx="52927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认为年龄小犯罪不受处罚的想法对不对？为什么？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4580" name="Object 6"/>
          <p:cNvGraphicFramePr>
            <a:graphicFrameLocks noChangeAspect="1"/>
          </p:cNvGraphicFramePr>
          <p:nvPr/>
        </p:nvGraphicFramePr>
        <p:xfrm>
          <a:off x="1703388" y="476250"/>
          <a:ext cx="111125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47725" imgH="952500" progId="MS_ClipArt_Gallery.5">
                  <p:embed/>
                </p:oleObj>
              </mc:Choice>
              <mc:Fallback>
                <p:oleObj name="" r:id="rId1" imgW="847725" imgH="952500" progId="MS_ClipArt_Gallery.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03388" y="476250"/>
                        <a:ext cx="1111250" cy="1371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 Box 8"/>
          <p:cNvSpPr txBox="1"/>
          <p:nvPr/>
        </p:nvSpPr>
        <p:spPr>
          <a:xfrm>
            <a:off x="1919288" y="2233613"/>
            <a:ext cx="8569325" cy="4523105"/>
          </a:xfrm>
          <a:prstGeom prst="rect">
            <a:avLst/>
          </a:prstGeom>
          <a:noFill/>
          <a:ln w="222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那种认为年龄小与犯罪无关，年龄小犯罪不受处罚的想法是十分错误的。因为，我国刑法第十七条规定，已满十六岁犯罪应负刑事责任。已满十四岁未满十六岁的人，犯故意杀人罪、故意伤害致人重伤或者死亡、强奸罪、抢劫罪、贩卖毒品罪、放火罪、投毒罪、爆炸罪的，应当负刑事责任。</a:t>
            </a:r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3"/>
          <p:cNvSpPr txBox="1"/>
          <p:nvPr/>
        </p:nvSpPr>
        <p:spPr>
          <a:xfrm>
            <a:off x="2101850" y="333375"/>
            <a:ext cx="9022080" cy="6000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材料分析：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材料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、据某市公安局调查，该市为追求物质享受而进行盗窃、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抢劫的少年犯占全市少年犯总数的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63%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。据该市少年管教所对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180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多名少年犯的问卷调查，他们中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29%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的人是由于受极端个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人主义的影响而走上犯罪道路的。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材料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、中国电子科技大学十分重视学生思想品质和道德观的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教育，仅半年来，该校就涌现了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起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人次的见义勇为事迹。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就读于电子科技大学的陈月和陈亮姐弟俩见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义勇为， 勇斗歹徒，身负重伤，深受人们的赞誉。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材料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、湖南新宁白沙镇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个村全部成立了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道德庭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。该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庭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完全是针对性对农村中的赌博、封建迷信和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邻里纠纷等不良现象，从强化道德入手，引导村民遵守道德规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范。一年来，该镇没有发生一起刑事案件，治安案件也较往年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明显减少。　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2" name="WordArt 4"/>
          <p:cNvSpPr>
            <a:spLocks noTextEdit="1"/>
          </p:cNvSpPr>
          <p:nvPr/>
        </p:nvSpPr>
        <p:spPr>
          <a:xfrm>
            <a:off x="8472488" y="115888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12700" cap="flat" cmpd="sng">
                  <a:solidFill>
                    <a:srgbClr val="0066FF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3600">
              <a:ln w="12700" cap="flat" cmpd="sng">
                <a:solidFill>
                  <a:srgbClr val="0066FF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3" name="Picture 5" descr="ban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0" y="0"/>
            <a:ext cx="863600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 Box 3"/>
          <p:cNvSpPr txBox="1"/>
          <p:nvPr/>
        </p:nvSpPr>
        <p:spPr>
          <a:xfrm>
            <a:off x="1919288" y="549275"/>
            <a:ext cx="847407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请根据上面三则材料回答：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（１）上述三则材料分别说明了什么？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（２）你从中受到了什么启示？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5412" name="Text Box 4"/>
          <p:cNvSpPr txBox="1"/>
          <p:nvPr/>
        </p:nvSpPr>
        <p:spPr>
          <a:xfrm>
            <a:off x="1992313" y="1989138"/>
            <a:ext cx="8107680" cy="1938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答：材料１说明了道德水平低、法纪观念淡薄的人容易违反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法律，走向违法犯罪。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材料２说明道德水平高、法制观念强的人不仅不会做出违法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犯罪的事情，而且会勇于护法，积极与犯罪作斗争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材料３说明道德水平的提高有助于人们遵守法律。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5413" name="Text Box 5"/>
          <p:cNvSpPr txBox="1"/>
          <p:nvPr/>
        </p:nvSpPr>
        <p:spPr>
          <a:xfrm>
            <a:off x="2135188" y="4508500"/>
            <a:ext cx="79406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答：我们应自觉树立法律意识，维护法律的尊严，自觉依法自律，做一个守法的人；加强自身修养，践行道德，做一个有道德的人。要从小事做起，预防违法犯罪。</a:t>
            </a:r>
            <a:r>
              <a:rPr lang="zh-CN" altLang="en-US" sz="2400" b="1" dirty="0">
                <a:latin typeface="Times New Roman" panose="02020603050405020304" pitchFamily="18" charset="0"/>
              </a:rPr>
              <a:t>　　　　　　　　　　　　　　　　　　　　　　　　　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44037" name="WordArt 6">
            <a:hlinkClick r:id="rId1" action="ppaction://hlinksldjump"/>
          </p:cNvPr>
          <p:cNvSpPr>
            <a:spLocks noTextEdit="1"/>
          </p:cNvSpPr>
          <p:nvPr/>
        </p:nvSpPr>
        <p:spPr>
          <a:xfrm>
            <a:off x="8543925" y="404813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0066FF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练一练</a:t>
            </a:r>
            <a:endParaRPr lang="zh-CN" altLang="en-US" sz="3600">
              <a:ln w="12700" cap="flat" cmpd="sng">
                <a:solidFill>
                  <a:srgbClr val="0066FF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8" name="Picture 7" descr="ban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0" y="0"/>
            <a:ext cx="86360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9" name="WordArt 8"/>
          <p:cNvSpPr>
            <a:spLocks noTextEdit="1"/>
          </p:cNvSpPr>
          <p:nvPr/>
        </p:nvSpPr>
        <p:spPr>
          <a:xfrm>
            <a:off x="8975725" y="5516563"/>
            <a:ext cx="1220788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P99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  <p:bldP spid="1454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1" name="Rectangle 3"/>
          <p:cNvSpPr/>
          <p:nvPr/>
        </p:nvSpPr>
        <p:spPr>
          <a:xfrm>
            <a:off x="1919288" y="5589588"/>
            <a:ext cx="9144000" cy="753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br>
              <a:rPr lang="zh-CN" altLang="en-US" sz="1100" dirty="0">
                <a:latin typeface="Times New Roman" panose="02020603050405020304" pitchFamily="18" charset="0"/>
              </a:rPr>
            </a:b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检查反思自己的言行，在哪方面要亮起红灯？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5059" name="Picture 4" descr="ba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0" y="0"/>
            <a:ext cx="148590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Text Box 5"/>
          <p:cNvSpPr txBox="1"/>
          <p:nvPr/>
        </p:nvSpPr>
        <p:spPr>
          <a:xfrm>
            <a:off x="1992313" y="333375"/>
            <a:ext cx="7122160" cy="11372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4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分组讨论下列不良行为的危害，归纳</a:t>
            </a:r>
            <a:endParaRPr lang="zh-CN" altLang="en-US" sz="34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4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避免矫治这些行为的有效方法。</a:t>
            </a:r>
            <a:endParaRPr lang="zh-CN" altLang="en-US" sz="34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1" name="Text Box 6"/>
          <p:cNvSpPr txBox="1"/>
          <p:nvPr/>
        </p:nvSpPr>
        <p:spPr>
          <a:xfrm>
            <a:off x="2117725" y="2078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45062" name="Group 7"/>
          <p:cNvGrpSpPr/>
          <p:nvPr/>
        </p:nvGrpSpPr>
        <p:grpSpPr>
          <a:xfrm>
            <a:off x="1919288" y="1628775"/>
            <a:ext cx="8458200" cy="4114800"/>
            <a:chOff x="-3" y="-3"/>
            <a:chExt cx="3761" cy="2022"/>
          </a:xfrm>
        </p:grpSpPr>
        <p:grpSp>
          <p:nvGrpSpPr>
            <p:cNvPr id="45063" name="Group 8"/>
            <p:cNvGrpSpPr/>
            <p:nvPr/>
          </p:nvGrpSpPr>
          <p:grpSpPr>
            <a:xfrm>
              <a:off x="0" y="0"/>
              <a:ext cx="3755" cy="2016"/>
              <a:chOff x="0" y="0"/>
              <a:chExt cx="3755" cy="2016"/>
            </a:xfrm>
          </p:grpSpPr>
          <p:grpSp>
            <p:nvGrpSpPr>
              <p:cNvPr id="45065" name="Group 9"/>
              <p:cNvGrpSpPr/>
              <p:nvPr/>
            </p:nvGrpSpPr>
            <p:grpSpPr>
              <a:xfrm>
                <a:off x="0" y="0"/>
                <a:ext cx="732" cy="480"/>
                <a:chOff x="0" y="0"/>
                <a:chExt cx="732" cy="480"/>
              </a:xfrm>
            </p:grpSpPr>
            <p:sp>
              <p:nvSpPr>
                <p:cNvPr id="45138" name="Rectangle 10"/>
                <p:cNvSpPr/>
                <p:nvPr/>
              </p:nvSpPr>
              <p:spPr>
                <a:xfrm>
                  <a:off x="43" y="0"/>
                  <a:ext cx="646" cy="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行为表现</a:t>
                  </a:r>
                  <a:endParaRPr lang="zh-CN" altLang="en-US" sz="2400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39" name="Rectangle 11"/>
                <p:cNvSpPr/>
                <p:nvPr/>
              </p:nvSpPr>
              <p:spPr>
                <a:xfrm>
                  <a:off x="0" y="0"/>
                  <a:ext cx="732" cy="480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66" name="Group 12"/>
              <p:cNvGrpSpPr/>
              <p:nvPr/>
            </p:nvGrpSpPr>
            <p:grpSpPr>
              <a:xfrm>
                <a:off x="732" y="0"/>
                <a:ext cx="684" cy="480"/>
                <a:chOff x="732" y="0"/>
                <a:chExt cx="684" cy="480"/>
              </a:xfrm>
            </p:grpSpPr>
            <p:sp>
              <p:nvSpPr>
                <p:cNvPr id="45136" name="Rectangle 13"/>
                <p:cNvSpPr/>
                <p:nvPr/>
              </p:nvSpPr>
              <p:spPr>
                <a:xfrm>
                  <a:off x="775" y="0"/>
                  <a:ext cx="598" cy="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 fontAlgn="ctr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对他人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  <a:p>
                  <a:pPr algn="just" fontAlgn="ctr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的危害</a:t>
                  </a:r>
                  <a:endParaRPr lang="zh-CN" altLang="en-US" sz="2400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37" name="Rectangle 14"/>
                <p:cNvSpPr/>
                <p:nvPr/>
              </p:nvSpPr>
              <p:spPr>
                <a:xfrm>
                  <a:off x="732" y="0"/>
                  <a:ext cx="684" cy="480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67" name="Group 15"/>
              <p:cNvGrpSpPr/>
              <p:nvPr/>
            </p:nvGrpSpPr>
            <p:grpSpPr>
              <a:xfrm>
                <a:off x="1416" y="0"/>
                <a:ext cx="827" cy="480"/>
                <a:chOff x="1416" y="0"/>
                <a:chExt cx="827" cy="480"/>
              </a:xfrm>
            </p:grpSpPr>
            <p:sp>
              <p:nvSpPr>
                <p:cNvPr id="45134" name="Rectangle 16"/>
                <p:cNvSpPr/>
                <p:nvPr/>
              </p:nvSpPr>
              <p:spPr>
                <a:xfrm>
                  <a:off x="1459" y="0"/>
                  <a:ext cx="741" cy="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对行为人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的危害</a:t>
                  </a:r>
                  <a:endParaRPr lang="zh-CN" altLang="en-US" sz="2400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35" name="Rectangle 17"/>
                <p:cNvSpPr/>
                <p:nvPr/>
              </p:nvSpPr>
              <p:spPr>
                <a:xfrm>
                  <a:off x="1416" y="0"/>
                  <a:ext cx="827" cy="480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68" name="Group 18"/>
              <p:cNvGrpSpPr/>
              <p:nvPr/>
            </p:nvGrpSpPr>
            <p:grpSpPr>
              <a:xfrm>
                <a:off x="2243" y="0"/>
                <a:ext cx="756" cy="480"/>
                <a:chOff x="2243" y="0"/>
                <a:chExt cx="756" cy="480"/>
              </a:xfrm>
            </p:grpSpPr>
            <p:sp>
              <p:nvSpPr>
                <p:cNvPr id="45132" name="Rectangle 19"/>
                <p:cNvSpPr/>
                <p:nvPr/>
              </p:nvSpPr>
              <p:spPr>
                <a:xfrm>
                  <a:off x="2286" y="0"/>
                  <a:ext cx="670" cy="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对家庭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的危害</a:t>
                  </a:r>
                  <a:endParaRPr lang="zh-CN" altLang="en-US" sz="2400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33" name="Rectangle 20"/>
                <p:cNvSpPr/>
                <p:nvPr/>
              </p:nvSpPr>
              <p:spPr>
                <a:xfrm>
                  <a:off x="2243" y="0"/>
                  <a:ext cx="756" cy="480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69" name="Group 21"/>
              <p:cNvGrpSpPr/>
              <p:nvPr/>
            </p:nvGrpSpPr>
            <p:grpSpPr>
              <a:xfrm>
                <a:off x="2999" y="0"/>
                <a:ext cx="756" cy="480"/>
                <a:chOff x="2999" y="0"/>
                <a:chExt cx="756" cy="480"/>
              </a:xfrm>
            </p:grpSpPr>
            <p:sp>
              <p:nvSpPr>
                <p:cNvPr id="45130" name="Rectangle 22"/>
                <p:cNvSpPr/>
                <p:nvPr/>
              </p:nvSpPr>
              <p:spPr>
                <a:xfrm>
                  <a:off x="3042" y="0"/>
                  <a:ext cx="670" cy="4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对社会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的危害</a:t>
                  </a:r>
                  <a:endParaRPr lang="zh-CN" altLang="en-US" sz="2400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31" name="Rectangle 23"/>
                <p:cNvSpPr/>
                <p:nvPr/>
              </p:nvSpPr>
              <p:spPr>
                <a:xfrm>
                  <a:off x="2999" y="0"/>
                  <a:ext cx="756" cy="480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0" name="Group 24"/>
              <p:cNvGrpSpPr/>
              <p:nvPr/>
            </p:nvGrpSpPr>
            <p:grpSpPr>
              <a:xfrm>
                <a:off x="0" y="480"/>
                <a:ext cx="732" cy="384"/>
                <a:chOff x="0" y="480"/>
                <a:chExt cx="732" cy="384"/>
              </a:xfrm>
            </p:grpSpPr>
            <p:sp>
              <p:nvSpPr>
                <p:cNvPr id="45128" name="Rectangle 25"/>
                <p:cNvSpPr/>
                <p:nvPr/>
              </p:nvSpPr>
              <p:spPr>
                <a:xfrm>
                  <a:off x="43" y="480"/>
                  <a:ext cx="646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打架斗殴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29" name="Rectangle 26"/>
                <p:cNvSpPr/>
                <p:nvPr/>
              </p:nvSpPr>
              <p:spPr>
                <a:xfrm>
                  <a:off x="0" y="480"/>
                  <a:ext cx="732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1" name="Group 27"/>
              <p:cNvGrpSpPr/>
              <p:nvPr/>
            </p:nvGrpSpPr>
            <p:grpSpPr>
              <a:xfrm>
                <a:off x="732" y="480"/>
                <a:ext cx="684" cy="384"/>
                <a:chOff x="732" y="480"/>
                <a:chExt cx="684" cy="384"/>
              </a:xfrm>
            </p:grpSpPr>
            <p:sp>
              <p:nvSpPr>
                <p:cNvPr id="45126" name="Rectangle 28"/>
                <p:cNvSpPr/>
                <p:nvPr/>
              </p:nvSpPr>
              <p:spPr>
                <a:xfrm>
                  <a:off x="775" y="480"/>
                  <a:ext cx="59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27" name="Rectangle 29"/>
                <p:cNvSpPr/>
                <p:nvPr/>
              </p:nvSpPr>
              <p:spPr>
                <a:xfrm>
                  <a:off x="732" y="480"/>
                  <a:ext cx="68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2" name="Group 30"/>
              <p:cNvGrpSpPr/>
              <p:nvPr/>
            </p:nvGrpSpPr>
            <p:grpSpPr>
              <a:xfrm>
                <a:off x="1416" y="480"/>
                <a:ext cx="827" cy="384"/>
                <a:chOff x="1416" y="480"/>
                <a:chExt cx="827" cy="384"/>
              </a:xfrm>
            </p:grpSpPr>
            <p:sp>
              <p:nvSpPr>
                <p:cNvPr id="45124" name="Rectangle 31"/>
                <p:cNvSpPr/>
                <p:nvPr/>
              </p:nvSpPr>
              <p:spPr>
                <a:xfrm>
                  <a:off x="1459" y="480"/>
                  <a:ext cx="7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25" name="Rectangle 32"/>
                <p:cNvSpPr/>
                <p:nvPr/>
              </p:nvSpPr>
              <p:spPr>
                <a:xfrm>
                  <a:off x="1416" y="480"/>
                  <a:ext cx="8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3" name="Group 33"/>
              <p:cNvGrpSpPr/>
              <p:nvPr/>
            </p:nvGrpSpPr>
            <p:grpSpPr>
              <a:xfrm>
                <a:off x="2243" y="480"/>
                <a:ext cx="756" cy="384"/>
                <a:chOff x="2243" y="480"/>
                <a:chExt cx="756" cy="384"/>
              </a:xfrm>
            </p:grpSpPr>
            <p:sp>
              <p:nvSpPr>
                <p:cNvPr id="45122" name="Rectangle 34"/>
                <p:cNvSpPr/>
                <p:nvPr/>
              </p:nvSpPr>
              <p:spPr>
                <a:xfrm>
                  <a:off x="2286" y="480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23" name="Rectangle 35"/>
                <p:cNvSpPr/>
                <p:nvPr/>
              </p:nvSpPr>
              <p:spPr>
                <a:xfrm>
                  <a:off x="2243" y="480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4" name="Group 36"/>
              <p:cNvGrpSpPr/>
              <p:nvPr/>
            </p:nvGrpSpPr>
            <p:grpSpPr>
              <a:xfrm>
                <a:off x="2999" y="480"/>
                <a:ext cx="756" cy="384"/>
                <a:chOff x="2999" y="480"/>
                <a:chExt cx="756" cy="384"/>
              </a:xfrm>
            </p:grpSpPr>
            <p:sp>
              <p:nvSpPr>
                <p:cNvPr id="45120" name="Rectangle 37"/>
                <p:cNvSpPr/>
                <p:nvPr/>
              </p:nvSpPr>
              <p:spPr>
                <a:xfrm>
                  <a:off x="3042" y="480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21" name="Rectangle 38"/>
                <p:cNvSpPr/>
                <p:nvPr/>
              </p:nvSpPr>
              <p:spPr>
                <a:xfrm>
                  <a:off x="2999" y="480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5" name="Group 39"/>
              <p:cNvGrpSpPr/>
              <p:nvPr/>
            </p:nvGrpSpPr>
            <p:grpSpPr>
              <a:xfrm>
                <a:off x="0" y="864"/>
                <a:ext cx="732" cy="384"/>
                <a:chOff x="0" y="864"/>
                <a:chExt cx="732" cy="384"/>
              </a:xfrm>
            </p:grpSpPr>
            <p:sp>
              <p:nvSpPr>
                <p:cNvPr id="45118" name="Rectangle 40"/>
                <p:cNvSpPr/>
                <p:nvPr/>
              </p:nvSpPr>
              <p:spPr>
                <a:xfrm>
                  <a:off x="43" y="864"/>
                  <a:ext cx="646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夜不归宿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19" name="Rectangle 41"/>
                <p:cNvSpPr/>
                <p:nvPr/>
              </p:nvSpPr>
              <p:spPr>
                <a:xfrm>
                  <a:off x="0" y="864"/>
                  <a:ext cx="732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6" name="Group 42"/>
              <p:cNvGrpSpPr/>
              <p:nvPr/>
            </p:nvGrpSpPr>
            <p:grpSpPr>
              <a:xfrm>
                <a:off x="732" y="864"/>
                <a:ext cx="684" cy="384"/>
                <a:chOff x="732" y="864"/>
                <a:chExt cx="684" cy="384"/>
              </a:xfrm>
            </p:grpSpPr>
            <p:sp>
              <p:nvSpPr>
                <p:cNvPr id="45116" name="Rectangle 43"/>
                <p:cNvSpPr/>
                <p:nvPr/>
              </p:nvSpPr>
              <p:spPr>
                <a:xfrm>
                  <a:off x="775" y="864"/>
                  <a:ext cx="59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17" name="Rectangle 44"/>
                <p:cNvSpPr/>
                <p:nvPr/>
              </p:nvSpPr>
              <p:spPr>
                <a:xfrm>
                  <a:off x="732" y="864"/>
                  <a:ext cx="68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7" name="Group 45"/>
              <p:cNvGrpSpPr/>
              <p:nvPr/>
            </p:nvGrpSpPr>
            <p:grpSpPr>
              <a:xfrm>
                <a:off x="1416" y="864"/>
                <a:ext cx="827" cy="384"/>
                <a:chOff x="1416" y="864"/>
                <a:chExt cx="827" cy="384"/>
              </a:xfrm>
            </p:grpSpPr>
            <p:sp>
              <p:nvSpPr>
                <p:cNvPr id="45114" name="Rectangle 46"/>
                <p:cNvSpPr/>
                <p:nvPr/>
              </p:nvSpPr>
              <p:spPr>
                <a:xfrm>
                  <a:off x="1459" y="864"/>
                  <a:ext cx="7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15" name="Rectangle 47"/>
                <p:cNvSpPr/>
                <p:nvPr/>
              </p:nvSpPr>
              <p:spPr>
                <a:xfrm>
                  <a:off x="1416" y="864"/>
                  <a:ext cx="8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8" name="Group 48"/>
              <p:cNvGrpSpPr/>
              <p:nvPr/>
            </p:nvGrpSpPr>
            <p:grpSpPr>
              <a:xfrm>
                <a:off x="2243" y="864"/>
                <a:ext cx="756" cy="384"/>
                <a:chOff x="2243" y="864"/>
                <a:chExt cx="756" cy="384"/>
              </a:xfrm>
            </p:grpSpPr>
            <p:sp>
              <p:nvSpPr>
                <p:cNvPr id="45112" name="Rectangle 49"/>
                <p:cNvSpPr/>
                <p:nvPr/>
              </p:nvSpPr>
              <p:spPr>
                <a:xfrm>
                  <a:off x="2286" y="864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13" name="Rectangle 50"/>
                <p:cNvSpPr/>
                <p:nvPr/>
              </p:nvSpPr>
              <p:spPr>
                <a:xfrm>
                  <a:off x="2243" y="864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79" name="Group 51"/>
              <p:cNvGrpSpPr/>
              <p:nvPr/>
            </p:nvGrpSpPr>
            <p:grpSpPr>
              <a:xfrm>
                <a:off x="2999" y="864"/>
                <a:ext cx="756" cy="384"/>
                <a:chOff x="2999" y="864"/>
                <a:chExt cx="756" cy="384"/>
              </a:xfrm>
            </p:grpSpPr>
            <p:sp>
              <p:nvSpPr>
                <p:cNvPr id="45110" name="Rectangle 52"/>
                <p:cNvSpPr/>
                <p:nvPr/>
              </p:nvSpPr>
              <p:spPr>
                <a:xfrm>
                  <a:off x="3042" y="864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11" name="Rectangle 53"/>
                <p:cNvSpPr/>
                <p:nvPr/>
              </p:nvSpPr>
              <p:spPr>
                <a:xfrm>
                  <a:off x="2999" y="864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0" name="Group 54"/>
              <p:cNvGrpSpPr/>
              <p:nvPr/>
            </p:nvGrpSpPr>
            <p:grpSpPr>
              <a:xfrm>
                <a:off x="0" y="1248"/>
                <a:ext cx="732" cy="384"/>
                <a:chOff x="0" y="1248"/>
                <a:chExt cx="732" cy="384"/>
              </a:xfrm>
            </p:grpSpPr>
            <p:sp>
              <p:nvSpPr>
                <p:cNvPr id="45108" name="Rectangle 55"/>
                <p:cNvSpPr/>
                <p:nvPr/>
              </p:nvSpPr>
              <p:spPr>
                <a:xfrm>
                  <a:off x="43" y="1248"/>
                  <a:ext cx="646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携带管制刀具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109" name="Rectangle 56"/>
                <p:cNvSpPr/>
                <p:nvPr/>
              </p:nvSpPr>
              <p:spPr>
                <a:xfrm>
                  <a:off x="0" y="1248"/>
                  <a:ext cx="732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1" name="Group 57"/>
              <p:cNvGrpSpPr/>
              <p:nvPr/>
            </p:nvGrpSpPr>
            <p:grpSpPr>
              <a:xfrm>
                <a:off x="732" y="1248"/>
                <a:ext cx="684" cy="384"/>
                <a:chOff x="732" y="1248"/>
                <a:chExt cx="684" cy="384"/>
              </a:xfrm>
            </p:grpSpPr>
            <p:sp>
              <p:nvSpPr>
                <p:cNvPr id="45106" name="Rectangle 58"/>
                <p:cNvSpPr/>
                <p:nvPr/>
              </p:nvSpPr>
              <p:spPr>
                <a:xfrm>
                  <a:off x="775" y="1248"/>
                  <a:ext cx="59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07" name="Rectangle 59"/>
                <p:cNvSpPr/>
                <p:nvPr/>
              </p:nvSpPr>
              <p:spPr>
                <a:xfrm>
                  <a:off x="732" y="1248"/>
                  <a:ext cx="68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2" name="Group 60"/>
              <p:cNvGrpSpPr/>
              <p:nvPr/>
            </p:nvGrpSpPr>
            <p:grpSpPr>
              <a:xfrm>
                <a:off x="1416" y="1248"/>
                <a:ext cx="827" cy="384"/>
                <a:chOff x="1416" y="1248"/>
                <a:chExt cx="827" cy="384"/>
              </a:xfrm>
            </p:grpSpPr>
            <p:sp>
              <p:nvSpPr>
                <p:cNvPr id="45104" name="Rectangle 61"/>
                <p:cNvSpPr/>
                <p:nvPr/>
              </p:nvSpPr>
              <p:spPr>
                <a:xfrm>
                  <a:off x="1459" y="1248"/>
                  <a:ext cx="7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05" name="Rectangle 62"/>
                <p:cNvSpPr/>
                <p:nvPr/>
              </p:nvSpPr>
              <p:spPr>
                <a:xfrm>
                  <a:off x="1416" y="1248"/>
                  <a:ext cx="8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3" name="Group 63"/>
              <p:cNvGrpSpPr/>
              <p:nvPr/>
            </p:nvGrpSpPr>
            <p:grpSpPr>
              <a:xfrm>
                <a:off x="2243" y="1248"/>
                <a:ext cx="756" cy="384"/>
                <a:chOff x="2243" y="1248"/>
                <a:chExt cx="756" cy="384"/>
              </a:xfrm>
            </p:grpSpPr>
            <p:sp>
              <p:nvSpPr>
                <p:cNvPr id="45102" name="Rectangle 64"/>
                <p:cNvSpPr/>
                <p:nvPr/>
              </p:nvSpPr>
              <p:spPr>
                <a:xfrm>
                  <a:off x="2286" y="1248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03" name="Rectangle 65"/>
                <p:cNvSpPr/>
                <p:nvPr/>
              </p:nvSpPr>
              <p:spPr>
                <a:xfrm>
                  <a:off x="2243" y="1248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4" name="Group 66"/>
              <p:cNvGrpSpPr/>
              <p:nvPr/>
            </p:nvGrpSpPr>
            <p:grpSpPr>
              <a:xfrm>
                <a:off x="2999" y="1248"/>
                <a:ext cx="756" cy="384"/>
                <a:chOff x="2999" y="1248"/>
                <a:chExt cx="756" cy="384"/>
              </a:xfrm>
            </p:grpSpPr>
            <p:sp>
              <p:nvSpPr>
                <p:cNvPr id="45100" name="Rectangle 67"/>
                <p:cNvSpPr/>
                <p:nvPr/>
              </p:nvSpPr>
              <p:spPr>
                <a:xfrm>
                  <a:off x="3042" y="1248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01" name="Rectangle 68"/>
                <p:cNvSpPr/>
                <p:nvPr/>
              </p:nvSpPr>
              <p:spPr>
                <a:xfrm>
                  <a:off x="2999" y="1248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5" name="Group 69"/>
              <p:cNvGrpSpPr/>
              <p:nvPr/>
            </p:nvGrpSpPr>
            <p:grpSpPr>
              <a:xfrm>
                <a:off x="0" y="1632"/>
                <a:ext cx="732" cy="384"/>
                <a:chOff x="0" y="1632"/>
                <a:chExt cx="732" cy="384"/>
              </a:xfrm>
            </p:grpSpPr>
            <p:sp>
              <p:nvSpPr>
                <p:cNvPr id="45098" name="Rectangle 70"/>
                <p:cNvSpPr/>
                <p:nvPr/>
              </p:nvSpPr>
              <p:spPr>
                <a:xfrm>
                  <a:off x="43" y="1632"/>
                  <a:ext cx="646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b="1" dirty="0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传播淫秽读物</a:t>
                  </a:r>
                  <a:endParaRPr lang="zh-CN" altLang="en-US" sz="2400" b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099" name="Rectangle 71"/>
                <p:cNvSpPr/>
                <p:nvPr/>
              </p:nvSpPr>
              <p:spPr>
                <a:xfrm>
                  <a:off x="0" y="1632"/>
                  <a:ext cx="732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6" name="Group 72"/>
              <p:cNvGrpSpPr/>
              <p:nvPr/>
            </p:nvGrpSpPr>
            <p:grpSpPr>
              <a:xfrm>
                <a:off x="732" y="1632"/>
                <a:ext cx="684" cy="384"/>
                <a:chOff x="732" y="1632"/>
                <a:chExt cx="684" cy="384"/>
              </a:xfrm>
            </p:grpSpPr>
            <p:sp>
              <p:nvSpPr>
                <p:cNvPr id="45096" name="Rectangle 73"/>
                <p:cNvSpPr/>
                <p:nvPr/>
              </p:nvSpPr>
              <p:spPr>
                <a:xfrm>
                  <a:off x="775" y="1632"/>
                  <a:ext cx="59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097" name="Rectangle 74"/>
                <p:cNvSpPr/>
                <p:nvPr/>
              </p:nvSpPr>
              <p:spPr>
                <a:xfrm>
                  <a:off x="732" y="1632"/>
                  <a:ext cx="68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7" name="Group 75"/>
              <p:cNvGrpSpPr/>
              <p:nvPr/>
            </p:nvGrpSpPr>
            <p:grpSpPr>
              <a:xfrm>
                <a:off x="1416" y="1632"/>
                <a:ext cx="827" cy="384"/>
                <a:chOff x="1416" y="1632"/>
                <a:chExt cx="827" cy="384"/>
              </a:xfrm>
            </p:grpSpPr>
            <p:sp>
              <p:nvSpPr>
                <p:cNvPr id="45094" name="Rectangle 76"/>
                <p:cNvSpPr/>
                <p:nvPr/>
              </p:nvSpPr>
              <p:spPr>
                <a:xfrm>
                  <a:off x="1459" y="1632"/>
                  <a:ext cx="7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095" name="Rectangle 77"/>
                <p:cNvSpPr/>
                <p:nvPr/>
              </p:nvSpPr>
              <p:spPr>
                <a:xfrm>
                  <a:off x="1416" y="1632"/>
                  <a:ext cx="8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8" name="Group 78"/>
              <p:cNvGrpSpPr/>
              <p:nvPr/>
            </p:nvGrpSpPr>
            <p:grpSpPr>
              <a:xfrm>
                <a:off x="2243" y="1632"/>
                <a:ext cx="756" cy="384"/>
                <a:chOff x="2243" y="1632"/>
                <a:chExt cx="756" cy="384"/>
              </a:xfrm>
            </p:grpSpPr>
            <p:sp>
              <p:nvSpPr>
                <p:cNvPr id="45092" name="Rectangle 79"/>
                <p:cNvSpPr/>
                <p:nvPr/>
              </p:nvSpPr>
              <p:spPr>
                <a:xfrm>
                  <a:off x="2286" y="1632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093" name="Rectangle 80"/>
                <p:cNvSpPr/>
                <p:nvPr/>
              </p:nvSpPr>
              <p:spPr>
                <a:xfrm>
                  <a:off x="2243" y="1632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45089" name="Group 81"/>
              <p:cNvGrpSpPr/>
              <p:nvPr/>
            </p:nvGrpSpPr>
            <p:grpSpPr>
              <a:xfrm>
                <a:off x="2999" y="1632"/>
                <a:ext cx="756" cy="384"/>
                <a:chOff x="2999" y="1632"/>
                <a:chExt cx="756" cy="384"/>
              </a:xfrm>
            </p:grpSpPr>
            <p:sp>
              <p:nvSpPr>
                <p:cNvPr id="45090" name="Rectangle 82"/>
                <p:cNvSpPr/>
                <p:nvPr/>
              </p:nvSpPr>
              <p:spPr>
                <a:xfrm>
                  <a:off x="3042" y="1632"/>
                  <a:ext cx="67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just"/>
                  <a:r>
                    <a:rPr lang="zh-CN" altLang="en-US" sz="2400" dirty="0">
                      <a:latin typeface="Times New Roman" panose="02020603050405020304" pitchFamily="18" charset="0"/>
                    </a:rPr>
                    <a:t> </a:t>
                  </a:r>
                  <a:endParaRPr lang="zh-CN" altLang="en-US" sz="2400" dirty="0">
                    <a:latin typeface="Times New Roman" panose="02020603050405020304" pitchFamily="18" charset="0"/>
                  </a:endParaRPr>
                </a:p>
                <a:p>
                  <a:pPr algn="just" eaLnBrk="0" hangingPunct="0"/>
                  <a:endParaRPr lang="zh-CN" altLang="en-US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091" name="Rectangle 83"/>
                <p:cNvSpPr/>
                <p:nvPr/>
              </p:nvSpPr>
              <p:spPr>
                <a:xfrm>
                  <a:off x="2999" y="1632"/>
                  <a:ext cx="75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45064" name="Rectangle 84"/>
            <p:cNvSpPr/>
            <p:nvPr/>
          </p:nvSpPr>
          <p:spPr>
            <a:xfrm>
              <a:off x="-3" y="-3"/>
              <a:ext cx="3761" cy="2022"/>
            </a:xfrm>
            <a:prstGeom prst="rect">
              <a:avLst/>
            </a:prstGeom>
            <a:noFill/>
            <a:ln w="27051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6194" name="Group 2"/>
          <p:cNvGraphicFramePr>
            <a:graphicFrameLocks noGrp="1"/>
          </p:cNvGraphicFramePr>
          <p:nvPr/>
        </p:nvGraphicFramePr>
        <p:xfrm>
          <a:off x="1703388" y="104775"/>
          <a:ext cx="8964295" cy="6753225"/>
        </p:xfrm>
        <a:graphic>
          <a:graphicData uri="http://schemas.openxmlformats.org/drawingml/2006/table">
            <a:tbl>
              <a:tblPr/>
              <a:tblGrid>
                <a:gridCol w="1823720"/>
                <a:gridCol w="1762125"/>
                <a:gridCol w="1792605"/>
                <a:gridCol w="1793875"/>
                <a:gridCol w="1791970"/>
              </a:tblGrid>
              <a:tr h="1279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不良行为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对他人的危害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对行为人的危害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对家庭的危害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对社会的危害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打架斗殴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侵害他人的生命健康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易走上违法犯罪道路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影响家庭正常生活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扰乱公共秩序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1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夜不归宿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可能侵害他人的合法权益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易成为伤害抢劫的被害人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令父母担心焦虑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易导致犯罪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9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携带管制刀具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可能伤害别人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也可能被他人伤害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令家长担心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易导致违法犯罪发生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9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传授淫秽读物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毒害他人身心健康诱导犯罪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影响身心健康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走上违法犯罪道路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令父母担心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败坏社会风气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影响社会安定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87713" y="476250"/>
            <a:ext cx="7380288" cy="1143000"/>
          </a:xfrm>
        </p:spPr>
        <p:txBody>
          <a:bodyPr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思考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：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是什么原因使他们走上违法犯罪的道路？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38243" name="Text Box 3"/>
          <p:cNvSpPr txBox="1"/>
          <p:nvPr/>
        </p:nvSpPr>
        <p:spPr>
          <a:xfrm>
            <a:off x="1524000" y="1989138"/>
            <a:ext cx="18716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家庭方面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4" name="Text Box 4"/>
          <p:cNvSpPr txBox="1"/>
          <p:nvPr/>
        </p:nvSpPr>
        <p:spPr>
          <a:xfrm>
            <a:off x="1524000" y="2924175"/>
            <a:ext cx="18716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学校方面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5" name="Text Box 5"/>
          <p:cNvSpPr txBox="1"/>
          <p:nvPr/>
        </p:nvSpPr>
        <p:spPr>
          <a:xfrm>
            <a:off x="1524000" y="3789363"/>
            <a:ext cx="18716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社会方面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6" name="Text Box 6"/>
          <p:cNvSpPr txBox="1"/>
          <p:nvPr/>
        </p:nvSpPr>
        <p:spPr>
          <a:xfrm>
            <a:off x="1524000" y="5300663"/>
            <a:ext cx="18716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个人方面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7" name="Text Box 7"/>
          <p:cNvSpPr txBox="1"/>
          <p:nvPr/>
        </p:nvSpPr>
        <p:spPr>
          <a:xfrm>
            <a:off x="2063750" y="5734050"/>
            <a:ext cx="5762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▲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38248" name="Text Box 8"/>
          <p:cNvSpPr txBox="1"/>
          <p:nvPr/>
        </p:nvSpPr>
        <p:spPr>
          <a:xfrm>
            <a:off x="3287713" y="1989138"/>
            <a:ext cx="71294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家庭的缺失；父母的溺爱；父母疏于管教等。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38249" name="Text Box 9"/>
          <p:cNvSpPr txBox="1"/>
          <p:nvPr/>
        </p:nvSpPr>
        <p:spPr>
          <a:xfrm>
            <a:off x="3432175" y="2924175"/>
            <a:ext cx="7235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学校管理不到位，对学生关爱不够等。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38250" name="Text Box 10"/>
          <p:cNvSpPr txBox="1"/>
          <p:nvPr/>
        </p:nvSpPr>
        <p:spPr>
          <a:xfrm>
            <a:off x="3432175" y="3789363"/>
            <a:ext cx="72358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社会存在不利于青少年健康成长的因素，如网吧经营者不能依法经营，执法部门对非法经营打击力度不够等。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38251" name="Text Box 11"/>
          <p:cNvSpPr txBox="1"/>
          <p:nvPr/>
        </p:nvSpPr>
        <p:spPr>
          <a:xfrm>
            <a:off x="3359150" y="5300663"/>
            <a:ext cx="73088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道德水平低；法制观念淡薄；为获得某种满足；对自己要求不严；不能自觉抵制不良诱惑等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5612" name="Picture 12" descr="ba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1692275" cy="159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825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825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  <p:bldP spid="138245" grpId="0"/>
      <p:bldP spid="138246" grpId="0"/>
      <p:bldP spid="138247" grpId="0"/>
      <p:bldP spid="138248" grpId="0"/>
      <p:bldP spid="138249" grpId="0"/>
      <p:bldP spid="1382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5" name="Text Box 3"/>
          <p:cNvSpPr txBox="1"/>
          <p:nvPr/>
        </p:nvSpPr>
        <p:spPr>
          <a:xfrm>
            <a:off x="2063750" y="1916113"/>
            <a:ext cx="8064500" cy="107632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请大家用违纪、违法和犯罪这三个词语说一句话。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56" name="Text Box 4"/>
          <p:cNvSpPr txBox="1"/>
          <p:nvPr/>
        </p:nvSpPr>
        <p:spPr>
          <a:xfrm>
            <a:off x="1847850" y="3500438"/>
            <a:ext cx="8458200" cy="26765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800" b="1" dirty="0">
                <a:solidFill>
                  <a:srgbClr val="3003D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3003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对自己要求不严格，道德水平低，法纪观念淡薄，就会追求低级趣味</a:t>
            </a:r>
            <a:r>
              <a:rPr lang="en-US" altLang="zh-CN" sz="2800" b="1" dirty="0">
                <a:solidFill>
                  <a:srgbClr val="3003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3003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就难免会违纪，发展下去可能违法，甚至于犯罪。</a:t>
            </a:r>
            <a:endParaRPr lang="zh-CN" altLang="en-US" sz="2800" b="1" dirty="0">
              <a:solidFill>
                <a:srgbClr val="3003D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solidFill>
                  <a:srgbClr val="3003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solidFill>
                  <a:srgbClr val="3003D5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3003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作为中学生，我们应该</a:t>
            </a:r>
            <a:r>
              <a:rPr lang="zh-CN" altLang="en-US" sz="2800" b="1" dirty="0">
                <a:solidFill>
                  <a:srgbClr val="3003D5"/>
                </a:solidFill>
                <a:latin typeface="Times New Roman" panose="02020603050405020304" pitchFamily="18" charset="0"/>
              </a:rPr>
              <a:t>严格要求自己，</a:t>
            </a:r>
            <a:r>
              <a:rPr lang="zh-CN" altLang="en-US" sz="2800" b="1" dirty="0">
                <a:solidFill>
                  <a:srgbClr val="3003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增强法纪观念，不犯错误或少犯错误，要努力提高道德水平，积极追求上进，不做违法犯罪的事。</a:t>
            </a:r>
            <a:endParaRPr lang="zh-CN" altLang="en-US" sz="2800" b="1" dirty="0">
              <a:solidFill>
                <a:srgbClr val="3003D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57" name="Text Box 5"/>
          <p:cNvSpPr txBox="1"/>
          <p:nvPr/>
        </p:nvSpPr>
        <p:spPr>
          <a:xfrm>
            <a:off x="1919288" y="1196975"/>
            <a:ext cx="8353425" cy="58356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>
              <a:buClr>
                <a:srgbClr val="00CC66"/>
              </a:buClr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道德水平高低与违法犯罪有密切的关系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2495550" y="260350"/>
            <a:ext cx="7632700" cy="647700"/>
            <a:chOff x="567" y="1797"/>
            <a:chExt cx="4535" cy="408"/>
          </a:xfrm>
        </p:grpSpPr>
        <p:sp>
          <p:nvSpPr>
            <p:cNvPr id="26636" name="Rectangle 7"/>
            <p:cNvSpPr/>
            <p:nvPr/>
          </p:nvSpPr>
          <p:spPr>
            <a:xfrm>
              <a:off x="567" y="1797"/>
              <a:ext cx="907" cy="408"/>
            </a:xfrm>
            <a:prstGeom prst="rect">
              <a:avLst/>
            </a:prstGeom>
            <a:solidFill>
              <a:srgbClr val="CC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3600" b="1" dirty="0">
                  <a:solidFill>
                    <a:srgbClr val="3003D5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违纪</a:t>
              </a:r>
              <a:endParaRPr lang="zh-CN" altLang="en-US" sz="3600" b="1" dirty="0">
                <a:solidFill>
                  <a:srgbClr val="3003D5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37" name="Rectangle 8"/>
            <p:cNvSpPr/>
            <p:nvPr/>
          </p:nvSpPr>
          <p:spPr>
            <a:xfrm>
              <a:off x="2381" y="1797"/>
              <a:ext cx="907" cy="408"/>
            </a:xfrm>
            <a:prstGeom prst="rect">
              <a:avLst/>
            </a:prstGeom>
            <a:solidFill>
              <a:srgbClr val="33CC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3600" b="1" dirty="0">
                  <a:solidFill>
                    <a:srgbClr val="3003D5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违法</a:t>
              </a:r>
              <a:endParaRPr lang="zh-CN" altLang="en-US" sz="3600" b="1" dirty="0">
                <a:solidFill>
                  <a:srgbClr val="3003D5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38" name="Rectangle 9"/>
            <p:cNvSpPr/>
            <p:nvPr/>
          </p:nvSpPr>
          <p:spPr>
            <a:xfrm>
              <a:off x="4195" y="1797"/>
              <a:ext cx="907" cy="408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en-US" sz="3600" b="1" dirty="0">
                  <a:solidFill>
                    <a:srgbClr val="3003D5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犯罪</a:t>
              </a:r>
              <a:endParaRPr lang="zh-CN" altLang="en-US" sz="3600" b="1" dirty="0">
                <a:solidFill>
                  <a:srgbClr val="3003D5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39" name="AutoShape 10"/>
            <p:cNvSpPr/>
            <p:nvPr/>
          </p:nvSpPr>
          <p:spPr>
            <a:xfrm>
              <a:off x="1474" y="1979"/>
              <a:ext cx="952" cy="90"/>
            </a:xfrm>
            <a:prstGeom prst="rightArrow">
              <a:avLst>
                <a:gd name="adj1" fmla="val 50000"/>
                <a:gd name="adj2" fmla="val 264444"/>
              </a:avLst>
            </a:prstGeom>
            <a:solidFill>
              <a:srgbClr val="FFFF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640" name="AutoShape 11"/>
            <p:cNvSpPr/>
            <p:nvPr/>
          </p:nvSpPr>
          <p:spPr>
            <a:xfrm>
              <a:off x="3288" y="1979"/>
              <a:ext cx="907" cy="90"/>
            </a:xfrm>
            <a:prstGeom prst="rightArrow">
              <a:avLst>
                <a:gd name="adj1" fmla="val 50000"/>
                <a:gd name="adj2" fmla="val 251944"/>
              </a:avLst>
            </a:prstGeom>
            <a:solidFill>
              <a:srgbClr val="FFFF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26631" name="Picture 12" descr="gif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981075"/>
            <a:ext cx="214312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13" descr="gif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0" y="981075"/>
            <a:ext cx="214312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Picture 14" descr="gif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563" y="981075"/>
            <a:ext cx="214312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icture 15" descr="ban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1042988" cy="98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5" name="AutoShape 16">
            <a:hlinkClick r:id="rId4" action="ppaction://hlinksldjump"/>
          </p:cNvPr>
          <p:cNvSpPr/>
          <p:nvPr/>
        </p:nvSpPr>
        <p:spPr>
          <a:xfrm>
            <a:off x="9480550" y="2708275"/>
            <a:ext cx="647700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35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bldLvl="0" animBg="1"/>
      <p:bldP spid="10035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2143125" y="1512888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7651" name="Object 7"/>
          <p:cNvGraphicFramePr>
            <a:graphicFrameLocks noChangeAspect="1"/>
          </p:cNvGraphicFramePr>
          <p:nvPr/>
        </p:nvGraphicFramePr>
        <p:xfrm>
          <a:off x="1828800" y="914400"/>
          <a:ext cx="111125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47725" imgH="952500" progId="MS_ClipArt_Gallery.2">
                  <p:embed/>
                </p:oleObj>
              </mc:Choice>
              <mc:Fallback>
                <p:oleObj name="" r:id="rId1" imgW="847725" imgH="952500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8800" y="914400"/>
                        <a:ext cx="1111250" cy="1371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AutoShape 8"/>
          <p:cNvSpPr/>
          <p:nvPr/>
        </p:nvSpPr>
        <p:spPr>
          <a:xfrm>
            <a:off x="3200400" y="304800"/>
            <a:ext cx="1524000" cy="685800"/>
          </a:xfrm>
          <a:prstGeom prst="cloudCallout">
            <a:avLst>
              <a:gd name="adj1" fmla="val -61875"/>
              <a:gd name="adj2" fmla="val 59954"/>
            </a:avLst>
          </a:prstGeom>
          <a:solidFill>
            <a:srgbClr val="EAEAEA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行楷" pitchFamily="2" charset="-122"/>
              </a:rPr>
              <a:t>思考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7653" name="Text Box 9"/>
          <p:cNvSpPr txBox="1"/>
          <p:nvPr/>
        </p:nvSpPr>
        <p:spPr>
          <a:xfrm>
            <a:off x="5016500" y="333375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犯罪有什么危害性呢？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3359150" y="981075"/>
            <a:ext cx="7416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66"/>
                </a:solidFill>
                <a:latin typeface="方正姚体" pitchFamily="2" charset="-122"/>
                <a:ea typeface="方正姚体" pitchFamily="2" charset="-122"/>
              </a:rPr>
              <a:t>阅读教材第98页</a:t>
            </a:r>
            <a:r>
              <a:rPr lang="zh-CN" altLang="en-US" sz="3200" b="1" u="sng" dirty="0">
                <a:solidFill>
                  <a:srgbClr val="000066"/>
                </a:solidFill>
                <a:latin typeface="Arial" panose="020B0604020202020204" pitchFamily="34" charset="0"/>
                <a:ea typeface="方正姚体" pitchFamily="2" charset="-122"/>
              </a:rPr>
              <a:t>“</a:t>
            </a:r>
            <a:r>
              <a:rPr lang="zh-CN" altLang="en-US" sz="3200" b="1" u="sng" dirty="0">
                <a:solidFill>
                  <a:srgbClr val="000066"/>
                </a:solidFill>
                <a:latin typeface="方正姚体" pitchFamily="2" charset="-122"/>
                <a:ea typeface="方正姚体" pitchFamily="2" charset="-122"/>
              </a:rPr>
              <a:t>小迪的故事</a:t>
            </a:r>
            <a:r>
              <a:rPr lang="zh-CN" altLang="en-US" sz="3200" b="1" u="sng" dirty="0">
                <a:solidFill>
                  <a:srgbClr val="000066"/>
                </a:solidFill>
                <a:latin typeface="Arial" panose="020B0604020202020204" pitchFamily="34" charset="0"/>
                <a:ea typeface="方正姚体" pitchFamily="2" charset="-122"/>
              </a:rPr>
              <a:t>”</a:t>
            </a:r>
            <a:r>
              <a:rPr lang="zh-CN" altLang="en-US" sz="3200" b="1" dirty="0">
                <a:solidFill>
                  <a:srgbClr val="000066"/>
                </a:solidFill>
                <a:latin typeface="方正姚体" pitchFamily="2" charset="-122"/>
                <a:ea typeface="方正姚体" pitchFamily="2" charset="-122"/>
              </a:rPr>
              <a:t>并思考：犯罪对自己、对他人、对家庭、对社会都有些什么危害？ </a:t>
            </a:r>
            <a:endParaRPr lang="zh-CN" altLang="en-US" sz="3200" b="1" dirty="0">
              <a:solidFill>
                <a:srgbClr val="000066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1992313" y="2765425"/>
            <a:ext cx="2879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4E07E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对他人的危害：</a:t>
            </a:r>
            <a:r>
              <a:rPr lang="zh-CN" altLang="en-US" sz="2400" b="1" dirty="0">
                <a:solidFill>
                  <a:srgbClr val="4E07ED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4E07ED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4938713" y="2590800"/>
            <a:ext cx="533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侵占他人财物、造成他人的身体和心理受到伤害 </a:t>
            </a:r>
            <a:endParaRPr lang="zh-CN" altLang="en-US" sz="28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1992313" y="3630613"/>
            <a:ext cx="292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4E07E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对自己的危害：</a:t>
            </a:r>
            <a:r>
              <a:rPr lang="zh-CN" altLang="en-US" sz="2400" b="1" dirty="0">
                <a:solidFill>
                  <a:srgbClr val="4E07ED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4E07ED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4960938" y="357346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坐牢、自毁前程 </a:t>
            </a:r>
            <a:endParaRPr lang="zh-CN" altLang="en-US" sz="28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1992313" y="4292600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4E07E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对家庭的危害：</a:t>
            </a:r>
            <a:r>
              <a:rPr lang="zh-CN" altLang="en-US" sz="2400" b="1" dirty="0">
                <a:solidFill>
                  <a:srgbClr val="4E07E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400" b="1" dirty="0">
              <a:solidFill>
                <a:srgbClr val="4E07E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9" name="Text Box 17"/>
          <p:cNvSpPr txBox="1"/>
          <p:nvPr/>
        </p:nvSpPr>
        <p:spPr>
          <a:xfrm>
            <a:off x="4938713" y="4149725"/>
            <a:ext cx="447294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妈妈精神失常、爸爸出车祸</a:t>
            </a:r>
            <a:b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姥姥死亡</a:t>
            </a:r>
            <a:r>
              <a:rPr lang="zh-CN" altLang="en-US" sz="2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10" name="Text Box 18"/>
          <p:cNvSpPr txBox="1"/>
          <p:nvPr/>
        </p:nvSpPr>
        <p:spPr>
          <a:xfrm>
            <a:off x="1992313" y="5157788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4E07E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对社会的危害：</a:t>
            </a:r>
            <a:r>
              <a:rPr lang="zh-CN" altLang="en-US" sz="2800" b="1" dirty="0">
                <a:solidFill>
                  <a:srgbClr val="4E07ED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4E07ED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11" name="Text Box 19"/>
          <p:cNvSpPr txBox="1"/>
          <p:nvPr/>
        </p:nvSpPr>
        <p:spPr>
          <a:xfrm>
            <a:off x="4943475" y="5157788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影响社会安定 </a:t>
            </a:r>
            <a:endParaRPr lang="zh-CN" altLang="en-US" sz="2800" b="1" dirty="0">
              <a:solidFill>
                <a:srgbClr val="008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15" name="Text Box 23"/>
          <p:cNvSpPr txBox="1"/>
          <p:nvPr/>
        </p:nvSpPr>
        <p:spPr>
          <a:xfrm>
            <a:off x="1524000" y="566737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犯罪对自己、对家庭、对他人、对社会，都有百害而无一利 </a:t>
            </a:r>
            <a:r>
              <a:rPr lang="en-US" altLang="zh-CN" sz="3600" b="1" dirty="0">
                <a:solidFill>
                  <a:srgbClr val="99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                        P98</a:t>
            </a:r>
            <a:endParaRPr lang="en-US" altLang="zh-CN" sz="3600" b="1" dirty="0">
              <a:solidFill>
                <a:srgbClr val="9900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3" grpId="0"/>
      <p:bldP spid="8204" grpId="0"/>
      <p:bldP spid="8205" grpId="0"/>
      <p:bldP spid="8206" grpId="0"/>
      <p:bldP spid="8207" grpId="0"/>
      <p:bldP spid="8209" grpId="0"/>
      <p:bldP spid="8210" grpId="0"/>
      <p:bldP spid="8211" grpId="0"/>
      <p:bldP spid="82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79" name="Text Box 3"/>
          <p:cNvSpPr txBox="1"/>
          <p:nvPr/>
        </p:nvSpPr>
        <p:spPr>
          <a:xfrm>
            <a:off x="1524000" y="1557338"/>
            <a:ext cx="795655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1、道德水平高低与违法犯罪有</a:t>
            </a:r>
            <a:endParaRPr lang="zh-CN" altLang="en-US" sz="28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密切的关系。</a:t>
            </a:r>
            <a:endParaRPr lang="zh-CN" altLang="en-US" sz="28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2、犯罪对自己、对他人、对家庭、</a:t>
            </a:r>
            <a:b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对社会都有百害而无一利。</a:t>
            </a:r>
            <a:endParaRPr lang="zh-CN" altLang="en-US" sz="28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3、要在心灵深处憎恶违法犯罪，</a:t>
            </a:r>
            <a:b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在行为上远离违法犯罪。</a:t>
            </a:r>
            <a:endParaRPr lang="zh-CN" altLang="en-US" sz="28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Rectangle 4"/>
          <p:cNvSpPr>
            <a:spLocks noRot="1"/>
          </p:cNvSpPr>
          <p:nvPr/>
        </p:nvSpPr>
        <p:spPr>
          <a:xfrm>
            <a:off x="1524000" y="692150"/>
            <a:ext cx="8540750" cy="7794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一、认清犯罪危害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7" name="WordArt 5"/>
          <p:cNvSpPr>
            <a:spLocks noTextEdit="1"/>
          </p:cNvSpPr>
          <p:nvPr/>
        </p:nvSpPr>
        <p:spPr>
          <a:xfrm>
            <a:off x="5375275" y="5589588"/>
            <a:ext cx="165735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P97-98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5"/>
          <p:cNvSpPr txBox="1"/>
          <p:nvPr/>
        </p:nvSpPr>
        <p:spPr>
          <a:xfrm>
            <a:off x="1919288" y="260350"/>
            <a:ext cx="8569325" cy="501586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         </a:t>
            </a: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青年刘某在校读书期间就和社会上一些不务正业的人混在一起</a:t>
            </a:r>
            <a:r>
              <a:rPr lang="en-US" altLang="zh-CN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经常帮人打架</a:t>
            </a:r>
            <a:r>
              <a:rPr lang="en-US" altLang="zh-CN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被称为</a:t>
            </a:r>
            <a:r>
              <a:rPr lang="en-US" altLang="zh-CN" sz="3200" b="1" dirty="0">
                <a:solidFill>
                  <a:srgbClr val="2C01CB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小打手</a:t>
            </a:r>
            <a:r>
              <a:rPr lang="zh-CN" altLang="en-US" sz="3200" b="1" dirty="0">
                <a:solidFill>
                  <a:srgbClr val="2C01CB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。他虽然受过学校纪律处分，仍不思悔改。</a:t>
            </a:r>
            <a:b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家长、老师多次找他谈心，耐心教育他，可他总认为只要不打伤人就没事。</a:t>
            </a:r>
            <a:b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后来，在一次酒席上，他和一青年发生争执，一拳把对方打倒在地。那位青年因头部撞在椅角上，致使头骨破裂，医治无效死亡。刘某的行为触犯了刑法，受到了刑罚的严厉处罚。</a:t>
            </a:r>
            <a:endParaRPr lang="zh-CN" altLang="en-US" sz="32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699" name="WordArt 8"/>
          <p:cNvSpPr>
            <a:spLocks noTextEdit="1"/>
          </p:cNvSpPr>
          <p:nvPr/>
        </p:nvSpPr>
        <p:spPr>
          <a:xfrm>
            <a:off x="2640013" y="5661025"/>
            <a:ext cx="6985000" cy="7921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你从中受到什么启示？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Rectangle 3"/>
          <p:cNvSpPr/>
          <p:nvPr/>
        </p:nvSpPr>
        <p:spPr>
          <a:xfrm>
            <a:off x="1703388" y="1916113"/>
            <a:ext cx="8893175" cy="4033837"/>
          </a:xfrm>
          <a:prstGeom prst="rect">
            <a:avLst/>
          </a:prstGeom>
          <a:noFill/>
          <a:ln w="34925">
            <a:noFill/>
          </a:ln>
        </p:spPr>
        <p:txBody>
          <a:bodyPr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一般违法与犯罪之间没有不可逾越的鸿沟。</a:t>
            </a:r>
            <a:endParaRPr lang="zh-CN" altLang="en-US" sz="36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许多违法犯罪行为都是从沾染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不良习气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开始的。</a:t>
            </a:r>
            <a:endParaRPr lang="zh-CN" altLang="en-US" sz="36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因此，我们一定要重视道德修养，自觉遵纪守法，谨慎交友，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防微杜渐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，避免沾染不良习气，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防患于未然。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教材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P100</a:t>
            </a:r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教材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P99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一段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8548" name="Rectangle 4"/>
          <p:cNvSpPr/>
          <p:nvPr/>
        </p:nvSpPr>
        <p:spPr>
          <a:xfrm>
            <a:off x="2135188" y="1052513"/>
            <a:ext cx="7704137" cy="649287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just" eaLnBrk="0" hangingPunct="0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2C01C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2C01C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勿以恶小而为之，勿以善小而不为</a:t>
            </a:r>
            <a:r>
              <a:rPr lang="zh-CN" altLang="en-US" sz="3600" b="1" dirty="0">
                <a:solidFill>
                  <a:srgbClr val="2C01C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2C01C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5" name="WordArt 7"/>
          <p:cNvSpPr>
            <a:spLocks noTextEdit="1"/>
          </p:cNvSpPr>
          <p:nvPr/>
        </p:nvSpPr>
        <p:spPr>
          <a:xfrm>
            <a:off x="2424113" y="547688"/>
            <a:ext cx="7056437" cy="11525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3329285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二、加强自我防范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8552" name="WordArt 8"/>
          <p:cNvSpPr>
            <a:spLocks noChangeArrowheads="1" noChangeShapeType="1" noTextEdit="1"/>
          </p:cNvSpPr>
          <p:nvPr/>
        </p:nvSpPr>
        <p:spPr bwMode="auto">
          <a:xfrm>
            <a:off x="6167438" y="2636838"/>
            <a:ext cx="3529012" cy="863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>
                <a:ln w="12700">
                  <a:solidFill>
                    <a:srgbClr val="EAEAEA"/>
                  </a:solidFill>
                  <a:miter lim="800000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记在教材</a:t>
            </a:r>
            <a:r>
              <a:rPr kumimoji="0" lang="en-US" altLang="zh-CN" sz="3600" b="1" i="0" u="none" strike="noStrike" kern="10" cap="none" spc="0" normalizeH="0" baseline="0" noProof="0">
                <a:ln w="12700">
                  <a:solidFill>
                    <a:srgbClr val="EAEAEA"/>
                  </a:solidFill>
                  <a:miter lim="800000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P100</a:t>
            </a:r>
            <a:endParaRPr kumimoji="0" lang="zh-CN" altLang="en-US" sz="3600" b="1" i="0" u="none" strike="noStrike" kern="10" cap="none" spc="0" normalizeH="0" baseline="0" noProof="0">
              <a:ln w="12700">
                <a:solidFill>
                  <a:srgbClr val="EAEAEA"/>
                </a:solidFill>
                <a:miter lim="800000"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854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854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854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9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8547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8547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8547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charRg st="5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8547">
                                            <p:txEl>
                                              <p:charRg st="5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8547">
                                            <p:txEl>
                                              <p:charRg st="5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8547">
                                            <p:txEl>
                                              <p:charRg st="5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charRg st="112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8547">
                                            <p:txEl>
                                              <p:charRg st="112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8547">
                                            <p:txEl>
                                              <p:charRg st="112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8547">
                                            <p:txEl>
                                              <p:charRg st="112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3"/>
          <p:cNvSpPr/>
          <p:nvPr/>
        </p:nvSpPr>
        <p:spPr>
          <a:xfrm>
            <a:off x="2351088" y="330835"/>
            <a:ext cx="7921625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预防未成年人犯罪法</a:t>
            </a:r>
            <a:r>
              <a:rPr lang="en-US" altLang="zh-CN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不良行为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39268" name="Rectangle 4"/>
          <p:cNvSpPr/>
          <p:nvPr/>
        </p:nvSpPr>
        <p:spPr>
          <a:xfrm>
            <a:off x="2208213" y="1098074"/>
            <a:ext cx="8066087" cy="55079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、旷课、夜不归宿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、携带管制刀具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、打架斗殴、辱骂他人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、强行向他人索要财物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、偷窃、故意毁坏公共财物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、参与赌博或变相赌博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7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、观看、收听色情、淫秽的音响制品、读物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8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、进入法律、法规规定未成年人不适宜进入的营业性舞厅等场所</a:t>
            </a:r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9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、其他严重危害社会公德的不良行为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1748" name="Picture 6" descr="star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4288" y="1052513"/>
            <a:ext cx="1454150" cy="145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4372</Words>
  <Application>WPS 演示</Application>
  <PresentationFormat>宽屏</PresentationFormat>
  <Paragraphs>383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Times New Roman</vt:lpstr>
      <vt:lpstr>楷体_GB2312</vt:lpstr>
      <vt:lpstr>新宋体</vt:lpstr>
      <vt:lpstr>黑体</vt:lpstr>
      <vt:lpstr>隶书</vt:lpstr>
      <vt:lpstr>华文新魏</vt:lpstr>
      <vt:lpstr>Calibri</vt:lpstr>
      <vt:lpstr>华文行楷</vt:lpstr>
      <vt:lpstr>方正姚体</vt:lpstr>
      <vt:lpstr>Calibri</vt:lpstr>
      <vt:lpstr>华文新魏</vt:lpstr>
      <vt:lpstr>Aviel</vt:lpstr>
      <vt:lpstr>Office 主题​​</vt:lpstr>
      <vt:lpstr>MS_ClipArt_Gallery.5</vt:lpstr>
      <vt:lpstr>MS_ClipArt_Gallery.2</vt:lpstr>
      <vt:lpstr>PowerPoint 演示文稿</vt:lpstr>
      <vt:lpstr>PowerPoint 演示文稿</vt:lpstr>
      <vt:lpstr>思考：是什么原因使他们走上违法犯罪的道路？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请判断</vt:lpstr>
      <vt:lpstr>PowerPoint 演示文稿</vt:lpstr>
      <vt:lpstr>        感谢你的参与，你不用答题，请将下面的谚语大声念一遍！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2019-10-15T00:49:48Z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