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9" r:id="rId25"/>
    <p:sldId id="281" r:id="rId26"/>
    <p:sldId id="278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  <p:sldId id="305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85" autoAdjust="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88761-CEE2-4FE8-AB27-7688B1330E7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39177-5CAE-40EC-BBA2-0C38FC1A75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ogongju.net/art/1171347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source.android.com/devices/tech/dalvik/dex-format.html" TargetMode="External"/><Relationship Id="rId4" Type="http://schemas.openxmlformats.org/officeDocument/2006/relationships/hyperlink" Target="http://mylifewithandroid.blogspot.com/2009/05/about-quick-method-invocation.html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http://www.haogongju.net/art/1171347</a:t>
            </a:r>
            <a:endParaRPr lang="en-US" altLang="zh-CN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http://mylifewithandroid.blogspot.com/2009/05/about-quick-method-invocation.html</a:t>
            </a:r>
            <a:endParaRPr lang="en-US" altLang="zh-CN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en-US" altLang="zh-CN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http://source.android.com/devices/tech/dalvik/dex-format.html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struct</a:t>
            </a:r>
            <a:r>
              <a:rPr lang="en-US" altLang="zh-CN" dirty="0" smtClean="0"/>
              <a:t> Method</a:t>
            </a:r>
            <a:r>
              <a:rPr lang="zh-CN" altLang="en-US" dirty="0" smtClean="0"/>
              <a:t>定义在文件</a:t>
            </a:r>
            <a:r>
              <a:rPr lang="en-US" altLang="zh-CN" dirty="0" err="1" smtClean="0"/>
              <a:t>dalvik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vm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oo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Object.h</a:t>
            </a:r>
            <a:r>
              <a:rPr lang="zh-CN" altLang="en-US" dirty="0" smtClean="0"/>
              <a:t>中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 smtClean="0"/>
              <a:t>dvmIsNativeMethod</a:t>
            </a:r>
            <a:r>
              <a:rPr lang="zh-CN" altLang="en-US" dirty="0" smtClean="0"/>
              <a:t>定义在文件</a:t>
            </a:r>
            <a:r>
              <a:rPr lang="en-US" altLang="zh-CN" dirty="0" err="1" smtClean="0"/>
              <a:t>dalvik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vm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oo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Object.h</a:t>
            </a:r>
            <a:r>
              <a:rPr lang="zh-CN" altLang="en-US" dirty="0" smtClean="0"/>
              <a:t>中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39177-5CAE-40EC-BBA2-0C38FC1A75F7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96D0A-3E5B-4F4D-A76A-FEB6EBBB8553}" type="datetimeFigureOut">
              <a:rPr lang="zh-CN" altLang="en-US" smtClean="0"/>
              <a:pPr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8F13F-0CD9-42EA-9416-40C6230D1B2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csdn.net/luoshengyang" TargetMode="External"/><Relationship Id="rId2" Type="http://schemas.openxmlformats.org/officeDocument/2006/relationships/hyperlink" Target="http://weibo.com/shengyanglu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reverberate.org/2012/12/hello-jit-world-joy-of-simple-jits.html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shengyangluo" TargetMode="External"/><Relationship Id="rId2" Type="http://schemas.openxmlformats.org/officeDocument/2006/relationships/hyperlink" Target="http://blog.csdn.net/Luoshengyan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zh.wikipedia.org/wiki/Apache_Harmony" TargetMode="External"/><Relationship Id="rId2" Type="http://schemas.openxmlformats.org/officeDocument/2006/relationships/hyperlink" Target="http://www.milk.com/home/danfuzz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1470025"/>
          </a:xfrm>
        </p:spPr>
        <p:txBody>
          <a:bodyPr/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3645024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罗升阳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>
                <a:hlinkClick r:id="rId2"/>
              </a:rPr>
              <a:t>http://weibo.com/shengyangluo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>
                <a:hlinkClick r:id="rId3"/>
              </a:rPr>
              <a:t>http://blog.csdn.net/luoshengyang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将</a:t>
            </a:r>
            <a:r>
              <a:rPr lang="en-US" altLang="zh-CN" dirty="0" smtClean="0"/>
              <a:t>invoke-virtual</a:t>
            </a:r>
            <a:r>
              <a:rPr lang="zh-CN" altLang="en-US" dirty="0" smtClean="0"/>
              <a:t>指令中的</a:t>
            </a:r>
            <a:r>
              <a:rPr lang="en-US" altLang="zh-CN" dirty="0" smtClean="0"/>
              <a:t>method index</a:t>
            </a:r>
            <a:r>
              <a:rPr lang="zh-CN" altLang="en-US" dirty="0" smtClean="0"/>
              <a:t>转换为</a:t>
            </a:r>
            <a:r>
              <a:rPr lang="en-US" altLang="zh-CN" dirty="0" err="1" smtClean="0"/>
              <a:t>vtable</a:t>
            </a:r>
            <a:r>
              <a:rPr lang="en-US" altLang="zh-CN" dirty="0" smtClean="0"/>
              <a:t> </a:t>
            </a:r>
            <a:r>
              <a:rPr lang="en-US" altLang="zh-CN" dirty="0" smtClean="0"/>
              <a:t>index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将</a:t>
            </a:r>
            <a:r>
              <a:rPr lang="en-US" altLang="zh-CN" dirty="0" smtClean="0"/>
              <a:t>get/put</a:t>
            </a:r>
            <a:r>
              <a:rPr lang="zh-CN" altLang="en-US" dirty="0" smtClean="0"/>
              <a:t>指令中的</a:t>
            </a:r>
            <a:r>
              <a:rPr lang="en-US" altLang="zh-CN" dirty="0" smtClean="0"/>
              <a:t>field index</a:t>
            </a:r>
            <a:r>
              <a:rPr lang="zh-CN" altLang="en-US" dirty="0" smtClean="0"/>
              <a:t>转换为</a:t>
            </a:r>
            <a:r>
              <a:rPr lang="en-US" altLang="zh-CN" dirty="0" smtClean="0"/>
              <a:t>byte offset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852936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invoke-virtual {v1, v2}, </a:t>
            </a:r>
            <a:r>
              <a:rPr lang="en-US" altLang="zh-CN" dirty="0" err="1" smtClean="0"/>
              <a:t>method@BBBB</a:t>
            </a:r>
            <a:endParaRPr lang="en-US" altLang="zh-CN" dirty="0" smtClean="0"/>
          </a:p>
          <a:p>
            <a:r>
              <a:rPr lang="en-US" altLang="zh-CN" dirty="0" smtClean="0">
                <a:sym typeface="Wingdings" pitchFamily="2" charset="2"/>
              </a:rPr>
              <a:t></a:t>
            </a:r>
            <a:endParaRPr lang="en-US" altLang="zh-CN" dirty="0" smtClean="0"/>
          </a:p>
          <a:p>
            <a:r>
              <a:rPr lang="en-US" altLang="zh-CN" dirty="0" smtClean="0"/>
              <a:t>invoke-virtual-quick </a:t>
            </a:r>
            <a:r>
              <a:rPr lang="en-US" altLang="zh-CN" dirty="0" smtClean="0"/>
              <a:t>{v1,v2},</a:t>
            </a:r>
            <a:r>
              <a:rPr lang="en-US" altLang="zh-CN" dirty="0" err="1" smtClean="0"/>
              <a:t>vtable</a:t>
            </a:r>
            <a:r>
              <a:rPr lang="en-US" altLang="zh-CN" dirty="0" smtClean="0"/>
              <a:t> #0xhh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5085184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iget</a:t>
            </a:r>
            <a:r>
              <a:rPr lang="en-US" altLang="zh-CN" dirty="0" smtClean="0"/>
              <a:t>-object</a:t>
            </a:r>
            <a:r>
              <a:rPr lang="en-US" altLang="zh-CN" dirty="0" smtClean="0"/>
              <a:t> v0, v2, </a:t>
            </a:r>
            <a:r>
              <a:rPr lang="en-US" altLang="zh-CN" dirty="0" err="1" smtClean="0"/>
              <a:t>field@BBBB</a:t>
            </a:r>
            <a:endParaRPr lang="en-US" altLang="zh-CN" dirty="0" smtClean="0"/>
          </a:p>
          <a:p>
            <a:r>
              <a:rPr lang="en-US" altLang="zh-CN" dirty="0" smtClean="0">
                <a:sym typeface="Wingdings" pitchFamily="2" charset="2"/>
              </a:rPr>
              <a:t></a:t>
            </a:r>
            <a:endParaRPr lang="en-US" altLang="zh-CN" dirty="0" smtClean="0"/>
          </a:p>
          <a:p>
            <a:r>
              <a:rPr lang="en-US" altLang="zh-CN" dirty="0" err="1" smtClean="0"/>
              <a:t>iget</a:t>
            </a:r>
            <a:r>
              <a:rPr lang="en-US" altLang="zh-CN" dirty="0" smtClean="0"/>
              <a:t>-object-quick v0,v2,[obj+0x100]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err="1" smtClean="0"/>
              <a:t>Dex</a:t>
            </a:r>
            <a:r>
              <a:rPr lang="zh-CN" altLang="en-US" dirty="0" smtClean="0"/>
              <a:t>文件的</a:t>
            </a:r>
            <a:r>
              <a:rPr lang="zh-CN" altLang="en-US" dirty="0" smtClean="0"/>
              <a:t>优化时机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VM</a:t>
            </a:r>
            <a:r>
              <a:rPr lang="zh-CN" altLang="en-US" dirty="0" smtClean="0"/>
              <a:t>在运行时即时优化，例如使用</a:t>
            </a:r>
            <a:r>
              <a:rPr lang="en-US" altLang="zh-CN" dirty="0" err="1" smtClean="0"/>
              <a:t>DexClassLoader</a:t>
            </a:r>
            <a:r>
              <a:rPr lang="zh-CN" altLang="en-US" dirty="0" smtClean="0"/>
              <a:t>动态加载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文件时。这时候需要指定一个当前进程有写权限的用来保存</a:t>
            </a:r>
            <a:r>
              <a:rPr lang="en-US" altLang="zh-CN" dirty="0" err="1" smtClean="0"/>
              <a:t>odex</a:t>
            </a:r>
            <a:r>
              <a:rPr lang="zh-CN" altLang="en-US" dirty="0" smtClean="0"/>
              <a:t>的目录。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APP</a:t>
            </a:r>
            <a:r>
              <a:rPr lang="zh-CN" altLang="en-US" dirty="0" smtClean="0"/>
              <a:t>安装时由具有</a:t>
            </a:r>
            <a:r>
              <a:rPr lang="en-US" altLang="zh-CN" dirty="0" smtClean="0"/>
              <a:t>root</a:t>
            </a:r>
            <a:r>
              <a:rPr lang="zh-CN" altLang="en-US" dirty="0" smtClean="0"/>
              <a:t>权限的</a:t>
            </a:r>
            <a:r>
              <a:rPr lang="en-US" altLang="zh-CN" dirty="0" err="1" smtClean="0"/>
              <a:t>installd</a:t>
            </a:r>
            <a:r>
              <a:rPr lang="zh-CN" altLang="en-US" dirty="0" smtClean="0"/>
              <a:t>优化。这时候优化产生的</a:t>
            </a:r>
            <a:r>
              <a:rPr lang="en-US" altLang="zh-CN" dirty="0" err="1" smtClean="0"/>
              <a:t>odex</a:t>
            </a:r>
            <a:r>
              <a:rPr lang="zh-CN" altLang="en-US" dirty="0" smtClean="0"/>
              <a:t>文件保存在特权目录</a:t>
            </a:r>
            <a:r>
              <a:rPr lang="en-US" altLang="zh-CN" dirty="0" smtClean="0"/>
              <a:t>/data/</a:t>
            </a:r>
            <a:r>
              <a:rPr lang="en-US" altLang="zh-CN" dirty="0" err="1" smtClean="0"/>
              <a:t>dalvik</a:t>
            </a:r>
            <a:r>
              <a:rPr lang="en-US" altLang="zh-CN" dirty="0" smtClean="0"/>
              <a:t>-cache</a:t>
            </a:r>
            <a:r>
              <a:rPr lang="zh-CN" altLang="en-US" dirty="0" smtClean="0"/>
              <a:t>中。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编译时优化。这时候编译出来的</a:t>
            </a:r>
            <a:r>
              <a:rPr lang="en-US" altLang="zh-CN" dirty="0" smtClean="0"/>
              <a:t>jar/</a:t>
            </a:r>
            <a:r>
              <a:rPr lang="en-US" altLang="zh-CN" dirty="0" err="1" smtClean="0"/>
              <a:t>apk</a:t>
            </a:r>
            <a:r>
              <a:rPr lang="zh-CN" altLang="en-US" dirty="0" smtClean="0"/>
              <a:t>里面的</a:t>
            </a:r>
            <a:r>
              <a:rPr lang="en-US" altLang="zh-CN" dirty="0" smtClean="0"/>
              <a:t>classes.dex</a:t>
            </a:r>
            <a:r>
              <a:rPr lang="zh-CN" altLang="en-US" dirty="0" smtClean="0"/>
              <a:t>被提取并且优化为</a:t>
            </a:r>
            <a:r>
              <a:rPr lang="en-US" altLang="zh-CN" dirty="0" err="1" smtClean="0"/>
              <a:t>classes.odex</a:t>
            </a:r>
            <a:r>
              <a:rPr lang="zh-CN" altLang="en-US" dirty="0" smtClean="0"/>
              <a:t>保存在原</a:t>
            </a:r>
            <a:r>
              <a:rPr lang="en-US" altLang="zh-CN" dirty="0" smtClean="0"/>
              <a:t>jar/</a:t>
            </a:r>
            <a:r>
              <a:rPr lang="en-US" altLang="zh-CN" dirty="0" err="1" smtClean="0"/>
              <a:t>apk</a:t>
            </a:r>
            <a:r>
              <a:rPr lang="zh-CN" altLang="en-US" dirty="0" smtClean="0"/>
              <a:t>所在目录，打包在</a:t>
            </a:r>
            <a:r>
              <a:rPr lang="en-US" altLang="zh-CN" dirty="0" smtClean="0"/>
              <a:t>system image</a:t>
            </a:r>
            <a:r>
              <a:rPr lang="zh-CN" altLang="en-US" dirty="0" smtClean="0"/>
              <a:t>中。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39552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内存管理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Java Object Heap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大小受限，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16M/24M/32M/48M/…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Bitmap Memory(External </a:t>
            </a:r>
            <a:r>
              <a:rPr kumimoji="0" lang="en-US" altLang="zh-CN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Memroy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大小计入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Java Object Heap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Native Heap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大小不受限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Java Object Heap</a:t>
            </a:r>
          </a:p>
          <a:p>
            <a:pPr lvl="1"/>
            <a:r>
              <a:rPr lang="zh-CN" altLang="en-US" dirty="0" smtClean="0"/>
              <a:t>用来</a:t>
            </a:r>
            <a:r>
              <a:rPr lang="zh-CN" altLang="en-US" dirty="0" smtClean="0"/>
              <a:t>分配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对象。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虚拟机在启动的时候，可以通过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Xms</a:t>
            </a:r>
            <a:r>
              <a:rPr lang="zh-CN" altLang="en-US" dirty="0" smtClean="0"/>
              <a:t>和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Xmx</a:t>
            </a:r>
            <a:r>
              <a:rPr lang="zh-CN" altLang="en-US" dirty="0" smtClean="0"/>
              <a:t>选项来指定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的最小值和最大</a:t>
            </a:r>
            <a:r>
              <a:rPr lang="zh-CN" altLang="en-US" dirty="0" smtClean="0"/>
              <a:t>值。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Java Object Heap</a:t>
            </a:r>
            <a:r>
              <a:rPr lang="zh-CN" altLang="en-US" dirty="0" smtClean="0"/>
              <a:t>的最小和最大默认值为</a:t>
            </a:r>
            <a:r>
              <a:rPr lang="en-US" altLang="zh-CN" dirty="0" smtClean="0"/>
              <a:t>2M</a:t>
            </a:r>
            <a:r>
              <a:rPr lang="zh-CN" altLang="en-US" dirty="0" smtClean="0"/>
              <a:t>和</a:t>
            </a:r>
            <a:r>
              <a:rPr lang="en-US" altLang="zh-CN" dirty="0" smtClean="0"/>
              <a:t>16M</a:t>
            </a:r>
            <a:r>
              <a:rPr lang="zh-CN" altLang="en-US" dirty="0" smtClean="0"/>
              <a:t>。</a:t>
            </a:r>
            <a:r>
              <a:rPr lang="zh-CN" altLang="en-US" dirty="0" smtClean="0"/>
              <a:t>但是厂商</a:t>
            </a:r>
            <a:r>
              <a:rPr lang="zh-CN" altLang="en-US" dirty="0" smtClean="0"/>
              <a:t>会根据手机的配置</a:t>
            </a:r>
            <a:r>
              <a:rPr lang="zh-CN" altLang="en-US" dirty="0" smtClean="0"/>
              <a:t>情况进行</a:t>
            </a:r>
            <a:r>
              <a:rPr lang="zh-CN" altLang="en-US" dirty="0" smtClean="0"/>
              <a:t>调整，例如，</a:t>
            </a:r>
            <a:r>
              <a:rPr lang="en-US" altLang="zh-CN" dirty="0" smtClean="0"/>
              <a:t>G1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Droid</a:t>
            </a:r>
            <a:r>
              <a:rPr lang="zh-CN" altLang="en-US" dirty="0" smtClean="0"/>
              <a:t>、</a:t>
            </a:r>
            <a:r>
              <a:rPr lang="en-US" altLang="zh-CN" dirty="0" smtClean="0"/>
              <a:t>Nexus One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Xoom</a:t>
            </a:r>
            <a:r>
              <a:rPr lang="zh-CN" altLang="en-US" dirty="0" smtClean="0"/>
              <a:t>的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的最大值分别为</a:t>
            </a:r>
            <a:r>
              <a:rPr lang="en-US" altLang="zh-CN" dirty="0" smtClean="0"/>
              <a:t>16M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24M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32M </a:t>
            </a:r>
            <a:r>
              <a:rPr lang="zh-CN" altLang="en-US" dirty="0" smtClean="0"/>
              <a:t>和</a:t>
            </a:r>
            <a:r>
              <a:rPr lang="en-US" altLang="zh-CN" dirty="0" smtClean="0"/>
              <a:t>48M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通过</a:t>
            </a:r>
            <a:r>
              <a:rPr lang="en-US" altLang="zh-CN" dirty="0" err="1" smtClean="0"/>
              <a:t>ActivityManager.getMemoryClass</a:t>
            </a:r>
            <a:r>
              <a:rPr lang="zh-CN" altLang="en-US" dirty="0" smtClean="0"/>
              <a:t>可以获得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虚拟机的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的最大</a:t>
            </a:r>
            <a:r>
              <a:rPr lang="zh-CN" altLang="en-US" dirty="0" smtClean="0"/>
              <a:t>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Bitmap </a:t>
            </a:r>
            <a:r>
              <a:rPr lang="en-US" altLang="zh-CN" dirty="0" smtClean="0"/>
              <a:t>Memory</a:t>
            </a:r>
          </a:p>
          <a:p>
            <a:pPr lvl="1"/>
            <a:r>
              <a:rPr lang="zh-CN" altLang="en-US" dirty="0" smtClean="0"/>
              <a:t>用来处理</a:t>
            </a:r>
            <a:r>
              <a:rPr lang="zh-CN" altLang="en-US" dirty="0" smtClean="0"/>
              <a:t>图像。</a:t>
            </a:r>
            <a:r>
              <a:rPr lang="zh-CN" altLang="en-US" dirty="0" smtClean="0"/>
              <a:t>在</a:t>
            </a:r>
            <a:r>
              <a:rPr lang="en-US" altLang="zh-CN" dirty="0" err="1" smtClean="0"/>
              <a:t>HoneyComb</a:t>
            </a:r>
            <a:r>
              <a:rPr lang="zh-CN" altLang="en-US" dirty="0" smtClean="0"/>
              <a:t>之前，</a:t>
            </a:r>
            <a:r>
              <a:rPr lang="en-US" altLang="zh-CN" dirty="0" smtClean="0"/>
              <a:t>Bitmap Memory</a:t>
            </a:r>
            <a:r>
              <a:rPr lang="zh-CN" altLang="en-US" dirty="0" smtClean="0"/>
              <a:t>是在</a:t>
            </a:r>
            <a:r>
              <a:rPr lang="en-US" altLang="zh-CN" dirty="0" smtClean="0"/>
              <a:t>Native Heap</a:t>
            </a:r>
            <a:r>
              <a:rPr lang="zh-CN" altLang="en-US" dirty="0" smtClean="0"/>
              <a:t>中分配的，但是这部分内存同样计入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中。</a:t>
            </a:r>
            <a:r>
              <a:rPr lang="zh-CN" altLang="en-US" dirty="0" smtClean="0"/>
              <a:t>这就是为什么我们在调用</a:t>
            </a:r>
            <a:r>
              <a:rPr lang="en-US" altLang="zh-CN" dirty="0" err="1" smtClean="0"/>
              <a:t>BitmapFactory</a:t>
            </a:r>
            <a:r>
              <a:rPr lang="zh-CN" altLang="en-US" dirty="0" smtClean="0"/>
              <a:t>相关的接口来处理大图像时，会抛出一个</a:t>
            </a:r>
            <a:r>
              <a:rPr lang="en-US" altLang="zh-CN" dirty="0" err="1" smtClean="0"/>
              <a:t>OutOfMemoryError</a:t>
            </a:r>
            <a:r>
              <a:rPr lang="zh-CN" altLang="en-US" dirty="0" smtClean="0"/>
              <a:t>异常的</a:t>
            </a:r>
            <a:r>
              <a:rPr lang="zh-CN" altLang="en-US" dirty="0" smtClean="0"/>
              <a:t>原因：</a:t>
            </a:r>
            <a:r>
              <a:rPr lang="en-US" altLang="zh-CN" b="1" i="1" dirty="0" err="1" smtClean="0"/>
              <a:t>java.lang.OutOfMemoryError</a:t>
            </a:r>
            <a:r>
              <a:rPr lang="en-US" altLang="zh-CN" b="1" i="1" dirty="0" smtClean="0"/>
              <a:t>: bitmap size exceeds VM budget </a:t>
            </a:r>
            <a:endParaRPr lang="en-US" altLang="zh-CN" b="1" i="1" dirty="0" smtClean="0"/>
          </a:p>
          <a:p>
            <a:pPr lvl="1"/>
            <a:r>
              <a:rPr lang="zh-CN" altLang="en-US" dirty="0" smtClean="0"/>
              <a:t> 在</a:t>
            </a:r>
            <a:r>
              <a:rPr lang="en-US" altLang="zh-CN" dirty="0" err="1" smtClean="0"/>
              <a:t>HoneyComb</a:t>
            </a:r>
            <a:r>
              <a:rPr lang="zh-CN" altLang="en-US" dirty="0" smtClean="0"/>
              <a:t>以及更高的版本中，</a:t>
            </a:r>
            <a:r>
              <a:rPr lang="en-US" altLang="zh-CN" dirty="0" smtClean="0"/>
              <a:t>Bitmap Memory</a:t>
            </a:r>
            <a:r>
              <a:rPr lang="zh-CN" altLang="en-US" dirty="0" smtClean="0"/>
              <a:t>就直接是在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中分配了，这样就可以直接接受</a:t>
            </a:r>
            <a:r>
              <a:rPr lang="en-US" altLang="zh-CN" dirty="0" smtClean="0"/>
              <a:t>GC</a:t>
            </a:r>
            <a:r>
              <a:rPr lang="zh-CN" altLang="en-US" dirty="0" smtClean="0"/>
              <a:t>的管理。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Native Heap</a:t>
            </a:r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Native Code</a:t>
            </a:r>
            <a:r>
              <a:rPr lang="zh-CN" altLang="en-US" dirty="0" smtClean="0"/>
              <a:t>中使用</a:t>
            </a:r>
            <a:r>
              <a:rPr lang="en-US" altLang="zh-CN" dirty="0" err="1" smtClean="0"/>
              <a:t>malloc</a:t>
            </a:r>
            <a:r>
              <a:rPr lang="zh-CN" altLang="en-US" dirty="0" smtClean="0"/>
              <a:t>等分配出来的内存，这部分</a:t>
            </a:r>
            <a:r>
              <a:rPr lang="zh-CN" altLang="en-US" dirty="0" smtClean="0"/>
              <a:t>内存不</a:t>
            </a:r>
            <a:r>
              <a:rPr lang="zh-CN" altLang="en-US" dirty="0" smtClean="0"/>
              <a:t>受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的大小</a:t>
            </a:r>
            <a:r>
              <a:rPr lang="zh-CN" altLang="en-US" dirty="0" smtClean="0"/>
              <a:t>限制。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注意，</a:t>
            </a:r>
            <a:r>
              <a:rPr lang="zh-CN" altLang="en-US" dirty="0" smtClean="0"/>
              <a:t>不要因为</a:t>
            </a:r>
            <a:r>
              <a:rPr lang="en-US" altLang="zh-CN" dirty="0" smtClean="0"/>
              <a:t>Native Heap</a:t>
            </a:r>
            <a:r>
              <a:rPr lang="zh-CN" altLang="en-US" dirty="0" smtClean="0"/>
              <a:t>可以自由使用就滥用，因为滥用</a:t>
            </a:r>
            <a:r>
              <a:rPr lang="en-US" altLang="zh-CN" dirty="0" smtClean="0"/>
              <a:t>Native Heap</a:t>
            </a:r>
            <a:r>
              <a:rPr lang="zh-CN" altLang="en-US" dirty="0" smtClean="0"/>
              <a:t>会导致系统可用内存急剧减少，从而引发系统采取激进的措施来</a:t>
            </a:r>
            <a:r>
              <a:rPr lang="en-US" altLang="zh-CN" dirty="0" smtClean="0"/>
              <a:t>Kill</a:t>
            </a:r>
            <a:r>
              <a:rPr lang="zh-CN" altLang="en-US" dirty="0" smtClean="0"/>
              <a:t>掉某些进程，用来补充可用内存，这样会影响系统体验。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09600" y="155679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垃圾收集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(GC)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1: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Mark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，使用</a:t>
            </a:r>
            <a:r>
              <a:rPr kumimoji="0" lang="en-US" altLang="zh-CN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RootSet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标记对象引用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2: Sweep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，回收没有被引用的对象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GingerBread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之前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Stop-the-word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，也就是垃圾收集线程在执行的时候，其它的线程都停止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Full heap collection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，也就是一次收集完全部的垃圾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一次垃圾收集造成的程序中止时间通常都大于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GingerBread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之后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Cocurrent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，也就是大多数情况下，垃圾收集线程与其它线程是并发执行的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Partial collection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，也就是一次可能只收集一部分垃圾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一次垃圾收集造成的程序中止时间通常都小于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5ms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 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虚拟机执行完成一次垃圾收集之后，我们通常可以看到类似以下的日志输出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GC_CONCURRENT</a:t>
            </a:r>
            <a:r>
              <a:rPr lang="zh-CN" altLang="en-US" dirty="0" smtClean="0"/>
              <a:t>表示并行</a:t>
            </a:r>
            <a:r>
              <a:rPr lang="en-US" altLang="zh-CN" dirty="0" smtClean="0"/>
              <a:t>GC</a:t>
            </a:r>
            <a:r>
              <a:rPr lang="zh-CN" altLang="en-US" dirty="0" smtClean="0"/>
              <a:t>，</a:t>
            </a:r>
            <a:r>
              <a:rPr lang="en-US" altLang="zh-CN" dirty="0" smtClean="0"/>
              <a:t>2049K</a:t>
            </a:r>
            <a:r>
              <a:rPr lang="zh-CN" altLang="en-US" dirty="0" smtClean="0"/>
              <a:t>表示总共回收的内存，</a:t>
            </a:r>
            <a:r>
              <a:rPr lang="en-US" altLang="zh-CN" dirty="0" smtClean="0"/>
              <a:t>3571K/9991K</a:t>
            </a:r>
            <a:r>
              <a:rPr lang="zh-CN" altLang="en-US" dirty="0" smtClean="0"/>
              <a:t>表示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统计，即在</a:t>
            </a:r>
            <a:r>
              <a:rPr lang="en-US" altLang="zh-CN" dirty="0" smtClean="0"/>
              <a:t>9991K</a:t>
            </a:r>
            <a:r>
              <a:rPr lang="zh-CN" altLang="en-US" dirty="0" smtClean="0"/>
              <a:t>的</a:t>
            </a:r>
            <a:r>
              <a:rPr lang="en-US" altLang="zh-CN" dirty="0" smtClean="0"/>
              <a:t>Java Object Heap</a:t>
            </a:r>
            <a:r>
              <a:rPr lang="zh-CN" altLang="en-US" dirty="0" smtClean="0"/>
              <a:t>中，有</a:t>
            </a:r>
            <a:r>
              <a:rPr lang="en-US" altLang="zh-CN" dirty="0" smtClean="0"/>
              <a:t>3571K</a:t>
            </a:r>
            <a:r>
              <a:rPr lang="zh-CN" altLang="en-US" dirty="0" smtClean="0"/>
              <a:t>是正在使用的，</a:t>
            </a:r>
            <a:r>
              <a:rPr lang="en-US" altLang="zh-CN" dirty="0" smtClean="0"/>
              <a:t>4703K/5261K</a:t>
            </a:r>
            <a:r>
              <a:rPr lang="zh-CN" altLang="en-US" dirty="0" smtClean="0"/>
              <a:t>表示</a:t>
            </a:r>
            <a:r>
              <a:rPr lang="en-US" altLang="zh-CN" dirty="0" smtClean="0"/>
              <a:t>External Memory</a:t>
            </a:r>
            <a:r>
              <a:rPr lang="zh-CN" altLang="en-US" dirty="0" smtClean="0"/>
              <a:t>统计，即在</a:t>
            </a:r>
            <a:r>
              <a:rPr lang="en-US" altLang="zh-CN" dirty="0" smtClean="0"/>
              <a:t>5261K</a:t>
            </a:r>
            <a:r>
              <a:rPr lang="zh-CN" altLang="en-US" dirty="0" smtClean="0"/>
              <a:t>的</a:t>
            </a:r>
            <a:r>
              <a:rPr lang="en-US" altLang="zh-CN" dirty="0" smtClean="0"/>
              <a:t>External Memory</a:t>
            </a:r>
            <a:r>
              <a:rPr lang="zh-CN" altLang="en-US" dirty="0" smtClean="0"/>
              <a:t>中，有</a:t>
            </a:r>
            <a:r>
              <a:rPr lang="en-US" altLang="zh-CN" dirty="0" smtClean="0"/>
              <a:t>4703K</a:t>
            </a:r>
            <a:r>
              <a:rPr lang="zh-CN" altLang="en-US" dirty="0" smtClean="0"/>
              <a:t>是正在使用的，</a:t>
            </a:r>
            <a:r>
              <a:rPr lang="en-US" altLang="zh-CN" dirty="0" smtClean="0"/>
              <a:t>2ms+2ms</a:t>
            </a:r>
            <a:r>
              <a:rPr lang="zh-CN" altLang="en-US" dirty="0" smtClean="0"/>
              <a:t>表示垃圾收集造成的程序中止时间。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492896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D/</a:t>
            </a:r>
            <a:r>
              <a:rPr lang="en-US" altLang="zh-CN" b="1" dirty="0" err="1" smtClean="0"/>
              <a:t>dalvikvm</a:t>
            </a:r>
            <a:r>
              <a:rPr lang="en-US" altLang="zh-CN" b="1" dirty="0" smtClean="0"/>
              <a:t>(9050): GC_CONCURRENT freed 2049K, 65% free 3571K/9991K, external 4703K/5261K, paused 2ms+2ms  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即时编译</a:t>
            </a:r>
            <a:r>
              <a:rPr lang="en-US" altLang="zh-CN" dirty="0" smtClean="0"/>
              <a:t>(JIT)</a:t>
            </a:r>
          </a:p>
          <a:p>
            <a:pPr lvl="1"/>
            <a:r>
              <a:rPr lang="zh-CN" altLang="en-US" dirty="0" smtClean="0"/>
              <a:t>从</a:t>
            </a:r>
            <a:r>
              <a:rPr lang="en-US" altLang="zh-CN" dirty="0" smtClean="0"/>
              <a:t>2.2</a:t>
            </a:r>
            <a:r>
              <a:rPr lang="zh-CN" altLang="en-US" dirty="0" smtClean="0"/>
              <a:t>开始支持</a:t>
            </a:r>
            <a:r>
              <a:rPr lang="en-US" altLang="zh-CN" dirty="0" smtClean="0"/>
              <a:t>JIT</a:t>
            </a:r>
            <a:r>
              <a:rPr lang="zh-CN" altLang="en-US" dirty="0" smtClean="0"/>
              <a:t>，并且是可选的，编译时通过</a:t>
            </a:r>
            <a:r>
              <a:rPr lang="en-US" altLang="zh-CN" dirty="0" smtClean="0"/>
              <a:t>WITH_JIT</a:t>
            </a:r>
            <a:r>
              <a:rPr lang="zh-CN" altLang="en-US" dirty="0" smtClean="0"/>
              <a:t>宏进行控制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基于执行路径</a:t>
            </a:r>
            <a:r>
              <a:rPr lang="en-US" altLang="zh-CN" dirty="0" smtClean="0"/>
              <a:t>(Executing Path)</a:t>
            </a:r>
            <a:r>
              <a:rPr lang="zh-CN" altLang="en-US" dirty="0" smtClean="0"/>
              <a:t>对热门的代码片断进行优化</a:t>
            </a:r>
            <a:r>
              <a:rPr lang="en-US" altLang="zh-CN" dirty="0" smtClean="0"/>
              <a:t>(Trace JIT)</a:t>
            </a:r>
            <a:r>
              <a:rPr lang="zh-CN" altLang="en-US" dirty="0" smtClean="0"/>
              <a:t>，传统的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虚拟机以</a:t>
            </a:r>
            <a:r>
              <a:rPr lang="en-US" altLang="zh-CN" dirty="0" smtClean="0"/>
              <a:t>Method</a:t>
            </a:r>
            <a:r>
              <a:rPr lang="zh-CN" altLang="en-US" dirty="0" smtClean="0"/>
              <a:t>为单位进行优化</a:t>
            </a:r>
            <a:r>
              <a:rPr lang="en-US" altLang="zh-CN" dirty="0" smtClean="0"/>
              <a:t>(Method JIT)</a:t>
            </a:r>
          </a:p>
          <a:p>
            <a:pPr lvl="1"/>
            <a:r>
              <a:rPr lang="zh-CN" altLang="en-US" dirty="0" smtClean="0"/>
              <a:t>可以利用运行时信息进行激进优化，获得比静态编译语言更高的</a:t>
            </a:r>
            <a:r>
              <a:rPr lang="zh-CN" altLang="en-US" dirty="0" smtClean="0"/>
              <a:t>性能，如</a:t>
            </a:r>
            <a:r>
              <a:rPr lang="en-US" altLang="zh-CN" dirty="0" smtClean="0"/>
              <a:t>Lazy </a:t>
            </a:r>
            <a:r>
              <a:rPr lang="en-US" altLang="zh-CN" dirty="0" smtClean="0"/>
              <a:t>Unlocking</a:t>
            </a:r>
            <a:r>
              <a:rPr lang="zh-CN" altLang="en-US" dirty="0" smtClean="0"/>
              <a:t>机制，可以参考</a:t>
            </a:r>
            <a:r>
              <a:rPr lang="en-US" altLang="zh-CN" dirty="0" smtClean="0"/>
              <a:t>《</a:t>
            </a:r>
            <a:r>
              <a:rPr lang="en-US" altLang="zh-CN" dirty="0" smtClean="0"/>
              <a:t>Oracle </a:t>
            </a:r>
            <a:r>
              <a:rPr lang="en-US" altLang="zh-CN" dirty="0" err="1" smtClean="0"/>
              <a:t>JRockit</a:t>
            </a:r>
            <a:r>
              <a:rPr lang="en-US" altLang="zh-CN" dirty="0" smtClean="0"/>
              <a:t>: The Definitive Guide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一书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实现原理：</a:t>
            </a:r>
            <a:r>
              <a:rPr lang="en-US" altLang="zh-CN" dirty="0" smtClean="0">
                <a:hlinkClick r:id="rId2"/>
              </a:rPr>
              <a:t>http://blog.reverberate.org/2012/12/hello-jit-world-joy-of-simple-jits.html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zh-CN" altLang="en-US" sz="2400" dirty="0" smtClean="0"/>
              <a:t>支持</a:t>
            </a:r>
            <a:r>
              <a:rPr lang="en-US" altLang="zh-CN" sz="2400" dirty="0" smtClean="0"/>
              <a:t>JDWP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Java Debug Wire Protocol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协议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每一个</a:t>
            </a:r>
            <a:r>
              <a:rPr lang="en-US" altLang="zh-CN" sz="2000" dirty="0" err="1" smtClean="0"/>
              <a:t>Dalvik</a:t>
            </a:r>
            <a:r>
              <a:rPr lang="zh-CN" altLang="en-US" sz="2000" dirty="0" smtClean="0"/>
              <a:t>虚拟机</a:t>
            </a:r>
            <a:r>
              <a:rPr lang="zh-CN" altLang="en-US" sz="2000" dirty="0" smtClean="0"/>
              <a:t>进程都都提供有一个端口来供调试器连接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DDMS</a:t>
            </a:r>
            <a:r>
              <a:rPr lang="zh-CN" altLang="en-US" sz="2000" dirty="0" smtClean="0"/>
              <a:t>提供有一个转发端口</a:t>
            </a:r>
            <a:r>
              <a:rPr lang="en-US" altLang="zh-CN" sz="2000" dirty="0" smtClean="0"/>
              <a:t>8870</a:t>
            </a:r>
            <a:r>
              <a:rPr lang="zh-CN" altLang="en-US" sz="2000" dirty="0" smtClean="0"/>
              <a:t>，通过它可以同时调试多个</a:t>
            </a:r>
            <a:r>
              <a:rPr lang="en-US" altLang="zh-CN" sz="2000" dirty="0" err="1" smtClean="0"/>
              <a:t>Dalvik</a:t>
            </a:r>
            <a:r>
              <a:rPr lang="zh-CN" altLang="en-US" sz="2000" dirty="0" smtClean="0"/>
              <a:t>虚拟机进程</a:t>
            </a:r>
            <a:endParaRPr lang="en-US" altLang="zh-CN" sz="2000" dirty="0" smtClean="0"/>
          </a:p>
          <a:p>
            <a:pPr lvl="1"/>
            <a:endParaRPr lang="zh-CN" altLang="en-US" dirty="0"/>
          </a:p>
        </p:txBody>
      </p:sp>
      <p:pic>
        <p:nvPicPr>
          <p:cNvPr id="4" name="图片 3" descr="dalvik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664296"/>
            <a:ext cx="6192688" cy="42210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About Me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老罗的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之旅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博客作者</a:t>
            </a:r>
            <a:endParaRPr lang="en-US" altLang="zh-CN" dirty="0" smtClean="0"/>
          </a:p>
          <a:p>
            <a:r>
              <a:rPr lang="en-US" altLang="zh-CN" dirty="0" smtClean="0"/>
              <a:t>《Android</a:t>
            </a:r>
            <a:r>
              <a:rPr lang="zh-CN" altLang="en-US" dirty="0" smtClean="0"/>
              <a:t>系统源代码情景分析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书籍作者</a:t>
            </a:r>
            <a:endParaRPr lang="en-US" altLang="zh-CN" dirty="0" smtClean="0"/>
          </a:p>
          <a:p>
            <a:r>
              <a:rPr lang="zh-CN" altLang="en-US" dirty="0"/>
              <a:t>博</a:t>
            </a:r>
            <a:r>
              <a:rPr lang="zh-CN" altLang="en-US" dirty="0" smtClean="0"/>
              <a:t>客：</a:t>
            </a:r>
            <a:r>
              <a:rPr lang="en-US" altLang="zh-CN" dirty="0" smtClean="0">
                <a:hlinkClick r:id="rId2"/>
              </a:rPr>
              <a:t>http://blog.csdn.net/Luoshengyang</a:t>
            </a:r>
            <a:endParaRPr lang="en-US" altLang="zh-CN" dirty="0" smtClean="0"/>
          </a:p>
          <a:p>
            <a:r>
              <a:rPr lang="zh-CN" altLang="en-US" dirty="0" smtClean="0"/>
              <a:t>微博：</a:t>
            </a:r>
            <a:r>
              <a:rPr lang="en-US" altLang="zh-CN" dirty="0" smtClean="0">
                <a:hlinkClick r:id="rId3"/>
              </a:rPr>
              <a:t>http://weibo.com/shengyangluo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</a:t>
            </a:r>
            <a:r>
              <a:rPr lang="zh-CN" altLang="en-US" dirty="0" smtClean="0"/>
              <a:t>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虚拟机由</a:t>
            </a:r>
            <a:r>
              <a:rPr lang="en-US" altLang="zh-CN" sz="2400" dirty="0" smtClean="0"/>
              <a:t>Zygote</a:t>
            </a:r>
            <a:r>
              <a:rPr lang="zh-CN" altLang="en-US" sz="2400" dirty="0" smtClean="0"/>
              <a:t>进程启动，然后再复制到</a:t>
            </a:r>
            <a:r>
              <a:rPr lang="en-US" altLang="zh-CN" sz="2400" dirty="0" smtClean="0"/>
              <a:t>System Server</a:t>
            </a:r>
            <a:r>
              <a:rPr lang="zh-CN" altLang="en-US" sz="2400" dirty="0" smtClean="0"/>
              <a:t>进程和应用程序进程</a:t>
            </a:r>
            <a:endParaRPr lang="zh-CN" altLang="en-US" sz="2400" dirty="0"/>
          </a:p>
        </p:txBody>
      </p:sp>
      <p:pic>
        <p:nvPicPr>
          <p:cNvPr id="5" name="图片 4" descr="dalvik-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6811326" cy="472514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startVM</a:t>
            </a:r>
            <a:r>
              <a:rPr lang="zh-CN" altLang="en-US" dirty="0" smtClean="0"/>
              <a:t>的过程中会创建一个</a:t>
            </a:r>
            <a:r>
              <a:rPr lang="en-US" altLang="zh-CN" dirty="0" err="1" smtClean="0"/>
              <a:t>JavaVMExt</a:t>
            </a:r>
            <a:r>
              <a:rPr lang="zh-CN" altLang="en-US" dirty="0" smtClean="0"/>
              <a:t>，并且该</a:t>
            </a:r>
            <a:r>
              <a:rPr lang="en-US" altLang="zh-CN" dirty="0" err="1" smtClean="0"/>
              <a:t>JavaVMExt</a:t>
            </a:r>
            <a:r>
              <a:rPr lang="zh-CN" altLang="en-US" dirty="0" smtClean="0"/>
              <a:t>关联有一个</a:t>
            </a:r>
            <a:r>
              <a:rPr lang="en-US" altLang="zh-CN" dirty="0" err="1" smtClean="0"/>
              <a:t>JNIInvokeInterface</a:t>
            </a:r>
            <a:r>
              <a:rPr lang="zh-CN" altLang="en-US" dirty="0" smtClean="0"/>
              <a:t>，</a:t>
            </a:r>
            <a:r>
              <a:rPr lang="en-US" altLang="zh-CN" dirty="0" smtClean="0"/>
              <a:t>Native</a:t>
            </a:r>
            <a:r>
              <a:rPr lang="zh-CN" altLang="en-US" dirty="0" smtClean="0"/>
              <a:t> </a:t>
            </a:r>
            <a:r>
              <a:rPr lang="en-US" altLang="zh-CN" dirty="0" smtClean="0"/>
              <a:t>Code</a:t>
            </a:r>
            <a:r>
              <a:rPr lang="zh-CN" altLang="en-US" dirty="0" smtClean="0"/>
              <a:t>通过它来访问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endParaRPr lang="zh-CN" altLang="en-US" dirty="0"/>
          </a:p>
        </p:txBody>
      </p:sp>
      <p:pic>
        <p:nvPicPr>
          <p:cNvPr id="4" name="图片 3" descr="dalvik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140968"/>
            <a:ext cx="5918873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/>
              <a:t>startVM</a:t>
            </a:r>
            <a:r>
              <a:rPr lang="zh-CN" altLang="en-US" sz="2400" dirty="0" smtClean="0"/>
              <a:t>的</a:t>
            </a:r>
            <a:r>
              <a:rPr lang="zh-CN" altLang="en-US" sz="2400" dirty="0" smtClean="0"/>
              <a:t>过程中还会为当前线程关联有一个</a:t>
            </a:r>
            <a:r>
              <a:rPr lang="en-US" altLang="zh-CN" sz="2400" dirty="0" err="1" smtClean="0"/>
              <a:t>JNIEnvExt</a:t>
            </a:r>
            <a:r>
              <a:rPr lang="zh-CN" altLang="en-US" sz="2400" dirty="0" smtClean="0"/>
              <a:t>，并且该</a:t>
            </a:r>
            <a:r>
              <a:rPr lang="en-US" altLang="zh-CN" sz="2400" dirty="0" err="1" smtClean="0"/>
              <a:t>JNIEnvExt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关联有一个</a:t>
            </a:r>
            <a:r>
              <a:rPr lang="en-US" altLang="zh-CN" sz="2400" dirty="0" err="1" smtClean="0"/>
              <a:t>JNINativeInterface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Native Code</a:t>
            </a:r>
            <a:r>
              <a:rPr lang="zh-CN" altLang="en-US" sz="2400" dirty="0" smtClean="0"/>
              <a:t>通过它来调用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函数或者访问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对象</a:t>
            </a:r>
            <a:endParaRPr lang="zh-CN" altLang="en-US" sz="2400" dirty="0"/>
          </a:p>
        </p:txBody>
      </p:sp>
      <p:pic>
        <p:nvPicPr>
          <p:cNvPr id="4" name="图片 3" descr="dalvik-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564904"/>
            <a:ext cx="6048672" cy="42930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800" dirty="0" err="1" smtClean="0"/>
              <a:t>Dalvik</a:t>
            </a:r>
            <a:r>
              <a:rPr lang="zh-CN" altLang="en-US" sz="2800" dirty="0" smtClean="0"/>
              <a:t>虚拟机在</a:t>
            </a:r>
            <a:r>
              <a:rPr lang="en-US" altLang="zh-CN" sz="2800" dirty="0" smtClean="0"/>
              <a:t>Zygote</a:t>
            </a:r>
            <a:r>
              <a:rPr lang="zh-CN" altLang="en-US" sz="2800" dirty="0" smtClean="0"/>
              <a:t>进程启动的过程中，还会进一步预加载</a:t>
            </a:r>
            <a:r>
              <a:rPr lang="en-US" altLang="zh-CN" sz="2800" dirty="0" smtClean="0"/>
              <a:t>Java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Android</a:t>
            </a:r>
            <a:r>
              <a:rPr lang="zh-CN" altLang="en-US" sz="2800" dirty="0" smtClean="0"/>
              <a:t>核心类库以及系统资源</a:t>
            </a:r>
            <a:endParaRPr lang="zh-CN" altLang="en-US" sz="2800" dirty="0"/>
          </a:p>
        </p:txBody>
      </p:sp>
      <p:pic>
        <p:nvPicPr>
          <p:cNvPr id="4" name="图片 3" descr="zygote-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348880"/>
            <a:ext cx="5630061" cy="424874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虚拟机从</a:t>
            </a:r>
            <a:r>
              <a:rPr lang="en-US" altLang="zh-CN" sz="2400" dirty="0" smtClean="0"/>
              <a:t>Zygote</a:t>
            </a:r>
            <a:r>
              <a:rPr lang="zh-CN" altLang="en-US" sz="2400" dirty="0" smtClean="0"/>
              <a:t>进程复制到</a:t>
            </a:r>
            <a:r>
              <a:rPr lang="en-US" altLang="zh-CN" sz="2400" dirty="0" smtClean="0"/>
              <a:t>System Server</a:t>
            </a:r>
            <a:r>
              <a:rPr lang="zh-CN" altLang="en-US" sz="2400" dirty="0" smtClean="0"/>
              <a:t>进程之后，它们就通过</a:t>
            </a:r>
            <a:r>
              <a:rPr lang="en-US" altLang="zh-CN" sz="2400" dirty="0" smtClean="0"/>
              <a:t>COW(Copy On Write)</a:t>
            </a:r>
            <a:r>
              <a:rPr lang="zh-CN" altLang="en-US" sz="2400" dirty="0" smtClean="0"/>
              <a:t>机制共享同一个</a:t>
            </a:r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虚拟机实例以及预加载类库和资源</a:t>
            </a:r>
            <a:endParaRPr lang="zh-CN" altLang="en-US" sz="2400" dirty="0"/>
          </a:p>
        </p:txBody>
      </p:sp>
      <p:pic>
        <p:nvPicPr>
          <p:cNvPr id="4" name="图片 3" descr="zygote-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492896"/>
            <a:ext cx="6420747" cy="435773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虚拟机从</a:t>
            </a:r>
            <a:r>
              <a:rPr lang="en-US" altLang="zh-CN" sz="2400" dirty="0" smtClean="0"/>
              <a:t>Zygote</a:t>
            </a:r>
            <a:r>
              <a:rPr lang="zh-CN" altLang="en-US" sz="2400" dirty="0" smtClean="0"/>
              <a:t>进程复制到应用程序进程之后，它们同样会通过</a:t>
            </a:r>
            <a:r>
              <a:rPr lang="en-US" altLang="zh-CN" sz="2400" dirty="0" smtClean="0"/>
              <a:t>COW(Copy On Write)</a:t>
            </a:r>
            <a:r>
              <a:rPr lang="zh-CN" altLang="en-US" sz="2400" dirty="0" smtClean="0"/>
              <a:t>机制共享同一个</a:t>
            </a:r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虚拟机实例以及预加载类库和资源</a:t>
            </a:r>
            <a:endParaRPr lang="zh-CN" altLang="en-US" sz="2400" dirty="0"/>
          </a:p>
        </p:txBody>
      </p:sp>
      <p:pic>
        <p:nvPicPr>
          <p:cNvPr id="5" name="图片 4" descr="zygote-2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420888"/>
            <a:ext cx="6458852" cy="441069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r>
              <a:rPr lang="zh-CN" altLang="en-US" dirty="0" smtClean="0"/>
              <a:t>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虚拟机在</a:t>
            </a:r>
            <a:r>
              <a:rPr lang="en-US" altLang="zh-CN" dirty="0" smtClean="0"/>
              <a:t>Zygote</a:t>
            </a:r>
            <a:r>
              <a:rPr lang="zh-CN" altLang="en-US" dirty="0" smtClean="0"/>
              <a:t>进程中启动之后，就会以</a:t>
            </a:r>
            <a:r>
              <a:rPr lang="en-US" altLang="zh-CN" dirty="0" err="1" smtClean="0"/>
              <a:t>ZygoteInit.main</a:t>
            </a:r>
            <a:r>
              <a:rPr lang="zh-CN" altLang="en-US" dirty="0" smtClean="0"/>
              <a:t>为入口点开始运行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虚拟机从</a:t>
            </a:r>
            <a:r>
              <a:rPr lang="en-US" altLang="zh-CN" dirty="0" smtClean="0"/>
              <a:t>Zygote</a:t>
            </a:r>
            <a:r>
              <a:rPr lang="zh-CN" altLang="en-US" dirty="0" smtClean="0"/>
              <a:t>进程复制到</a:t>
            </a:r>
            <a:r>
              <a:rPr lang="en-US" altLang="zh-CN" dirty="0" smtClean="0"/>
              <a:t>System Server</a:t>
            </a:r>
            <a:r>
              <a:rPr lang="zh-CN" altLang="en-US" dirty="0" smtClean="0"/>
              <a:t>进程之后，就会以</a:t>
            </a:r>
            <a:r>
              <a:rPr lang="en-US" altLang="zh-CN" dirty="0" err="1" smtClean="0"/>
              <a:t>SystemServer.main</a:t>
            </a:r>
            <a:r>
              <a:rPr lang="zh-CN" altLang="en-US" dirty="0" smtClean="0"/>
              <a:t>为入口点开始运行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r>
              <a:rPr lang="en-US" altLang="zh-CN" dirty="0" smtClean="0"/>
              <a:t>Zygote</a:t>
            </a:r>
            <a:r>
              <a:rPr lang="zh-CN" altLang="en-US" dirty="0" smtClean="0"/>
              <a:t>进程复制</a:t>
            </a:r>
            <a:r>
              <a:rPr lang="zh-CN" altLang="en-US" dirty="0" smtClean="0"/>
              <a:t>到应用程序进程之后，</a:t>
            </a:r>
            <a:r>
              <a:rPr lang="zh-CN" altLang="en-US" dirty="0" smtClean="0"/>
              <a:t>就会</a:t>
            </a:r>
            <a:r>
              <a:rPr lang="zh-CN" altLang="en-US" dirty="0" smtClean="0"/>
              <a:t>以</a:t>
            </a:r>
            <a:r>
              <a:rPr lang="en-US" altLang="zh-CN" dirty="0" err="1" smtClean="0"/>
              <a:t>ActivityThread.main</a:t>
            </a:r>
            <a:r>
              <a:rPr lang="zh-CN" altLang="en-US" dirty="0" smtClean="0"/>
              <a:t>为入口点开始</a:t>
            </a:r>
            <a:r>
              <a:rPr lang="zh-CN" altLang="en-US" dirty="0" smtClean="0"/>
              <a:t>运行</a:t>
            </a:r>
            <a:endParaRPr lang="en-US" altLang="zh-CN" dirty="0" smtClean="0"/>
          </a:p>
          <a:p>
            <a:r>
              <a:rPr lang="zh-CN" altLang="en-US" dirty="0" smtClean="0"/>
              <a:t>上述入口点都是通过调用</a:t>
            </a:r>
            <a:r>
              <a:rPr lang="en-US" altLang="zh-CN" dirty="0" err="1" smtClean="0"/>
              <a:t>JNINativeInterface</a:t>
            </a:r>
            <a:r>
              <a:rPr lang="zh-CN" altLang="en-US" dirty="0" smtClean="0"/>
              <a:t>接口的成员函数</a:t>
            </a:r>
            <a:r>
              <a:rPr lang="en-US" altLang="zh-CN" dirty="0" err="1" smtClean="0"/>
              <a:t>CallStaticVoidMethod</a:t>
            </a:r>
            <a:r>
              <a:rPr lang="zh-CN" altLang="en-US" dirty="0" smtClean="0"/>
              <a:t>来进入的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JNINativeInterface</a:t>
            </a:r>
            <a:r>
              <a:rPr lang="en-US" altLang="zh-CN" dirty="0" smtClean="0"/>
              <a:t>-&gt;</a:t>
            </a:r>
            <a:r>
              <a:rPr lang="en-US" altLang="zh-CN" dirty="0" err="1" smtClean="0"/>
              <a:t>CallStaticVoidMethod</a:t>
            </a:r>
            <a:r>
              <a:rPr lang="zh-CN" altLang="en-US" dirty="0" smtClean="0"/>
              <a:t>对应的实现为</a:t>
            </a:r>
            <a:r>
              <a:rPr lang="en-US" altLang="zh-CN" dirty="0" err="1" smtClean="0"/>
              <a:t>CallStaticVoidMethodV</a:t>
            </a:r>
            <a:endParaRPr lang="zh-CN" altLang="en-US" dirty="0"/>
          </a:p>
        </p:txBody>
      </p:sp>
      <p:pic>
        <p:nvPicPr>
          <p:cNvPr id="4" name="图片 3" descr="dalvik-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564904"/>
            <a:ext cx="6757292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CallStaticVoidMethodV</a:t>
            </a:r>
            <a:r>
              <a:rPr lang="zh-CN" altLang="en-US" dirty="0" smtClean="0"/>
              <a:t>调用</a:t>
            </a:r>
            <a:r>
              <a:rPr lang="en-US" altLang="zh-CN" dirty="0" err="1" smtClean="0"/>
              <a:t>dvmCallMethodV</a:t>
            </a:r>
            <a:endParaRPr lang="zh-CN" altLang="en-US" dirty="0"/>
          </a:p>
        </p:txBody>
      </p:sp>
      <p:pic>
        <p:nvPicPr>
          <p:cNvPr id="4" name="图片 3" descr="dalvik-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348880"/>
            <a:ext cx="5904656" cy="374254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虚拟机中，无论是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函数，还是</a:t>
            </a:r>
            <a:r>
              <a:rPr lang="en-US" altLang="zh-CN" dirty="0" smtClean="0"/>
              <a:t>Native</a:t>
            </a:r>
            <a:r>
              <a:rPr lang="zh-CN" altLang="en-US" dirty="0" smtClean="0"/>
              <a:t>函数，都是通过</a:t>
            </a:r>
            <a:r>
              <a:rPr lang="en-US" altLang="zh-CN" dirty="0" smtClean="0"/>
              <a:t>Method</a:t>
            </a:r>
            <a:r>
              <a:rPr lang="zh-CN" altLang="en-US" dirty="0" smtClean="0"/>
              <a:t>结构体来描述的</a:t>
            </a:r>
            <a:endParaRPr lang="zh-CN" altLang="en-US" dirty="0"/>
          </a:p>
        </p:txBody>
      </p:sp>
      <p:pic>
        <p:nvPicPr>
          <p:cNvPr id="4" name="图片 3" descr="dalvik-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996952"/>
            <a:ext cx="6687484" cy="37343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mtClean="0"/>
              <a:t>Agenda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虚拟机的启动过程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en-US" altLang="zh-CN" dirty="0" smtClean="0"/>
          </a:p>
          <a:p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r>
              <a:rPr lang="zh-CN" altLang="en-US" dirty="0" smtClean="0"/>
              <a:t>进程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err="1" smtClean="0"/>
              <a:t>Dalivk</a:t>
            </a:r>
            <a:r>
              <a:rPr lang="zh-CN" altLang="en-US" dirty="0" smtClean="0"/>
              <a:t>虚拟机中，通过</a:t>
            </a:r>
            <a:r>
              <a:rPr lang="en-US" altLang="zh-CN" dirty="0" err="1" smtClean="0"/>
              <a:t>dvmIsNativeMethod</a:t>
            </a:r>
            <a:r>
              <a:rPr lang="zh-CN" altLang="en-US" dirty="0" smtClean="0"/>
              <a:t>判断一个函数是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函数还是</a:t>
            </a:r>
            <a:r>
              <a:rPr lang="en-US" altLang="zh-CN" dirty="0" smtClean="0"/>
              <a:t>Native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pic>
        <p:nvPicPr>
          <p:cNvPr id="4" name="图片 3" descr="dalvik-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284984"/>
            <a:ext cx="7344818" cy="79208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Native</a:t>
            </a:r>
            <a:r>
              <a:rPr lang="zh-CN" altLang="en-US" sz="2400" dirty="0" smtClean="0"/>
              <a:t>函数直接由</a:t>
            </a:r>
            <a:r>
              <a:rPr lang="en-US" altLang="zh-CN" sz="2400" dirty="0" smtClean="0"/>
              <a:t>CPU</a:t>
            </a:r>
            <a:r>
              <a:rPr lang="zh-CN" altLang="en-US" sz="2400" dirty="0" smtClean="0"/>
              <a:t>执行，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函数由</a:t>
            </a:r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虚拟机解释执行，即通过</a:t>
            </a:r>
            <a:r>
              <a:rPr lang="en-US" altLang="zh-CN" sz="2400" dirty="0" err="1" smtClean="0"/>
              <a:t>dvmInterpret</a:t>
            </a:r>
            <a:r>
              <a:rPr lang="zh-CN" altLang="en-US" sz="2400" dirty="0" smtClean="0"/>
              <a:t>函数执行</a:t>
            </a:r>
            <a:endParaRPr lang="zh-CN" altLang="en-US" sz="2400" dirty="0"/>
          </a:p>
        </p:txBody>
      </p:sp>
      <p:pic>
        <p:nvPicPr>
          <p:cNvPr id="4" name="图片 3" descr="dalvik-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060848"/>
            <a:ext cx="6336704" cy="479715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400" dirty="0" err="1" smtClean="0"/>
              <a:t>Dalvik</a:t>
            </a:r>
            <a:r>
              <a:rPr lang="zh-CN" altLang="en-US" sz="2400" dirty="0" smtClean="0"/>
              <a:t>虚拟机标准解释器：</a:t>
            </a:r>
            <a:r>
              <a:rPr lang="en-US" altLang="zh-CN" sz="2400" dirty="0" err="1" smtClean="0"/>
              <a:t>dvmInterpretStd</a:t>
            </a:r>
            <a:endParaRPr lang="zh-CN" altLang="en-US" sz="2400" dirty="0"/>
          </a:p>
        </p:txBody>
      </p:sp>
      <p:pic>
        <p:nvPicPr>
          <p:cNvPr id="4" name="图片 3" descr="dalvik-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6984776" cy="52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3356992"/>
            <a:ext cx="7200800" cy="28083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Invoke-direct</a:t>
            </a:r>
            <a:r>
              <a:rPr lang="zh-CN" altLang="en-US" dirty="0" smtClean="0"/>
              <a:t>指令由函数</a:t>
            </a:r>
            <a:r>
              <a:rPr lang="en-US" altLang="zh-CN" dirty="0" err="1" smtClean="0"/>
              <a:t>invokeDirect</a:t>
            </a:r>
            <a:r>
              <a:rPr lang="zh-CN" altLang="en-US" dirty="0" smtClean="0"/>
              <a:t>执行</a:t>
            </a:r>
            <a:endParaRPr lang="zh-CN" altLang="en-US" dirty="0"/>
          </a:p>
        </p:txBody>
      </p:sp>
      <p:pic>
        <p:nvPicPr>
          <p:cNvPr id="4" name="图片 3" descr="dalvik-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060848"/>
            <a:ext cx="6506134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虚拟机的运行过程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函数</a:t>
            </a:r>
            <a:r>
              <a:rPr lang="en-US" altLang="zh-CN" sz="2800" dirty="0" err="1" smtClean="0"/>
              <a:t>invokeDirect</a:t>
            </a:r>
            <a:r>
              <a:rPr lang="zh-CN" altLang="en-US" sz="2800" dirty="0" smtClean="0"/>
              <a:t>调用</a:t>
            </a:r>
            <a:r>
              <a:rPr lang="en-US" altLang="zh-CN" sz="2800" dirty="0" smtClean="0"/>
              <a:t> </a:t>
            </a:r>
            <a:r>
              <a:rPr lang="en-US" altLang="zh-CN" sz="2800" dirty="0" err="1" smtClean="0"/>
              <a:t>invokeMethod</a:t>
            </a:r>
            <a:r>
              <a:rPr lang="zh-CN" altLang="en-US" sz="2800" dirty="0" smtClean="0"/>
              <a:t>执行</a:t>
            </a:r>
            <a:endParaRPr lang="zh-CN" altLang="en-US" sz="2800" dirty="0"/>
          </a:p>
        </p:txBody>
      </p:sp>
      <p:pic>
        <p:nvPicPr>
          <p:cNvPr id="4" name="图片 3" descr="dalvik-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060848"/>
            <a:ext cx="6687484" cy="47250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</a:t>
            </a:r>
            <a:r>
              <a:rPr lang="zh-CN" altLang="en-US" dirty="0" smtClean="0"/>
              <a:t>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JNI</a:t>
            </a:r>
            <a:r>
              <a:rPr lang="zh-CN" altLang="en-US" dirty="0" smtClean="0"/>
              <a:t>函数注册示例 </a:t>
            </a:r>
            <a:r>
              <a:rPr lang="en-US" altLang="zh-CN" dirty="0" smtClean="0"/>
              <a:t>-- </a:t>
            </a:r>
            <a:r>
              <a:rPr lang="en-US" altLang="zh-CN" dirty="0" err="1" smtClean="0"/>
              <a:t>ClassWithJni</a:t>
            </a:r>
            <a:endParaRPr lang="zh-CN" altLang="en-US" dirty="0"/>
          </a:p>
        </p:txBody>
      </p:sp>
      <p:pic>
        <p:nvPicPr>
          <p:cNvPr id="4" name="图片 3" descr="dalvik-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636912"/>
            <a:ext cx="5805844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JNI</a:t>
            </a:r>
            <a:r>
              <a:rPr lang="zh-CN" altLang="en-US" sz="2400" dirty="0" smtClean="0"/>
              <a:t>函数注册示例 </a:t>
            </a:r>
            <a:r>
              <a:rPr lang="en-US" altLang="zh-CN" sz="2400" dirty="0" smtClean="0"/>
              <a:t>-- </a:t>
            </a:r>
            <a:r>
              <a:rPr lang="en-US" altLang="zh-CN" sz="2400" dirty="0" err="1" smtClean="0"/>
              <a:t>shy_luo_jni_ClassWithJni_nanosleep</a:t>
            </a:r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4" name="图片 3" descr="dalvik-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060848"/>
            <a:ext cx="6058746" cy="447737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System.loadLibrary</a:t>
            </a:r>
            <a:endParaRPr lang="zh-CN" altLang="en-US" dirty="0"/>
          </a:p>
        </p:txBody>
      </p:sp>
      <p:pic>
        <p:nvPicPr>
          <p:cNvPr id="4" name="图片 3" descr="dalvik-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420888"/>
            <a:ext cx="6569346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Runtime.loadLibrary</a:t>
            </a:r>
            <a:endParaRPr lang="zh-CN" altLang="en-US" dirty="0"/>
          </a:p>
        </p:txBody>
      </p:sp>
      <p:pic>
        <p:nvPicPr>
          <p:cNvPr id="4" name="图片 3" descr="dalvik-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348880"/>
            <a:ext cx="7898535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Runtime.nativeLoad</a:t>
            </a:r>
            <a:endParaRPr lang="zh-CN" altLang="en-US" dirty="0"/>
          </a:p>
        </p:txBody>
      </p:sp>
      <p:pic>
        <p:nvPicPr>
          <p:cNvPr id="4" name="图片 3" descr="dalvik-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5" y="2564904"/>
            <a:ext cx="6197755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虚拟机由</a:t>
            </a:r>
            <a:r>
              <a:rPr lang="en-US" altLang="zh-CN" dirty="0" smtClean="0">
                <a:hlinkClick r:id="rId2"/>
              </a:rPr>
              <a:t>Dan Bornstein</a:t>
            </a:r>
            <a:r>
              <a:rPr lang="zh-CN" altLang="en-US" dirty="0" smtClean="0"/>
              <a:t>开发，名字来源于他的祖先曾经居住过的位于冰岛的同名小渔村</a:t>
            </a:r>
            <a:endParaRPr lang="en-US" altLang="zh-CN" dirty="0" smtClean="0"/>
          </a:p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虚拟机起源于</a:t>
            </a:r>
            <a:r>
              <a:rPr lang="en-US" altLang="zh-CN" dirty="0" smtClean="0">
                <a:hlinkClick r:id="rId3"/>
              </a:rPr>
              <a:t>Apache Harmony</a:t>
            </a:r>
            <a:r>
              <a:rPr lang="zh-CN" altLang="en-US" dirty="0" smtClean="0"/>
              <a:t>项目，后者是由</a:t>
            </a:r>
            <a:r>
              <a:rPr lang="en-US" altLang="zh-CN" dirty="0" smtClean="0"/>
              <a:t>Apache</a:t>
            </a:r>
            <a:r>
              <a:rPr lang="zh-CN" altLang="en-US" dirty="0" smtClean="0"/>
              <a:t>软件基金会主导的，目标是实现一个独立的、兼容</a:t>
            </a:r>
            <a:r>
              <a:rPr lang="en-US" altLang="zh-CN" dirty="0" smtClean="0"/>
              <a:t>JDK 5</a:t>
            </a:r>
            <a:r>
              <a:rPr lang="zh-CN" altLang="en-US" dirty="0" smtClean="0"/>
              <a:t>的虚拟机，并根据</a:t>
            </a:r>
            <a:r>
              <a:rPr lang="en-US" altLang="zh-CN" dirty="0" smtClean="0"/>
              <a:t>Apache License v2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dvmLoadNativeCode</a:t>
            </a:r>
            <a:endParaRPr lang="zh-CN" altLang="en-US" dirty="0"/>
          </a:p>
        </p:txBody>
      </p:sp>
      <p:pic>
        <p:nvPicPr>
          <p:cNvPr id="4" name="图片 3" descr="dalvik-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85124"/>
            <a:ext cx="5782769" cy="512825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JNI_OnLoad</a:t>
            </a:r>
            <a:endParaRPr lang="zh-CN" altLang="en-US" dirty="0"/>
          </a:p>
        </p:txBody>
      </p:sp>
      <p:pic>
        <p:nvPicPr>
          <p:cNvPr id="4" name="图片 3" descr="dalvik-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988840"/>
            <a:ext cx="6058746" cy="44773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jniRegisterNativeMethods</a:t>
            </a:r>
            <a:endParaRPr lang="zh-CN" altLang="en-US" dirty="0"/>
          </a:p>
        </p:txBody>
      </p:sp>
      <p:pic>
        <p:nvPicPr>
          <p:cNvPr id="4" name="图片 3" descr="dalvik-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348880"/>
            <a:ext cx="6075461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RegisterNatives</a:t>
            </a:r>
            <a:endParaRPr lang="zh-CN" altLang="en-US" dirty="0"/>
          </a:p>
        </p:txBody>
      </p:sp>
      <p:pic>
        <p:nvPicPr>
          <p:cNvPr id="4" name="图片 3" descr="dalvik-2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276872"/>
            <a:ext cx="5441513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dvmRegisterJNIMethod</a:t>
            </a:r>
            <a:endParaRPr lang="zh-CN" altLang="en-US" dirty="0"/>
          </a:p>
        </p:txBody>
      </p:sp>
      <p:pic>
        <p:nvPicPr>
          <p:cNvPr id="4" name="图片 3" descr="dalvik-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492896"/>
            <a:ext cx="6182588" cy="3191321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dvmUseJNIBridge</a:t>
            </a:r>
            <a:endParaRPr lang="zh-CN" altLang="en-US" dirty="0"/>
          </a:p>
        </p:txBody>
      </p:sp>
      <p:pic>
        <p:nvPicPr>
          <p:cNvPr id="4" name="图片 3" descr="dalvik-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636912"/>
            <a:ext cx="6351871" cy="2325548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JNI</a:t>
            </a:r>
            <a:r>
              <a:rPr lang="zh-CN" altLang="en-US" dirty="0" smtClean="0"/>
              <a:t>函数的注册过程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dvmSetNativeFunc</a:t>
            </a:r>
            <a:endParaRPr lang="zh-CN" altLang="en-US" dirty="0"/>
          </a:p>
        </p:txBody>
      </p:sp>
      <p:pic>
        <p:nvPicPr>
          <p:cNvPr id="4" name="图片 3" descr="dalvik-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348880"/>
            <a:ext cx="5667123" cy="345638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r>
              <a:rPr lang="zh-CN" altLang="en-US" dirty="0" smtClean="0"/>
              <a:t>进程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虚拟机进程与下层的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进程是一一对应的</a:t>
            </a:r>
            <a:endParaRPr lang="en-US" altLang="zh-CN" dirty="0" smtClean="0"/>
          </a:p>
          <a:p>
            <a:r>
              <a:rPr lang="zh-CN" altLang="en-US" dirty="0" smtClean="0"/>
              <a:t>当</a:t>
            </a:r>
            <a:r>
              <a:rPr lang="en-US" altLang="zh-CN" dirty="0" err="1" smtClean="0"/>
              <a:t>ActivityManagerService</a:t>
            </a:r>
            <a:r>
              <a:rPr lang="zh-CN" altLang="en-US" dirty="0" smtClean="0"/>
              <a:t>启动一个组件的时候，发现用来运行该组件的应用程序进程不存在，就会请求</a:t>
            </a:r>
            <a:r>
              <a:rPr lang="en-US" altLang="zh-CN" dirty="0" smtClean="0"/>
              <a:t>Zygote</a:t>
            </a:r>
            <a:r>
              <a:rPr lang="zh-CN" altLang="en-US" dirty="0" smtClean="0"/>
              <a:t>进程创建</a:t>
            </a:r>
            <a:endParaRPr lang="en-US" altLang="zh-CN" dirty="0" smtClean="0"/>
          </a:p>
          <a:p>
            <a:r>
              <a:rPr lang="en-US" altLang="zh-CN" dirty="0" smtClean="0"/>
              <a:t>Zygote</a:t>
            </a:r>
            <a:r>
              <a:rPr lang="zh-CN" altLang="en-US" dirty="0" smtClean="0"/>
              <a:t>进程通过调用</a:t>
            </a:r>
            <a:r>
              <a:rPr lang="en-US" altLang="zh-CN" dirty="0" smtClean="0"/>
              <a:t>Zygote</a:t>
            </a:r>
            <a:r>
              <a:rPr lang="zh-CN" altLang="en-US" dirty="0" smtClean="0"/>
              <a:t>类的成员函数</a:t>
            </a:r>
            <a:r>
              <a:rPr lang="en-US" altLang="zh-CN" dirty="0" err="1" smtClean="0"/>
              <a:t>forkAndSpecialize</a:t>
            </a:r>
            <a:r>
              <a:rPr lang="zh-CN" altLang="en-US" dirty="0" smtClean="0"/>
              <a:t>来创建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虚拟机进程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Zygote.forkAndSpecialize</a:t>
            </a:r>
            <a:endParaRPr lang="zh-CN" altLang="en-US" dirty="0"/>
          </a:p>
        </p:txBody>
      </p:sp>
      <p:pic>
        <p:nvPicPr>
          <p:cNvPr id="4" name="图片 3" descr="dalvik-2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420888"/>
            <a:ext cx="5239482" cy="1381318"/>
          </a:xfrm>
          <a:prstGeom prst="rect">
            <a:avLst/>
          </a:prstGeom>
        </p:spPr>
      </p:pic>
      <p:pic>
        <p:nvPicPr>
          <p:cNvPr id="5" name="图片 4" descr="dalvik-2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4077072"/>
            <a:ext cx="5068008" cy="2048161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虚拟机进程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800" dirty="0" err="1" smtClean="0"/>
              <a:t>forkAndSpecializeCommon</a:t>
            </a:r>
            <a:endParaRPr lang="zh-CN" altLang="en-US" sz="2800" dirty="0"/>
          </a:p>
        </p:txBody>
      </p:sp>
      <p:pic>
        <p:nvPicPr>
          <p:cNvPr id="4" name="图片 3" descr="dalvik-2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700808"/>
            <a:ext cx="6281215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虚拟机与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虚拟机的区别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9592" y="2859727"/>
          <a:ext cx="6984776" cy="2081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2390666"/>
                <a:gridCol w="2793910"/>
              </a:tblGrid>
              <a:tr h="42796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Java Virtual Machine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Dalvik</a:t>
                      </a:r>
                      <a:r>
                        <a:rPr lang="en-US" altLang="zh-CN" dirty="0" smtClean="0"/>
                        <a:t> Virtual</a:t>
                      </a:r>
                      <a:r>
                        <a:rPr lang="en-US" altLang="zh-CN" baseline="0" dirty="0" smtClean="0"/>
                        <a:t> Machine</a:t>
                      </a:r>
                      <a:endParaRPr lang="zh-CN" altLang="en-US" dirty="0"/>
                    </a:p>
                  </a:txBody>
                  <a:tcPr/>
                </a:tc>
              </a:tr>
              <a:tr h="94018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Instruction</a:t>
                      </a:r>
                      <a:r>
                        <a:rPr lang="en-US" altLang="zh-CN" baseline="0" dirty="0" smtClean="0"/>
                        <a:t> Set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Java </a:t>
                      </a:r>
                      <a:r>
                        <a:rPr lang="en-US" altLang="zh-CN" dirty="0" err="1" smtClean="0"/>
                        <a:t>Bytecode</a:t>
                      </a:r>
                      <a:endParaRPr lang="en-US" altLang="zh-CN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(Stack</a:t>
                      </a:r>
                      <a:r>
                        <a:rPr lang="en-US" altLang="zh-CN" baseline="0" dirty="0" smtClean="0"/>
                        <a:t> Based)</a:t>
                      </a:r>
                      <a:endParaRPr lang="zh-CN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Dalvik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 err="1" smtClean="0"/>
                        <a:t>Bytecode</a:t>
                      </a:r>
                      <a:endParaRPr lang="en-US" altLang="zh-CN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(Register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baseline="0" smtClean="0"/>
                        <a:t>Based)</a:t>
                      </a:r>
                      <a:endParaRPr lang="zh-CN" altLang="en-US" dirty="0" smtClean="0"/>
                    </a:p>
                  </a:txBody>
                  <a:tcPr anchor="ctr"/>
                </a:tc>
              </a:tr>
              <a:tr h="71328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File Format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.class file</a:t>
                      </a:r>
                    </a:p>
                    <a:p>
                      <a:pPr algn="ctr"/>
                      <a:r>
                        <a:rPr lang="en-US" altLang="zh-CN" dirty="0" smtClean="0"/>
                        <a:t>(one file,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one</a:t>
                      </a:r>
                      <a:r>
                        <a:rPr lang="en-US" altLang="zh-CN" baseline="0" dirty="0" smtClean="0"/>
                        <a:t> class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.</a:t>
                      </a:r>
                      <a:r>
                        <a:rPr lang="en-US" altLang="zh-CN" dirty="0" err="1" smtClean="0"/>
                        <a:t>dex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baseline="0" dirty="0" smtClean="0"/>
                        <a:t> file</a:t>
                      </a:r>
                    </a:p>
                    <a:p>
                      <a:pPr algn="ctr"/>
                      <a:r>
                        <a:rPr lang="en-US" altLang="zh-CN" baseline="0" dirty="0" smtClean="0"/>
                        <a:t>(one file, many classes)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虚拟机线程与下层的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线</a:t>
            </a:r>
            <a:r>
              <a:rPr lang="zh-CN" altLang="en-US" dirty="0" smtClean="0"/>
              <a:t>程是一一对应的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层中，可以创建一个</a:t>
            </a:r>
            <a:r>
              <a:rPr lang="en-US" altLang="zh-CN" dirty="0" smtClean="0"/>
              <a:t>Thread</a:t>
            </a:r>
            <a:r>
              <a:rPr lang="zh-CN" altLang="en-US" dirty="0" smtClean="0"/>
              <a:t>对象，并且调用该</a:t>
            </a:r>
            <a:r>
              <a:rPr lang="en-US" altLang="zh-CN" dirty="0" smtClean="0"/>
              <a:t>Thread</a:t>
            </a:r>
            <a:r>
              <a:rPr lang="zh-CN" altLang="en-US" dirty="0" smtClean="0"/>
              <a:t>对象的成员函数</a:t>
            </a:r>
            <a:r>
              <a:rPr lang="en-US" altLang="zh-CN" dirty="0" smtClean="0"/>
              <a:t>start</a:t>
            </a:r>
            <a:r>
              <a:rPr lang="zh-CN" altLang="en-US" dirty="0" smtClean="0"/>
              <a:t>来启动一个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</a:t>
            </a:r>
            <a:r>
              <a:rPr lang="zh-CN" altLang="en-US" dirty="0" smtClean="0"/>
              <a:t>线程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Native</a:t>
            </a:r>
            <a:r>
              <a:rPr lang="zh-CN" altLang="en-US" dirty="0" smtClean="0"/>
              <a:t>层中，也可以通过创建一个</a:t>
            </a:r>
            <a:r>
              <a:rPr lang="en-US" altLang="zh-CN" dirty="0" smtClean="0"/>
              <a:t>Thread</a:t>
            </a:r>
            <a:r>
              <a:rPr lang="zh-CN" altLang="en-US" dirty="0" smtClean="0"/>
              <a:t>对象，</a:t>
            </a:r>
            <a:r>
              <a:rPr lang="zh-CN" altLang="en-US" dirty="0" smtClean="0"/>
              <a:t>并且调用该</a:t>
            </a:r>
            <a:r>
              <a:rPr lang="en-US" altLang="zh-CN" dirty="0" smtClean="0"/>
              <a:t>Thread</a:t>
            </a:r>
            <a:r>
              <a:rPr lang="zh-CN" altLang="en-US" dirty="0" smtClean="0"/>
              <a:t>对象的成员</a:t>
            </a:r>
            <a:r>
              <a:rPr lang="zh-CN" altLang="en-US" dirty="0" smtClean="0"/>
              <a:t>函数</a:t>
            </a:r>
            <a:r>
              <a:rPr lang="en-US" altLang="zh-CN" dirty="0" smtClean="0"/>
              <a:t>run</a:t>
            </a:r>
            <a:r>
              <a:rPr lang="zh-CN" altLang="en-US" dirty="0" smtClean="0"/>
              <a:t>来</a:t>
            </a:r>
            <a:r>
              <a:rPr lang="zh-CN" altLang="en-US" dirty="0" smtClean="0"/>
              <a:t>启动一个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层创建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r>
              <a:rPr lang="en-US" altLang="zh-CN" dirty="0" smtClean="0"/>
              <a:t>--</a:t>
            </a:r>
            <a:r>
              <a:rPr lang="en-US" altLang="zh-CN" dirty="0" err="1" smtClean="0"/>
              <a:t>Thread.start</a:t>
            </a:r>
            <a:endParaRPr lang="zh-CN" altLang="en-US" dirty="0"/>
          </a:p>
        </p:txBody>
      </p:sp>
      <p:pic>
        <p:nvPicPr>
          <p:cNvPr id="4" name="图片 3" descr="dalvik-2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636912"/>
            <a:ext cx="6077799" cy="2572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VMThread.create</a:t>
            </a:r>
            <a:endParaRPr lang="zh-CN" altLang="en-US" dirty="0"/>
          </a:p>
        </p:txBody>
      </p:sp>
      <p:pic>
        <p:nvPicPr>
          <p:cNvPr id="4" name="图片 3" descr="dalvik-2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4372586" cy="1228897"/>
          </a:xfrm>
          <a:prstGeom prst="rect">
            <a:avLst/>
          </a:prstGeom>
        </p:spPr>
      </p:pic>
      <p:pic>
        <p:nvPicPr>
          <p:cNvPr id="5" name="图片 4" descr="dalvik-3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717032"/>
            <a:ext cx="5334745" cy="2753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dvmCreateInterpThread</a:t>
            </a:r>
            <a:endParaRPr lang="zh-CN" altLang="en-US" dirty="0"/>
          </a:p>
        </p:txBody>
      </p:sp>
      <p:pic>
        <p:nvPicPr>
          <p:cNvPr id="5" name="图片 4" descr="dalvik-3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204864"/>
            <a:ext cx="5744377" cy="411537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线程启动函数：</a:t>
            </a:r>
            <a:r>
              <a:rPr lang="en-US" altLang="zh-CN" dirty="0" err="1" smtClean="0"/>
              <a:t>interpThreadStart</a:t>
            </a:r>
            <a:endParaRPr lang="zh-CN" altLang="en-US" dirty="0"/>
          </a:p>
        </p:txBody>
      </p:sp>
      <p:pic>
        <p:nvPicPr>
          <p:cNvPr id="4" name="图片 3" descr="dalvik-3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564904"/>
            <a:ext cx="6021907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dvmCreateJNIEnv</a:t>
            </a:r>
            <a:endParaRPr lang="zh-CN" altLang="en-US" dirty="0"/>
          </a:p>
        </p:txBody>
      </p:sp>
      <p:pic>
        <p:nvPicPr>
          <p:cNvPr id="4" name="图片 3" descr="dalvik-3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420888"/>
            <a:ext cx="5112568" cy="3743131"/>
          </a:xfrm>
          <a:prstGeom prst="rect">
            <a:avLst/>
          </a:prstGeom>
        </p:spPr>
      </p:pic>
      <p:pic>
        <p:nvPicPr>
          <p:cNvPr id="5" name="图片 4" descr="dalvik-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052736"/>
            <a:ext cx="4302066" cy="3168352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3563888" y="3068960"/>
            <a:ext cx="864096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在</a:t>
            </a:r>
            <a:r>
              <a:rPr lang="en-US" altLang="zh-CN" sz="2800" dirty="0" smtClean="0"/>
              <a:t>Native</a:t>
            </a:r>
            <a:r>
              <a:rPr lang="zh-CN" altLang="en-US" sz="2800" dirty="0" smtClean="0"/>
              <a:t>层创建</a:t>
            </a:r>
            <a:r>
              <a:rPr lang="en-US" altLang="zh-CN" sz="2800" dirty="0" err="1" smtClean="0"/>
              <a:t>Dalvik</a:t>
            </a:r>
            <a:r>
              <a:rPr lang="zh-CN" altLang="en-US" sz="2800" dirty="0" smtClean="0"/>
              <a:t>虚拟机线程</a:t>
            </a:r>
            <a:r>
              <a:rPr lang="en-US" altLang="zh-CN" sz="2800" dirty="0" smtClean="0"/>
              <a:t>--Thread::run</a:t>
            </a:r>
            <a:endParaRPr lang="zh-CN" altLang="en-US" sz="2800" dirty="0"/>
          </a:p>
        </p:txBody>
      </p:sp>
      <p:pic>
        <p:nvPicPr>
          <p:cNvPr id="4" name="图片 3" descr="dalvik-3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348880"/>
            <a:ext cx="5967467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createThreadEtc</a:t>
            </a:r>
            <a:endParaRPr lang="zh-CN" altLang="en-US" dirty="0"/>
          </a:p>
        </p:txBody>
      </p:sp>
      <p:pic>
        <p:nvPicPr>
          <p:cNvPr id="4" name="图片 3" descr="dalvik-3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7" y="2420888"/>
            <a:ext cx="6843925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err="1" smtClean="0"/>
              <a:t>androidCreateThreadEtc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r>
              <a:rPr lang="zh-CN" altLang="en-US" dirty="0" smtClean="0"/>
              <a:t>注意，函数</a:t>
            </a:r>
            <a:r>
              <a:rPr lang="zh-CN" altLang="en-US" dirty="0" smtClean="0"/>
              <a:t>指针</a:t>
            </a:r>
            <a:r>
              <a:rPr lang="en-US" altLang="zh-CN" dirty="0" err="1" smtClean="0"/>
              <a:t>gCreateThreadFn</a:t>
            </a:r>
            <a:r>
              <a:rPr lang="zh-CN" altLang="en-US" dirty="0" smtClean="0"/>
              <a:t>所指向的函数在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虚拟机启动时已经被修改为</a:t>
            </a:r>
            <a:r>
              <a:rPr lang="en-US" altLang="zh-CN" dirty="0" err="1" smtClean="0"/>
              <a:t>javaCreateThreadEtc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4" name="图片 3" descr="dalvik-3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2132856"/>
            <a:ext cx="5962663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javaCreateThreadEtc</a:t>
            </a:r>
            <a:endParaRPr lang="zh-CN" altLang="en-US" dirty="0"/>
          </a:p>
        </p:txBody>
      </p:sp>
      <p:pic>
        <p:nvPicPr>
          <p:cNvPr id="4" name="图片 3" descr="dalvik-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276872"/>
            <a:ext cx="5734851" cy="3591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基于堆栈的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指令</a:t>
            </a:r>
            <a:r>
              <a:rPr lang="en-US" altLang="zh-CN" dirty="0" smtClean="0"/>
              <a:t>(1</a:t>
            </a:r>
            <a:r>
              <a:rPr lang="zh-CN" altLang="en-US" dirty="0" smtClean="0"/>
              <a:t>个字节</a:t>
            </a:r>
            <a:r>
              <a:rPr lang="en-US" altLang="zh-CN" dirty="0" smtClean="0"/>
              <a:t>)</a:t>
            </a:r>
            <a:r>
              <a:rPr lang="zh-CN" altLang="en-US" dirty="0" smtClean="0"/>
              <a:t>和基于寄存器的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指令</a:t>
            </a:r>
            <a:r>
              <a:rPr lang="en-US" altLang="zh-CN" dirty="0" smtClean="0"/>
              <a:t>(2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4</a:t>
            </a:r>
            <a:r>
              <a:rPr lang="zh-CN" altLang="en-US" dirty="0" smtClean="0"/>
              <a:t>或者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个字节</a:t>
            </a:r>
            <a:r>
              <a:rPr lang="en-US" altLang="zh-CN" dirty="0" smtClean="0"/>
              <a:t>)</a:t>
            </a:r>
            <a:r>
              <a:rPr lang="zh-CN" altLang="en-US" dirty="0" smtClean="0"/>
              <a:t>各有优劣</a:t>
            </a:r>
            <a:endParaRPr lang="en-US" altLang="zh-CN" dirty="0" smtClean="0"/>
          </a:p>
          <a:p>
            <a:r>
              <a:rPr lang="zh-CN" altLang="en-US" dirty="0" smtClean="0"/>
              <a:t>一般而言，执行同样的功能，</a:t>
            </a:r>
            <a:r>
              <a:rPr lang="en-US" altLang="zh-CN" dirty="0" smtClean="0"/>
              <a:t> Java</a:t>
            </a:r>
            <a:r>
              <a:rPr lang="zh-CN" altLang="en-US" dirty="0" smtClean="0"/>
              <a:t>虚拟机需要更多的指令（主要是</a:t>
            </a:r>
            <a:r>
              <a:rPr lang="en-US" altLang="zh-CN" dirty="0" smtClean="0"/>
              <a:t>load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store</a:t>
            </a:r>
            <a:r>
              <a:rPr lang="zh-CN" altLang="en-US" dirty="0" smtClean="0"/>
              <a:t>指令），而</a:t>
            </a:r>
            <a:r>
              <a:rPr lang="en-US" altLang="zh-CN" dirty="0" err="1" smtClean="0"/>
              <a:t>Dalvik</a:t>
            </a:r>
            <a:r>
              <a:rPr lang="zh-CN" altLang="en-US" dirty="0" smtClean="0"/>
              <a:t>虚拟机需要更多的指令空间</a:t>
            </a:r>
            <a:endParaRPr lang="en-US" altLang="zh-CN" dirty="0" smtClean="0"/>
          </a:p>
          <a:p>
            <a:r>
              <a:rPr lang="zh-CN" altLang="en-US" dirty="0" smtClean="0"/>
              <a:t>需要更多指令意味着要多占用</a:t>
            </a:r>
            <a:r>
              <a:rPr lang="en-US" altLang="zh-CN" dirty="0" smtClean="0"/>
              <a:t>CPU</a:t>
            </a:r>
            <a:r>
              <a:rPr lang="zh-CN" altLang="en-US" dirty="0" smtClean="0"/>
              <a:t>时间，而需要更多指令空间意味着指令缓冲（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-cache</a:t>
            </a:r>
            <a:r>
              <a:rPr lang="zh-CN" altLang="en-US" dirty="0" smtClean="0"/>
              <a:t>）更易失效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androidCreateRawThreadEtc</a:t>
            </a:r>
            <a:endParaRPr lang="zh-CN" altLang="en-US" dirty="0"/>
          </a:p>
        </p:txBody>
      </p:sp>
      <p:pic>
        <p:nvPicPr>
          <p:cNvPr id="4" name="图片 3" descr="dalvik-3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492896"/>
            <a:ext cx="6078469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AndroidRuntime</a:t>
            </a:r>
            <a:r>
              <a:rPr lang="en-US" altLang="zh-CN" dirty="0" smtClean="0"/>
              <a:t>::</a:t>
            </a:r>
            <a:r>
              <a:rPr lang="en-US" altLang="zh-CN" dirty="0" err="1" smtClean="0"/>
              <a:t>javaThreadShell</a:t>
            </a:r>
            <a:endParaRPr lang="zh-CN" altLang="en-US" dirty="0"/>
          </a:p>
        </p:txBody>
      </p:sp>
      <p:pic>
        <p:nvPicPr>
          <p:cNvPr id="4" name="图片 3" descr="dalvik-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420888"/>
            <a:ext cx="5544616" cy="3964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javaAttachThread</a:t>
            </a:r>
            <a:endParaRPr lang="zh-CN" altLang="en-US" dirty="0"/>
          </a:p>
        </p:txBody>
      </p:sp>
      <p:pic>
        <p:nvPicPr>
          <p:cNvPr id="4" name="图片 3" descr="dalvik-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420888"/>
            <a:ext cx="5532230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AttachCurrentThread</a:t>
            </a:r>
            <a:endParaRPr lang="zh-CN" altLang="en-US" dirty="0"/>
          </a:p>
        </p:txBody>
      </p:sp>
      <p:pic>
        <p:nvPicPr>
          <p:cNvPr id="4" name="图片 3" descr="dalvik-4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636912"/>
            <a:ext cx="7418883" cy="198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attachThread</a:t>
            </a:r>
            <a:endParaRPr lang="zh-CN" altLang="en-US" dirty="0"/>
          </a:p>
        </p:txBody>
      </p:sp>
      <p:pic>
        <p:nvPicPr>
          <p:cNvPr id="4" name="图片 3" descr="dalvik-4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276872"/>
            <a:ext cx="6175573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dvmAttachCurrentThread</a:t>
            </a:r>
            <a:endParaRPr lang="zh-CN" altLang="en-US" dirty="0"/>
          </a:p>
        </p:txBody>
      </p:sp>
      <p:pic>
        <p:nvPicPr>
          <p:cNvPr id="4" name="图片 3" descr="dalvik-4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420888"/>
            <a:ext cx="5982980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90056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9600" dirty="0" smtClean="0"/>
              <a:t>Q&amp;A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99695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9600" dirty="0" smtClean="0"/>
              <a:t>Thank You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err="1" smtClean="0"/>
              <a:t>Dalvik</a:t>
            </a:r>
            <a:r>
              <a:rPr lang="zh-CN" altLang="en-US" dirty="0" smtClean="0"/>
              <a:t>虚拟机使用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Dalvik</a:t>
            </a:r>
            <a:r>
              <a:rPr lang="en-US" altLang="zh-CN" dirty="0" smtClean="0"/>
              <a:t> Executable</a:t>
            </a:r>
            <a:r>
              <a:rPr lang="zh-CN" altLang="en-US" dirty="0" smtClean="0"/>
              <a:t>）格式的类文件，而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虚拟机使用</a:t>
            </a:r>
            <a:r>
              <a:rPr lang="en-US" altLang="zh-CN" dirty="0" smtClean="0"/>
              <a:t>class</a:t>
            </a:r>
            <a:r>
              <a:rPr lang="zh-CN" altLang="en-US" dirty="0" smtClean="0"/>
              <a:t>格式的类文件</a:t>
            </a:r>
            <a:endParaRPr lang="en-US" altLang="zh-CN" dirty="0" smtClean="0"/>
          </a:p>
          <a:p>
            <a:r>
              <a:rPr lang="zh-CN" altLang="en-US" dirty="0" smtClean="0"/>
              <a:t>一个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文件可以包含若干个类，而一个</a:t>
            </a:r>
            <a:r>
              <a:rPr lang="en-US" altLang="zh-CN" dirty="0" smtClean="0"/>
              <a:t>class</a:t>
            </a:r>
            <a:r>
              <a:rPr lang="zh-CN" altLang="en-US" dirty="0" smtClean="0"/>
              <a:t>文件只包括一个类</a:t>
            </a:r>
            <a:endParaRPr lang="en-US" altLang="zh-CN" dirty="0" smtClean="0"/>
          </a:p>
          <a:p>
            <a:r>
              <a:rPr lang="zh-CN" altLang="en-US" dirty="0" smtClean="0"/>
              <a:t>由于一个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文件可以包含若干个类，因此它可以将各个类中重复的字符串只保存一次，从而节省了空间，适合在内存有限的移动设备使用</a:t>
            </a:r>
            <a:endParaRPr lang="en-US" altLang="zh-CN" dirty="0" smtClean="0"/>
          </a:p>
          <a:p>
            <a:r>
              <a:rPr lang="zh-CN" altLang="en-US" dirty="0" smtClean="0"/>
              <a:t>一般来说，包含有相同类的未压缩</a:t>
            </a:r>
            <a:r>
              <a:rPr lang="en-US" altLang="zh-CN" dirty="0" err="1" smtClean="0"/>
              <a:t>dex</a:t>
            </a:r>
            <a:r>
              <a:rPr lang="zh-CN" altLang="en-US" dirty="0" smtClean="0"/>
              <a:t>文件稍小于一个已经压缩的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Dex</a:t>
            </a:r>
            <a:r>
              <a:rPr lang="zh-CN" altLang="en-US" dirty="0" smtClean="0"/>
              <a:t>文件的生成</a:t>
            </a:r>
          </a:p>
          <a:p>
            <a:endParaRPr lang="zh-CN" altLang="en-US" dirty="0"/>
          </a:p>
        </p:txBody>
      </p:sp>
      <p:pic>
        <p:nvPicPr>
          <p:cNvPr id="4" name="图片 3" descr="dalvik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780928"/>
            <a:ext cx="4440494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Dalvik</a:t>
            </a:r>
            <a:r>
              <a:rPr lang="zh-CN" altLang="en-US" dirty="0" smtClean="0"/>
              <a:t>虚拟机概述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err="1" smtClean="0"/>
              <a:t>Dex</a:t>
            </a:r>
            <a:r>
              <a:rPr lang="zh-CN" altLang="en-US" dirty="0" smtClean="0"/>
              <a:t>文件的</a:t>
            </a:r>
            <a:r>
              <a:rPr lang="zh-CN" altLang="en-US" dirty="0" smtClean="0"/>
              <a:t>优化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将</a:t>
            </a:r>
            <a:r>
              <a:rPr lang="en-US" altLang="zh-CN" dirty="0" smtClean="0"/>
              <a:t>invoke-virtual</a:t>
            </a:r>
            <a:r>
              <a:rPr lang="zh-CN" altLang="en-US" dirty="0" smtClean="0"/>
              <a:t>指令中的</a:t>
            </a:r>
            <a:r>
              <a:rPr lang="en-US" altLang="zh-CN" dirty="0" smtClean="0"/>
              <a:t>method index</a:t>
            </a:r>
            <a:r>
              <a:rPr lang="zh-CN" altLang="en-US" dirty="0" smtClean="0"/>
              <a:t>转换为</a:t>
            </a:r>
            <a:r>
              <a:rPr lang="en-US" altLang="zh-CN" dirty="0" err="1" smtClean="0"/>
              <a:t>vtable</a:t>
            </a:r>
            <a:r>
              <a:rPr lang="en-US" altLang="zh-CN" dirty="0" smtClean="0"/>
              <a:t> index – </a:t>
            </a:r>
            <a:r>
              <a:rPr lang="zh-CN" altLang="en-US" i="1" dirty="0" smtClean="0"/>
              <a:t>加快虚函数调用速度</a:t>
            </a:r>
            <a:endParaRPr lang="en-US" altLang="zh-CN" i="1" dirty="0" smtClean="0"/>
          </a:p>
          <a:p>
            <a:pPr lvl="1"/>
            <a:r>
              <a:rPr lang="zh-CN" altLang="en-US" dirty="0" smtClean="0"/>
              <a:t>将</a:t>
            </a:r>
            <a:r>
              <a:rPr lang="en-US" altLang="zh-CN" dirty="0" smtClean="0"/>
              <a:t>get/put</a:t>
            </a:r>
            <a:r>
              <a:rPr lang="zh-CN" altLang="en-US" dirty="0" smtClean="0"/>
              <a:t>指令中的</a:t>
            </a:r>
            <a:r>
              <a:rPr lang="en-US" altLang="zh-CN" dirty="0" smtClean="0"/>
              <a:t>field index</a:t>
            </a:r>
            <a:r>
              <a:rPr lang="zh-CN" altLang="en-US" dirty="0" smtClean="0"/>
              <a:t>转换为</a:t>
            </a:r>
            <a:r>
              <a:rPr lang="en-US" altLang="zh-CN" dirty="0" smtClean="0"/>
              <a:t>byte offset – </a:t>
            </a:r>
            <a:r>
              <a:rPr lang="zh-CN" altLang="en-US" i="1" dirty="0" smtClean="0"/>
              <a:t>加快实例成员变量访问速度</a:t>
            </a:r>
            <a:endParaRPr lang="en-US" altLang="zh-CN" i="1" dirty="0" smtClean="0"/>
          </a:p>
          <a:p>
            <a:pPr lvl="1"/>
            <a:r>
              <a:rPr lang="zh-CN" altLang="en-US" dirty="0" smtClean="0"/>
              <a:t>将</a:t>
            </a:r>
            <a:r>
              <a:rPr lang="en-US" altLang="zh-CN" dirty="0" err="1" smtClean="0"/>
              <a:t>boolean</a:t>
            </a:r>
            <a:r>
              <a:rPr lang="en-US" altLang="zh-CN" dirty="0" smtClean="0"/>
              <a:t>/byte/char/short</a:t>
            </a:r>
            <a:r>
              <a:rPr lang="zh-CN" altLang="en-US" dirty="0" smtClean="0"/>
              <a:t>变种的</a:t>
            </a:r>
            <a:r>
              <a:rPr lang="en-US" altLang="zh-CN" dirty="0" smtClean="0"/>
              <a:t>get/put</a:t>
            </a:r>
            <a:r>
              <a:rPr lang="zh-CN" altLang="en-US" dirty="0" smtClean="0"/>
              <a:t>指令统一转换为</a:t>
            </a:r>
            <a:r>
              <a:rPr lang="en-US" altLang="zh-CN" dirty="0" smtClean="0"/>
              <a:t>32</a:t>
            </a:r>
            <a:r>
              <a:rPr lang="zh-CN" altLang="en-US" dirty="0" smtClean="0"/>
              <a:t>位的</a:t>
            </a:r>
            <a:r>
              <a:rPr lang="en-US" altLang="zh-CN" dirty="0" smtClean="0"/>
              <a:t>get/put</a:t>
            </a:r>
            <a:r>
              <a:rPr lang="zh-CN" altLang="en-US" dirty="0" smtClean="0"/>
              <a:t>指令 </a:t>
            </a:r>
            <a:r>
              <a:rPr lang="en-US" altLang="zh-CN" dirty="0" smtClean="0"/>
              <a:t>– </a:t>
            </a:r>
            <a:r>
              <a:rPr lang="zh-CN" altLang="en-US" i="1" dirty="0" smtClean="0"/>
              <a:t>减小</a:t>
            </a:r>
            <a:r>
              <a:rPr lang="en-US" altLang="zh-CN" i="1" dirty="0" smtClean="0"/>
              <a:t>VM</a:t>
            </a:r>
            <a:r>
              <a:rPr lang="zh-CN" altLang="en-US" i="1" dirty="0" smtClean="0"/>
              <a:t>解释器的大小，从而更有效地利用</a:t>
            </a:r>
            <a:r>
              <a:rPr lang="en-US" altLang="zh-CN" i="1" dirty="0" smtClean="0"/>
              <a:t>CPU</a:t>
            </a:r>
            <a:r>
              <a:rPr lang="zh-CN" altLang="en-US" i="1" dirty="0" smtClean="0"/>
              <a:t>的</a:t>
            </a:r>
            <a:r>
              <a:rPr lang="en-US" altLang="zh-CN" i="1" dirty="0" err="1" smtClean="0"/>
              <a:t>i</a:t>
            </a:r>
            <a:r>
              <a:rPr lang="en-US" altLang="zh-CN" i="1" dirty="0" smtClean="0"/>
              <a:t>-cache</a:t>
            </a:r>
          </a:p>
          <a:p>
            <a:pPr lvl="1"/>
            <a:r>
              <a:rPr lang="zh-CN" altLang="en-US" dirty="0" smtClean="0"/>
              <a:t>将高频调用的函数，例如</a:t>
            </a:r>
            <a:r>
              <a:rPr lang="en-US" altLang="zh-CN" dirty="0" err="1" smtClean="0"/>
              <a:t>String.length</a:t>
            </a:r>
            <a:r>
              <a:rPr lang="zh-CN" altLang="en-US" dirty="0" smtClean="0"/>
              <a:t>，转换为</a:t>
            </a:r>
            <a:r>
              <a:rPr lang="en-US" altLang="zh-CN" dirty="0" smtClean="0"/>
              <a:t>inline</a:t>
            </a:r>
            <a:r>
              <a:rPr lang="zh-CN" altLang="en-US" dirty="0" smtClean="0"/>
              <a:t>函数 </a:t>
            </a:r>
            <a:r>
              <a:rPr lang="en-US" altLang="zh-CN" dirty="0" smtClean="0"/>
              <a:t>– </a:t>
            </a:r>
            <a:r>
              <a:rPr lang="zh-CN" altLang="en-US" i="1" dirty="0" smtClean="0"/>
              <a:t>消除函数调用开销</a:t>
            </a:r>
            <a:endParaRPr lang="en-US" altLang="zh-CN" i="1" dirty="0" smtClean="0"/>
          </a:p>
          <a:p>
            <a:pPr lvl="1"/>
            <a:r>
              <a:rPr lang="zh-CN" altLang="en-US" dirty="0" smtClean="0"/>
              <a:t>移除空函数，例如</a:t>
            </a:r>
            <a:r>
              <a:rPr lang="en-US" altLang="zh-CN" dirty="0" smtClean="0"/>
              <a:t>Object.&lt;init</a:t>
            </a:r>
            <a:r>
              <a:rPr lang="en-US" altLang="zh-CN" dirty="0" smtClean="0"/>
              <a:t>&gt; -- </a:t>
            </a:r>
            <a:r>
              <a:rPr lang="zh-CN" altLang="en-US" i="1" dirty="0" smtClean="0"/>
              <a:t>消除空函数调用</a:t>
            </a:r>
            <a:endParaRPr lang="en-US" altLang="zh-CN" i="1" dirty="0" smtClean="0"/>
          </a:p>
          <a:p>
            <a:pPr lvl="1"/>
            <a:r>
              <a:rPr lang="zh-CN" altLang="en-US" dirty="0" smtClean="0"/>
              <a:t>将可以预先计算</a:t>
            </a:r>
            <a:r>
              <a:rPr lang="hi-IN" altLang="zh-CN" dirty="0" smtClean="0"/>
              <a:t>的</a:t>
            </a:r>
            <a:r>
              <a:rPr lang="zh-CN" altLang="en-US" dirty="0" smtClean="0"/>
              <a:t>数据进行预处理，例如预先生成</a:t>
            </a:r>
            <a:r>
              <a:rPr lang="en-US" altLang="zh-CN" dirty="0" smtClean="0"/>
              <a:t>VM</a:t>
            </a:r>
            <a:r>
              <a:rPr lang="zh-CN" altLang="en-US" dirty="0" smtClean="0"/>
              <a:t>根据</a:t>
            </a:r>
            <a:r>
              <a:rPr lang="en-US" altLang="zh-CN" dirty="0" smtClean="0"/>
              <a:t>class name</a:t>
            </a:r>
            <a:r>
              <a:rPr lang="zh-CN" altLang="en-US" dirty="0" smtClean="0"/>
              <a:t>查询</a:t>
            </a:r>
            <a:r>
              <a:rPr lang="en-US" altLang="zh-CN" dirty="0" smtClean="0"/>
              <a:t>class</a:t>
            </a:r>
            <a:r>
              <a:rPr lang="zh-CN" altLang="en-US" dirty="0" smtClean="0"/>
              <a:t>的</a:t>
            </a:r>
            <a:r>
              <a:rPr lang="en-US" altLang="zh-CN" dirty="0" smtClean="0"/>
              <a:t>hash table – </a:t>
            </a:r>
            <a:r>
              <a:rPr lang="zh-CN" altLang="en-US" i="1" dirty="0" smtClean="0"/>
              <a:t>节省</a:t>
            </a:r>
            <a:r>
              <a:rPr lang="en-US" altLang="zh-CN" i="1" dirty="0" err="1" smtClean="0"/>
              <a:t>Dex</a:t>
            </a:r>
            <a:r>
              <a:rPr lang="zh-CN" altLang="en-US" i="1" dirty="0" smtClean="0"/>
              <a:t>文件加载时间以及内存占用空间</a:t>
            </a:r>
            <a:endParaRPr lang="zh-CN" alt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1882</Words>
  <Application>Microsoft Office PowerPoint</Application>
  <PresentationFormat>全屏显示(4:3)</PresentationFormat>
  <Paragraphs>240</Paragraphs>
  <Slides>67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8" baseType="lpstr">
      <vt:lpstr>Office 主题</vt:lpstr>
      <vt:lpstr>Dalvik虚拟机</vt:lpstr>
      <vt:lpstr>About Me</vt:lpstr>
      <vt:lpstr>Agenda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Dalvik虚拟机概述</vt:lpstr>
      <vt:lpstr>Dalvik虚拟机的启动过程</vt:lpstr>
      <vt:lpstr>Dalvik虚拟机的启动过程</vt:lpstr>
      <vt:lpstr>Dalvik虚拟机的启动过程</vt:lpstr>
      <vt:lpstr>Dalvik虚拟机的启动过程</vt:lpstr>
      <vt:lpstr>Dalvik虚拟机的启动过程</vt:lpstr>
      <vt:lpstr>Dalvik虚拟机的启动过程</vt:lpstr>
      <vt:lpstr>Dalvik虚拟机的运行过程</vt:lpstr>
      <vt:lpstr>Dalvik虚拟机的运行过程</vt:lpstr>
      <vt:lpstr>Dalvik虚拟机的运行过程</vt:lpstr>
      <vt:lpstr>Dalvik虚拟机的运行过程</vt:lpstr>
      <vt:lpstr>Dalvik虚拟机的运行过程</vt:lpstr>
      <vt:lpstr>Dalvik虚拟机的运行过程</vt:lpstr>
      <vt:lpstr>Dalvik虚拟机的运行过程</vt:lpstr>
      <vt:lpstr>Dalvik虚拟机的运行过程</vt:lpstr>
      <vt:lpstr>Dalvik虚拟机的运行过程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JNI函数的注册过程</vt:lpstr>
      <vt:lpstr>Dalvik虚拟机进程</vt:lpstr>
      <vt:lpstr>Dalvik虚拟机进程</vt:lpstr>
      <vt:lpstr>Dalvik虚拟机进程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Dalvik虚拟机线程</vt:lpstr>
      <vt:lpstr>Q&amp;A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Dalvik虚拟机</dc:title>
  <dc:creator>Luo</dc:creator>
  <cp:lastModifiedBy>Luo</cp:lastModifiedBy>
  <cp:revision>85</cp:revision>
  <dcterms:created xsi:type="dcterms:W3CDTF">2013-10-10T07:16:47Z</dcterms:created>
  <dcterms:modified xsi:type="dcterms:W3CDTF">2013-10-11T10:04:21Z</dcterms:modified>
</cp:coreProperties>
</file>