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09600" y="3938588"/>
            <a:ext cx="53848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938588"/>
            <a:ext cx="53848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B9707-4379-4C80-BF0D-A254B8DE3A2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png"/><Relationship Id="rId7" Type="http://schemas.openxmlformats.org/officeDocument/2006/relationships/oleObject" Target="../embeddings/oleObject1.bin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3" Type="http://schemas.openxmlformats.org/officeDocument/2006/relationships/vmlDrawing" Target="../drawings/vmlDrawing1.v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2.png"/><Relationship Id="rId10" Type="http://schemas.openxmlformats.org/officeDocument/2006/relationships/image" Target="../media/image21.GIF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5" Type="http://schemas.openxmlformats.org/officeDocument/2006/relationships/audio" Target="../media/audio3.wav"/><Relationship Id="rId4" Type="http://schemas.openxmlformats.org/officeDocument/2006/relationships/audio" Target="../media/audio1.wav"/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Relationship Id="rId3" Type="http://schemas.microsoft.com/office/2007/relationships/media" Target="file:///C:\Documents%20and%20Settings\Administrator\&#26700;&#38754;\&#20174;&#29616;&#22312;&#24320;&#22987;\1.mp3" TargetMode="External"/><Relationship Id="rId2" Type="http://schemas.openxmlformats.org/officeDocument/2006/relationships/audio" Target="file:///C:\Documents%20and%20Settings\Administrator\&#26700;&#38754;\&#20174;&#29616;&#22312;&#24320;&#22987;\1.mp3" TargetMode="Externa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6.wav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7.wmf"/><Relationship Id="rId1" Type="http://schemas.openxmlformats.org/officeDocument/2006/relationships/oleObject" Target="../embeddings/oleObject2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7.wmf"/><Relationship Id="rId2" Type="http://schemas.openxmlformats.org/officeDocument/2006/relationships/image" Target="../media/image46.GIF"/><Relationship Id="rId1" Type="http://schemas.openxmlformats.org/officeDocument/2006/relationships/image" Target="../media/image45.GIF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" Target="slide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8.jpeg"/><Relationship Id="rId1" Type="http://schemas.openxmlformats.org/officeDocument/2006/relationships/slide" Target="slide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8" descr="beijing"/>
          <p:cNvPicPr>
            <a:picLocks noGrp="1" noChangeAspect="1" noChangeArrowheads="1"/>
          </p:cNvPicPr>
          <p:nvPr>
            <p:ph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52400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0909" name="WordArt 13"/>
          <p:cNvSpPr>
            <a:spLocks noChangeArrowheads="1" noChangeShapeType="1" noTextEdit="1"/>
          </p:cNvSpPr>
          <p:nvPr/>
        </p:nvSpPr>
        <p:spPr bwMode="auto">
          <a:xfrm>
            <a:off x="3248608" y="1752600"/>
            <a:ext cx="5553075" cy="1851024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>
              <a:defRPr/>
            </a:pPr>
            <a:r>
              <a:rPr lang="en-US" altLang="zh-CN" sz="7200" kern="1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21</a:t>
            </a:r>
            <a:r>
              <a:rPr lang="zh-CN" altLang="en-US" sz="7200" kern="1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从现在开始</a:t>
            </a:r>
            <a:endParaRPr lang="zh-CN" altLang="en-US" sz="7200" kern="1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/>
          <p:nvPr/>
        </p:nvGrpSpPr>
        <p:grpSpPr bwMode="auto">
          <a:xfrm>
            <a:off x="2133600" y="304800"/>
            <a:ext cx="3194050" cy="685800"/>
            <a:chOff x="384" y="480"/>
            <a:chExt cx="2012" cy="432"/>
          </a:xfrm>
        </p:grpSpPr>
        <p:sp>
          <p:nvSpPr>
            <p:cNvPr id="23577" name="AutoShape 3"/>
            <p:cNvSpPr>
              <a:spLocks noChangeArrowheads="1"/>
            </p:cNvSpPr>
            <p:nvPr/>
          </p:nvSpPr>
          <p:spPr bwMode="auto">
            <a:xfrm>
              <a:off x="384" y="480"/>
              <a:ext cx="1776" cy="432"/>
            </a:xfrm>
            <a:prstGeom prst="roundRect">
              <a:avLst>
                <a:gd name="adj" fmla="val 50000"/>
              </a:avLst>
            </a:prstGeom>
            <a:solidFill>
              <a:srgbClr val="CCFFCC"/>
            </a:solidFill>
            <a:ln w="28575">
              <a:solidFill>
                <a:srgbClr val="00FF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8" name="Text Box 4"/>
            <p:cNvSpPr txBox="1">
              <a:spLocks noChangeArrowheads="1"/>
            </p:cNvSpPr>
            <p:nvPr/>
          </p:nvSpPr>
          <p:spPr bwMode="auto">
            <a:xfrm>
              <a:off x="480" y="504"/>
              <a:ext cx="1916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>
                  <a:ea typeface="华文楷体" pitchFamily="2" charset="-122"/>
                </a:rPr>
                <a:t>第一关：读词语</a:t>
              </a:r>
              <a:endParaRPr lang="zh-CN" altLang="en-US" sz="3200">
                <a:ea typeface="华文楷体" pitchFamily="2" charset="-122"/>
              </a:endParaRPr>
            </a:p>
          </p:txBody>
        </p:sp>
      </p:grpSp>
      <p:sp>
        <p:nvSpPr>
          <p:cNvPr id="23555" name="Text Box 9"/>
          <p:cNvSpPr txBox="1">
            <a:spLocks noChangeArrowheads="1"/>
          </p:cNvSpPr>
          <p:nvPr/>
        </p:nvSpPr>
        <p:spPr bwMode="auto">
          <a:xfrm>
            <a:off x="2514600" y="1752600"/>
            <a:ext cx="180022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4800">
                <a:latin typeface="Arial" panose="020B0604020202020204" pitchFamily="34" charset="0"/>
                <a:ea typeface="楷体_GB2312" pitchFamily="49" charset="-122"/>
              </a:rPr>
              <a:t>轮</a:t>
            </a:r>
            <a:r>
              <a:rPr kumimoji="0" lang="zh-CN" altLang="en-US" sz="48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流</a:t>
            </a:r>
            <a:endParaRPr kumimoji="0" lang="zh-CN" altLang="en-US" sz="480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56" name="Text Box 10"/>
          <p:cNvSpPr txBox="1">
            <a:spLocks noChangeArrowheads="1"/>
          </p:cNvSpPr>
          <p:nvPr/>
        </p:nvSpPr>
        <p:spPr bwMode="auto">
          <a:xfrm>
            <a:off x="4343400" y="1752600"/>
            <a:ext cx="180022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星</a:t>
            </a:r>
            <a:r>
              <a:rPr kumimoji="0" lang="zh-CN" altLang="en-US" sz="4800">
                <a:latin typeface="Arial" panose="020B0604020202020204" pitchFamily="34" charset="0"/>
                <a:ea typeface="楷体_GB2312" pitchFamily="49" charset="-122"/>
              </a:rPr>
              <a:t>期</a:t>
            </a:r>
            <a:endParaRPr kumimoji="0" lang="zh-CN" altLang="en-US" sz="480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57" name="Text Box 11"/>
          <p:cNvSpPr txBox="1">
            <a:spLocks noChangeArrowheads="1"/>
          </p:cNvSpPr>
          <p:nvPr/>
        </p:nvSpPr>
        <p:spPr bwMode="auto">
          <a:xfrm>
            <a:off x="6324600" y="3124200"/>
            <a:ext cx="180022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800">
                <a:latin typeface="Arial" panose="020B0604020202020204" pitchFamily="34" charset="0"/>
                <a:ea typeface="楷体_GB2312" pitchFamily="49" charset="-122"/>
              </a:rPr>
              <a:t>第</a:t>
            </a:r>
            <a:r>
              <a:rPr kumimoji="0" lang="zh-CN" altLang="en-US" sz="48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一</a:t>
            </a:r>
            <a:endParaRPr kumimoji="0" lang="zh-CN" altLang="en-US" sz="480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58" name="Text Box 12"/>
          <p:cNvSpPr txBox="1">
            <a:spLocks noChangeArrowheads="1"/>
          </p:cNvSpPr>
          <p:nvPr/>
        </p:nvSpPr>
        <p:spPr bwMode="auto">
          <a:xfrm>
            <a:off x="6248400" y="1752600"/>
            <a:ext cx="180022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上</a:t>
            </a:r>
            <a:r>
              <a:rPr kumimoji="0" lang="zh-CN" altLang="en-US" sz="4800">
                <a:latin typeface="Arial" panose="020B0604020202020204" pitchFamily="34" charset="0"/>
                <a:ea typeface="楷体_GB2312" pitchFamily="49" charset="-122"/>
              </a:rPr>
              <a:t>任</a:t>
            </a:r>
            <a:endParaRPr kumimoji="0" lang="zh-CN" altLang="en-US" sz="480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59" name="Text Box 14"/>
          <p:cNvSpPr txBox="1">
            <a:spLocks noChangeArrowheads="1"/>
          </p:cNvSpPr>
          <p:nvPr/>
        </p:nvSpPr>
        <p:spPr bwMode="auto">
          <a:xfrm>
            <a:off x="8458200" y="1752600"/>
            <a:ext cx="180022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习</a:t>
            </a:r>
            <a:r>
              <a:rPr kumimoji="0" lang="zh-CN" altLang="en-US" sz="4800">
                <a:latin typeface="Arial" panose="020B0604020202020204" pitchFamily="34" charset="0"/>
                <a:ea typeface="楷体_GB2312" pitchFamily="49" charset="-122"/>
              </a:rPr>
              <a:t>惯</a:t>
            </a:r>
            <a:endParaRPr kumimoji="0" lang="zh-CN" altLang="en-US" sz="480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60" name="Text Box 15"/>
          <p:cNvSpPr txBox="1">
            <a:spLocks noChangeArrowheads="1"/>
          </p:cNvSpPr>
          <p:nvPr/>
        </p:nvSpPr>
        <p:spPr bwMode="auto">
          <a:xfrm>
            <a:off x="2514600" y="3124200"/>
            <a:ext cx="180022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方</a:t>
            </a:r>
            <a:r>
              <a:rPr kumimoji="0" lang="zh-CN" altLang="en-US" sz="4800">
                <a:latin typeface="Arial" panose="020B0604020202020204" pitchFamily="34" charset="0"/>
                <a:ea typeface="楷体_GB2312" pitchFamily="49" charset="-122"/>
              </a:rPr>
              <a:t>式</a:t>
            </a:r>
            <a:endParaRPr kumimoji="0" lang="zh-CN" altLang="en-US" sz="480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61" name="Text Box 16"/>
          <p:cNvSpPr txBox="1">
            <a:spLocks noChangeArrowheads="1"/>
          </p:cNvSpPr>
          <p:nvPr/>
        </p:nvSpPr>
        <p:spPr bwMode="auto">
          <a:xfrm>
            <a:off x="4419600" y="3124200"/>
            <a:ext cx="180022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800">
                <a:latin typeface="Arial" panose="020B0604020202020204" pitchFamily="34" charset="0"/>
                <a:ea typeface="楷体_GB2312" pitchFamily="49" charset="-122"/>
              </a:rPr>
              <a:t>郑</a:t>
            </a:r>
            <a:r>
              <a:rPr kumimoji="0" lang="zh-CN" altLang="en-US" sz="48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重</a:t>
            </a:r>
            <a:endParaRPr kumimoji="0" lang="zh-CN" altLang="en-US" sz="480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62" name="Text Box 17"/>
          <p:cNvSpPr txBox="1">
            <a:spLocks noChangeArrowheads="1"/>
          </p:cNvSpPr>
          <p:nvPr/>
        </p:nvSpPr>
        <p:spPr bwMode="auto">
          <a:xfrm>
            <a:off x="8153400" y="3124200"/>
            <a:ext cx="316865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笑</a:t>
            </a:r>
            <a:r>
              <a:rPr kumimoji="0" lang="zh-CN" altLang="en-US" sz="4800">
                <a:latin typeface="Arial" panose="020B0604020202020204" pitchFamily="34" charset="0"/>
                <a:ea typeface="楷体_GB2312" pitchFamily="49" charset="-122"/>
              </a:rPr>
              <a:t>眯眯</a:t>
            </a:r>
            <a:r>
              <a:rPr kumimoji="0" lang="zh-CN" altLang="en-US" sz="1800" b="0">
                <a:solidFill>
                  <a:schemeClr val="tx1"/>
                </a:solidFill>
                <a:latin typeface="Arial" panose="020B0604020202020204" pitchFamily="34" charset="0"/>
              </a:rPr>
              <a:t>    </a:t>
            </a:r>
            <a:endParaRPr kumimoji="0"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563" name="Text Box 18"/>
          <p:cNvSpPr txBox="1">
            <a:spLocks noChangeArrowheads="1"/>
          </p:cNvSpPr>
          <p:nvPr/>
        </p:nvSpPr>
        <p:spPr bwMode="auto">
          <a:xfrm>
            <a:off x="1981200" y="4495800"/>
            <a:ext cx="4897438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万兽</a:t>
            </a:r>
            <a:r>
              <a:rPr kumimoji="0" lang="zh-CN" altLang="en-US" sz="4800" dirty="0">
                <a:latin typeface="Arial" panose="020B0604020202020204" pitchFamily="34" charset="0"/>
                <a:ea typeface="楷体_GB2312" pitchFamily="49" charset="-122"/>
              </a:rPr>
              <a:t>之</a:t>
            </a:r>
            <a:r>
              <a:rPr kumimoji="0"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王</a:t>
            </a:r>
            <a:r>
              <a:rPr kumimoji="0" lang="zh-CN" altLang="en-US" sz="1800" b="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endParaRPr kumimoji="0" lang="zh-CN" altLang="en-US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/>
            <a:endParaRPr kumimoji="0" lang="zh-CN" altLang="en-US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kumimoji="0" lang="zh-CN" altLang="en-US" sz="1800" b="0" dirty="0">
                <a:solidFill>
                  <a:schemeClr val="tx1"/>
                </a:solidFill>
                <a:latin typeface="Arial" panose="020B0604020202020204" pitchFamily="34" charset="0"/>
              </a:rPr>
              <a:t>    </a:t>
            </a:r>
            <a:endParaRPr kumimoji="0" lang="zh-CN" altLang="en-US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564" name="Text Box 19"/>
          <p:cNvSpPr txBox="1">
            <a:spLocks noChangeArrowheads="1"/>
          </p:cNvSpPr>
          <p:nvPr/>
        </p:nvSpPr>
        <p:spPr bwMode="auto">
          <a:xfrm>
            <a:off x="4953000" y="4495800"/>
            <a:ext cx="426720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>
                <a:solidFill>
                  <a:schemeClr val="tx1"/>
                </a:solidFill>
                <a:ea typeface="楷体_GB2312" pitchFamily="49" charset="-122"/>
              </a:rPr>
              <a:t>叫苦连天</a:t>
            </a:r>
            <a:endParaRPr lang="zh-CN" altLang="en-US" sz="480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3565" name="Text Box 20"/>
          <p:cNvSpPr txBox="1">
            <a:spLocks noChangeArrowheads="1"/>
          </p:cNvSpPr>
          <p:nvPr/>
        </p:nvSpPr>
        <p:spPr bwMode="auto">
          <a:xfrm>
            <a:off x="7772400" y="4495800"/>
            <a:ext cx="396240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>
                <a:solidFill>
                  <a:schemeClr val="tx1"/>
                </a:solidFill>
                <a:ea typeface="楷体_GB2312" pitchFamily="49" charset="-122"/>
              </a:rPr>
              <a:t>议论纷纷</a:t>
            </a:r>
            <a:endParaRPr lang="zh-CN" altLang="en-US" sz="480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3566" name="Text Box 21"/>
          <p:cNvSpPr txBox="1">
            <a:spLocks noChangeArrowheads="1"/>
          </p:cNvSpPr>
          <p:nvPr/>
        </p:nvSpPr>
        <p:spPr bwMode="auto">
          <a:xfrm>
            <a:off x="2590800" y="1447800"/>
            <a:ext cx="9906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lún</a:t>
            </a:r>
            <a:endParaRPr kumimoji="0" lang="en-US" altLang="zh-CN" sz="24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567" name="Text Box 22"/>
          <p:cNvSpPr txBox="1">
            <a:spLocks noChangeArrowheads="1"/>
          </p:cNvSpPr>
          <p:nvPr/>
        </p:nvSpPr>
        <p:spPr bwMode="auto">
          <a:xfrm>
            <a:off x="3352800" y="4267200"/>
            <a:ext cx="1447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zh</a:t>
            </a:r>
            <a:r>
              <a:rPr kumimoji="0" lang="en-US" altLang="zh-CN" sz="2400">
                <a:solidFill>
                  <a:schemeClr val="tx1"/>
                </a:solidFill>
                <a:latin typeface="Arial" panose="020B0604020202020204" pitchFamily="34" charset="0"/>
              </a:rPr>
              <a:t>ī</a:t>
            </a:r>
            <a:endParaRPr kumimoji="0" lang="en-US" altLang="zh-CN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568" name="Text Box 23"/>
          <p:cNvSpPr txBox="1">
            <a:spLocks noChangeArrowheads="1"/>
          </p:cNvSpPr>
          <p:nvPr/>
        </p:nvSpPr>
        <p:spPr bwMode="auto">
          <a:xfrm>
            <a:off x="6477000" y="2819400"/>
            <a:ext cx="8382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dì</a:t>
            </a:r>
            <a:endParaRPr kumimoji="0" lang="en-US" altLang="zh-CN" sz="24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569" name="Text Box 25"/>
          <p:cNvSpPr txBox="1">
            <a:spLocks noChangeArrowheads="1"/>
          </p:cNvSpPr>
          <p:nvPr/>
        </p:nvSpPr>
        <p:spPr bwMode="auto">
          <a:xfrm>
            <a:off x="6934200" y="1447800"/>
            <a:ext cx="9906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rèn</a:t>
            </a:r>
            <a:endParaRPr kumimoji="0" lang="en-US" altLang="zh-CN" sz="24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570" name="Text Box 26"/>
          <p:cNvSpPr txBox="1">
            <a:spLocks noChangeArrowheads="1"/>
          </p:cNvSpPr>
          <p:nvPr/>
        </p:nvSpPr>
        <p:spPr bwMode="auto">
          <a:xfrm>
            <a:off x="5181600" y="1447800"/>
            <a:ext cx="7620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q</a:t>
            </a:r>
            <a:r>
              <a:rPr kumimoji="0" lang="en-US" altLang="zh-CN" sz="2400">
                <a:solidFill>
                  <a:schemeClr val="tx1"/>
                </a:solidFill>
                <a:latin typeface="Arial" panose="020B0604020202020204" pitchFamily="34" charset="0"/>
              </a:rPr>
              <a:t>ī</a:t>
            </a:r>
            <a:endParaRPr kumimoji="0" lang="en-US" altLang="zh-CN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571" name="Text Box 27"/>
          <p:cNvSpPr txBox="1">
            <a:spLocks noChangeArrowheads="1"/>
          </p:cNvSpPr>
          <p:nvPr/>
        </p:nvSpPr>
        <p:spPr bwMode="auto">
          <a:xfrm>
            <a:off x="3200400" y="2819400"/>
            <a:ext cx="9906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shì</a:t>
            </a:r>
            <a:endParaRPr kumimoji="0" lang="en-US" altLang="zh-CN" sz="24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572" name="Text Box 28"/>
          <p:cNvSpPr txBox="1">
            <a:spLocks noChangeArrowheads="1"/>
          </p:cNvSpPr>
          <p:nvPr/>
        </p:nvSpPr>
        <p:spPr bwMode="auto">
          <a:xfrm>
            <a:off x="4343400" y="2819400"/>
            <a:ext cx="15240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zhèng</a:t>
            </a:r>
            <a:endParaRPr kumimoji="0" lang="en-US" altLang="zh-CN" sz="24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573" name="Text Box 29"/>
          <p:cNvSpPr txBox="1">
            <a:spLocks noChangeArrowheads="1"/>
          </p:cNvSpPr>
          <p:nvPr/>
        </p:nvSpPr>
        <p:spPr bwMode="auto">
          <a:xfrm>
            <a:off x="8839200" y="2819400"/>
            <a:ext cx="11430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m</a:t>
            </a:r>
            <a:r>
              <a:rPr kumimoji="0" lang="en-US" altLang="zh-CN" sz="2400">
                <a:solidFill>
                  <a:schemeClr val="tx1"/>
                </a:solidFill>
                <a:latin typeface="Arial" panose="020B0604020202020204" pitchFamily="34" charset="0"/>
              </a:rPr>
              <a:t>ī</a:t>
            </a:r>
            <a:endParaRPr kumimoji="0" lang="en-US" altLang="zh-CN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574" name="Text Box 30"/>
          <p:cNvSpPr txBox="1">
            <a:spLocks noChangeArrowheads="1"/>
          </p:cNvSpPr>
          <p:nvPr/>
        </p:nvSpPr>
        <p:spPr bwMode="auto">
          <a:xfrm>
            <a:off x="2514600" y="4267200"/>
            <a:ext cx="84391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shòu</a:t>
            </a:r>
            <a:endParaRPr kumimoji="0" lang="en-US" altLang="zh-CN" sz="24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575" name="Text Box 31"/>
          <p:cNvSpPr txBox="1">
            <a:spLocks noChangeArrowheads="1"/>
          </p:cNvSpPr>
          <p:nvPr/>
        </p:nvSpPr>
        <p:spPr bwMode="auto">
          <a:xfrm>
            <a:off x="8991600" y="1390650"/>
            <a:ext cx="12192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gu</a:t>
            </a:r>
            <a:r>
              <a:rPr kumimoji="0" lang="en-US" altLang="zh-CN" sz="2800">
                <a:solidFill>
                  <a:schemeClr val="tx1"/>
                </a:solidFill>
                <a:latin typeface="宋体" panose="02010600030101010101" pitchFamily="2" charset="-122"/>
              </a:rPr>
              <a:t>à</a:t>
            </a:r>
            <a:r>
              <a:rPr kumimoji="0" lang="en-US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n</a:t>
            </a:r>
            <a:endParaRPr kumimoji="0" lang="en-US" altLang="zh-CN" sz="24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576" name="Text Box 32"/>
          <p:cNvSpPr txBox="1">
            <a:spLocks noChangeArrowheads="1"/>
          </p:cNvSpPr>
          <p:nvPr/>
        </p:nvSpPr>
        <p:spPr bwMode="auto">
          <a:xfrm>
            <a:off x="9448800" y="2819400"/>
            <a:ext cx="9906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2400" b="0">
                <a:solidFill>
                  <a:schemeClr val="tx1"/>
                </a:solidFill>
                <a:latin typeface="Arial" panose="020B0604020202020204" pitchFamily="34" charset="0"/>
              </a:rPr>
              <a:t>m</a:t>
            </a:r>
            <a:r>
              <a:rPr kumimoji="0" lang="en-US" altLang="zh-CN" sz="2400">
                <a:solidFill>
                  <a:schemeClr val="tx1"/>
                </a:solidFill>
                <a:latin typeface="Arial" panose="020B0604020202020204" pitchFamily="34" charset="0"/>
              </a:rPr>
              <a:t>ī</a:t>
            </a:r>
            <a:endParaRPr kumimoji="0" lang="en-US" altLang="zh-CN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2743200" y="1295400"/>
            <a:ext cx="180022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48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轮流</a:t>
            </a:r>
            <a:endParaRPr kumimoji="0" lang="zh-CN" altLang="en-US" sz="4800" b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4724400" y="1295400"/>
            <a:ext cx="180022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8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星期</a:t>
            </a:r>
            <a:endParaRPr kumimoji="0" lang="zh-CN" altLang="en-US" sz="4800" b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2743200" y="4648200"/>
            <a:ext cx="180022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8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第一</a:t>
            </a:r>
            <a:endParaRPr kumimoji="0" lang="zh-CN" altLang="en-US" sz="4800" b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2743200" y="2362200"/>
            <a:ext cx="180022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8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上任</a:t>
            </a:r>
            <a:endParaRPr kumimoji="0" lang="zh-CN" altLang="en-US" sz="4800" b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4648200" y="2362200"/>
            <a:ext cx="180022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8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习惯</a:t>
            </a:r>
            <a:endParaRPr kumimoji="0" lang="zh-CN" altLang="en-US" sz="4800" b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583" name="Text Box 8"/>
          <p:cNvSpPr txBox="1">
            <a:spLocks noChangeArrowheads="1"/>
          </p:cNvSpPr>
          <p:nvPr/>
        </p:nvSpPr>
        <p:spPr bwMode="auto">
          <a:xfrm>
            <a:off x="4724400" y="3505200"/>
            <a:ext cx="180022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8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方式</a:t>
            </a:r>
            <a:endParaRPr kumimoji="0" lang="zh-CN" altLang="en-US" sz="4800" b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584" name="Text Box 9"/>
          <p:cNvSpPr txBox="1">
            <a:spLocks noChangeArrowheads="1"/>
          </p:cNvSpPr>
          <p:nvPr/>
        </p:nvSpPr>
        <p:spPr bwMode="auto">
          <a:xfrm>
            <a:off x="2743200" y="3505200"/>
            <a:ext cx="180022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8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郑重</a:t>
            </a:r>
            <a:endParaRPr kumimoji="0" lang="zh-CN" altLang="en-US" sz="4800" b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585" name="Text Box 10"/>
          <p:cNvSpPr txBox="1">
            <a:spLocks noChangeArrowheads="1"/>
          </p:cNvSpPr>
          <p:nvPr/>
        </p:nvSpPr>
        <p:spPr bwMode="auto">
          <a:xfrm>
            <a:off x="4800600" y="4648200"/>
            <a:ext cx="316865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8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笑眯眯</a:t>
            </a:r>
            <a:r>
              <a:rPr kumimoji="0" lang="zh-CN" altLang="en-US" sz="1800" b="0">
                <a:solidFill>
                  <a:schemeClr val="tx1"/>
                </a:solidFill>
                <a:latin typeface="Arial" panose="020B0604020202020204" pitchFamily="34" charset="0"/>
              </a:rPr>
              <a:t>    </a:t>
            </a:r>
            <a:endParaRPr kumimoji="0"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4586" name="Text Box 11"/>
          <p:cNvSpPr txBox="1">
            <a:spLocks noChangeArrowheads="1"/>
          </p:cNvSpPr>
          <p:nvPr/>
        </p:nvSpPr>
        <p:spPr bwMode="auto">
          <a:xfrm>
            <a:off x="6781800" y="1295400"/>
            <a:ext cx="4897438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8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万兽之王</a:t>
            </a:r>
            <a:r>
              <a:rPr kumimoji="0" lang="zh-CN" altLang="en-US" sz="1800" b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endParaRPr kumimoji="0"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/>
            <a:endParaRPr kumimoji="0"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kumimoji="0" lang="zh-CN" altLang="en-US" sz="1800" b="0">
                <a:solidFill>
                  <a:schemeClr val="tx1"/>
                </a:solidFill>
                <a:latin typeface="Arial" panose="020B0604020202020204" pitchFamily="34" charset="0"/>
              </a:rPr>
              <a:t>    </a:t>
            </a:r>
            <a:endParaRPr kumimoji="0"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4587" name="Text Box 21"/>
          <p:cNvSpPr txBox="1">
            <a:spLocks noChangeArrowheads="1"/>
          </p:cNvSpPr>
          <p:nvPr/>
        </p:nvSpPr>
        <p:spPr bwMode="auto">
          <a:xfrm>
            <a:off x="6858000" y="3505200"/>
            <a:ext cx="262128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0">
                <a:solidFill>
                  <a:schemeClr val="tx1"/>
                </a:solidFill>
                <a:ea typeface="楷体_GB2312" pitchFamily="49" charset="-122"/>
              </a:rPr>
              <a:t>叫苦连天</a:t>
            </a:r>
            <a:endParaRPr lang="zh-CN" altLang="en-US" sz="4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4588" name="Text Box 22"/>
          <p:cNvSpPr txBox="1">
            <a:spLocks noChangeArrowheads="1"/>
          </p:cNvSpPr>
          <p:nvPr/>
        </p:nvSpPr>
        <p:spPr bwMode="auto">
          <a:xfrm>
            <a:off x="6781800" y="2362200"/>
            <a:ext cx="262128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0">
                <a:solidFill>
                  <a:schemeClr val="tx1"/>
                </a:solidFill>
                <a:ea typeface="楷体_GB2312" pitchFamily="49" charset="-122"/>
              </a:rPr>
              <a:t>议论纷纷</a:t>
            </a:r>
            <a:endParaRPr lang="zh-CN" altLang="en-US" sz="4800" b="0">
              <a:solidFill>
                <a:schemeClr val="tx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过河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90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Rectangle 3"/>
          <p:cNvSpPr>
            <a:spLocks noChangeArrowheads="1"/>
          </p:cNvSpPr>
          <p:nvPr/>
        </p:nvSpPr>
        <p:spPr bwMode="auto">
          <a:xfrm>
            <a:off x="8458200" y="2971800"/>
            <a:ext cx="2057400" cy="583565"/>
          </a:xfrm>
          <a:prstGeom prst="rect">
            <a:avLst/>
          </a:prstGeom>
          <a:solidFill>
            <a:srgbClr val="66FF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笑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眯</a:t>
            </a:r>
            <a:r>
              <a:rPr lang="zh-CN" altLang="en-US"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眯</a:t>
            </a:r>
            <a:endParaRPr lang="zh-CN" altLang="en-US" sz="320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7162800" y="4114800"/>
            <a:ext cx="1036638" cy="583565"/>
          </a:xfrm>
          <a:prstGeom prst="rect">
            <a:avLst/>
          </a:prstGeom>
          <a:solidFill>
            <a:srgbClr val="66FF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方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式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9093" name="Rectangle 5"/>
          <p:cNvSpPr>
            <a:spLocks noChangeArrowheads="1"/>
          </p:cNvSpPr>
          <p:nvPr/>
        </p:nvSpPr>
        <p:spPr bwMode="auto">
          <a:xfrm>
            <a:off x="3124200" y="3810000"/>
            <a:ext cx="1371600" cy="583565"/>
          </a:xfrm>
          <a:prstGeom prst="rect">
            <a:avLst/>
          </a:prstGeom>
          <a:solidFill>
            <a:srgbClr val="66FF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上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任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9094" name="Rectangle 6"/>
          <p:cNvSpPr>
            <a:spLocks noChangeArrowheads="1"/>
          </p:cNvSpPr>
          <p:nvPr/>
        </p:nvSpPr>
        <p:spPr bwMode="auto">
          <a:xfrm>
            <a:off x="7772400" y="3581400"/>
            <a:ext cx="2209800" cy="583565"/>
          </a:xfrm>
          <a:prstGeom prst="rect">
            <a:avLst/>
          </a:prstGeom>
          <a:solidFill>
            <a:srgbClr val="66FF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zh-CN" altLang="en-US"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一个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9095" name="Rectangle 7"/>
          <p:cNvSpPr>
            <a:spLocks noChangeArrowheads="1"/>
          </p:cNvSpPr>
          <p:nvPr/>
        </p:nvSpPr>
        <p:spPr bwMode="auto">
          <a:xfrm>
            <a:off x="6248400" y="4191000"/>
            <a:ext cx="1524000" cy="583565"/>
          </a:xfrm>
          <a:prstGeom prst="rect">
            <a:avLst/>
          </a:prstGeom>
          <a:solidFill>
            <a:srgbClr val="66FF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郑</a:t>
            </a:r>
            <a:r>
              <a:rPr lang="zh-CN" altLang="en-US"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重</a:t>
            </a:r>
            <a:endParaRPr lang="zh-CN" altLang="en-US" sz="320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9096" name="Rectangle 8"/>
          <p:cNvSpPr>
            <a:spLocks noChangeArrowheads="1"/>
          </p:cNvSpPr>
          <p:nvPr/>
        </p:nvSpPr>
        <p:spPr bwMode="auto">
          <a:xfrm>
            <a:off x="4267200" y="4114800"/>
            <a:ext cx="1389063" cy="583565"/>
          </a:xfrm>
          <a:prstGeom prst="rect">
            <a:avLst/>
          </a:prstGeom>
          <a:solidFill>
            <a:srgbClr val="66FF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轮</a:t>
            </a:r>
            <a:r>
              <a:rPr lang="zh-CN" altLang="en-US"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流</a:t>
            </a:r>
            <a:endParaRPr lang="zh-CN" altLang="en-US" sz="320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9097" name="Rectangle 9"/>
          <p:cNvSpPr>
            <a:spLocks noChangeArrowheads="1"/>
          </p:cNvSpPr>
          <p:nvPr/>
        </p:nvSpPr>
        <p:spPr bwMode="auto">
          <a:xfrm>
            <a:off x="5257800" y="4267200"/>
            <a:ext cx="1411288" cy="583565"/>
          </a:xfrm>
          <a:prstGeom prst="rect">
            <a:avLst/>
          </a:prstGeom>
          <a:solidFill>
            <a:srgbClr val="66FF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星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期</a:t>
            </a:r>
            <a:endParaRPr lang="zh-CN" altLang="en-US" sz="320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9098" name="Picture 10" descr="石头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66988" y="4776788"/>
            <a:ext cx="792162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9" name="Picture 11" descr="猴子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74825" y="4005263"/>
            <a:ext cx="60960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100" name="Rectangle 12"/>
          <p:cNvSpPr>
            <a:spLocks noChangeArrowheads="1"/>
          </p:cNvSpPr>
          <p:nvPr/>
        </p:nvSpPr>
        <p:spPr bwMode="auto">
          <a:xfrm>
            <a:off x="2209800" y="3505200"/>
            <a:ext cx="1354138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习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惯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9101" name="Picture 13" descr="石头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9150" y="4992688"/>
            <a:ext cx="792163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2" name="Picture 14" descr="猴子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33650" y="4221163"/>
            <a:ext cx="60960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3" name="Picture 15" descr="石头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24338" y="5353050"/>
            <a:ext cx="79216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4" name="Picture 16" descr="猴子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98838" y="4437063"/>
            <a:ext cx="60960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5" name="Picture 17" descr="石头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21275" y="5568950"/>
            <a:ext cx="792163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6" name="Picture 18" descr="猴子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95775" y="4724400"/>
            <a:ext cx="609600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7" name="Picture 19" descr="石头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67438" y="5497513"/>
            <a:ext cx="792162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8" name="Picture 20" descr="猴子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59375" y="4868863"/>
            <a:ext cx="60960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9" name="Picture 21" descr="石头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75500" y="5300663"/>
            <a:ext cx="792163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10" name="Picture 22" descr="猴子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0463" y="4868863"/>
            <a:ext cx="60960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11" name="Picture 23" descr="石头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12125" y="4848225"/>
            <a:ext cx="792163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12" name="Picture 24" descr="猴子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77088" y="4652963"/>
            <a:ext cx="60960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13" name="Picture 25" descr="猴子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12125" y="4256088"/>
            <a:ext cx="60960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9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15" dur="2000" fill="hold"/>
                                        <p:tgtEl>
                                          <p:spTgt spid="89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89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31" dur="2000" fill="hold"/>
                                        <p:tgtEl>
                                          <p:spTgt spid="89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8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89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49" dur="2000" fill="hold"/>
                                        <p:tgtEl>
                                          <p:spTgt spid="89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67" dur="2000" fill="hold"/>
                                        <p:tgtEl>
                                          <p:spTgt spid="89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89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79427E-6 C 0.00903 0.00416 0.01493 -0.00047 0.02448 -0.00301 C 0.0342 -0.00162 0.04566 -0.00509 0.0533 0.003 C 0.05538 0.00531 0.05573 0.00947 0.05782 0.01178 C 0.06927 0.02519 0.06875 0.00208 0.08247 0.00832 C 0.08316 0.01132 0.10469 0.01988 0.10469 0.02011 " pathEditMode="relative" rAng="0" ptsTypes="ffffff">
                                      <p:cBhvr>
                                        <p:cTn id="85" dur="2000" fill="hold"/>
                                        <p:tgtEl>
                                          <p:spTgt spid="89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6" y="99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89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0672 C 0.00712 -0.00255 0.00938 -0.01412 0.01893 -0.01667 C 0.02865 -0.01528 0.01962 -0.03056 0.04948 -0.03611 C 0.05295 -0.04074 0.0599 -0.03843 0.06198 -0.03611 C 0.07344 -0.02269 0.06893 -0.03519 0.08143 -0.025 C 0.08212 -0.02199 0.10452 -0.00463 0.10452 -0.0044 " pathEditMode="relative" rAng="0" ptsTypes="ffffff">
                                      <p:cBhvr>
                                        <p:cTn id="103" dur="2000" fill="hold"/>
                                        <p:tgtEl>
                                          <p:spTgt spid="89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-150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5" dur="500"/>
                                        <p:tgtEl>
                                          <p:spTgt spid="89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61211E-6 C 0.00903 0.00416 0.01493 -0.00046 0.02448 -0.00301 C 0.0342 -0.00162 0.04566 -0.00509 0.0533 0.003 C 0.05538 0.00531 0.06858 -0.00994 0.07066 -0.00763 C 0.08212 0.00578 0.06407 -0.0282 0.08837 -0.01942 C 0.08907 -0.01642 0.10851 -0.04924 0.10851 -0.04901 " pathEditMode="relative" rAng="0" ptsTypes="ffffff">
                                      <p:cBhvr>
                                        <p:cTn id="121" dur="2000" fill="hold"/>
                                        <p:tgtEl>
                                          <p:spTgt spid="89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7" y="-21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8" dur="5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C 0.00903 0.00417 0.01094 -0.01481 0.02049 -0.01736 C 0.03299 -0.02939 0.03299 -0.02476 0.04549 -0.03958 C 0.04757 -0.03726 0.05382 -0.05578 0.0559 -0.05347 C 0.07465 -0.0618 0.07187 -0.06921 0.09757 -0.07662 C 0.09826 -0.07361 0.1184 -0.08518 0.1184 -0.08495 " pathEditMode="relative" rAng="0" ptsTypes="ffffff">
                                      <p:cBhvr>
                                        <p:cTn id="135" dur="2000" fill="hold"/>
                                        <p:tgtEl>
                                          <p:spTgt spid="89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-405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ldLvl="0" animBg="1"/>
      <p:bldP spid="89092" grpId="0" bldLvl="0" animBg="1"/>
      <p:bldP spid="89093" grpId="0" bldLvl="0" animBg="1"/>
      <p:bldP spid="89094" grpId="0" bldLvl="0" animBg="1"/>
      <p:bldP spid="89095" grpId="0" bldLvl="0" animBg="1"/>
      <p:bldP spid="89096" grpId="0" bldLvl="0" animBg="1"/>
      <p:bldP spid="89097" grpId="0" bldLvl="0" animBg="1"/>
      <p:bldP spid="8910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1607" y="0"/>
            <a:ext cx="9128785" cy="6858000"/>
          </a:xfrm>
          <a:prstGeom prst="rect">
            <a:avLst/>
          </a:prstGeom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733800" y="1143000"/>
            <a:ext cx="180022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60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轮</a:t>
            </a:r>
            <a:endParaRPr kumimoji="0" lang="zh-CN" altLang="en-US" sz="1800" b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5715000" y="1066800"/>
            <a:ext cx="180022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60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期</a:t>
            </a:r>
            <a:endParaRPr kumimoji="0" lang="zh-CN" altLang="en-US" sz="6000" b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7620000" y="1066800"/>
            <a:ext cx="180022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60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第</a:t>
            </a:r>
            <a:endParaRPr kumimoji="0" lang="zh-CN" altLang="en-US" sz="6000" b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657600" y="2667000"/>
            <a:ext cx="180022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60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任</a:t>
            </a:r>
            <a:endParaRPr kumimoji="0" lang="zh-CN" altLang="en-US" sz="6000" b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5715000" y="2590800"/>
            <a:ext cx="180022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60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惯</a:t>
            </a:r>
            <a:endParaRPr kumimoji="0" lang="zh-CN" altLang="en-US" sz="6000" b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7620000" y="2590800"/>
            <a:ext cx="180022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60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式</a:t>
            </a:r>
            <a:endParaRPr kumimoji="0" lang="zh-CN" altLang="en-US" sz="6000" b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5638800" y="4343400"/>
            <a:ext cx="180022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60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郑</a:t>
            </a:r>
            <a:endParaRPr kumimoji="0" lang="zh-CN" altLang="en-US" sz="6000" b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3657600" y="4343400"/>
            <a:ext cx="316865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60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眯</a:t>
            </a:r>
            <a:r>
              <a:rPr kumimoji="0" lang="zh-CN" altLang="en-US" sz="1800" b="0">
                <a:solidFill>
                  <a:schemeClr val="tx1"/>
                </a:solidFill>
                <a:latin typeface="Arial" panose="020B0604020202020204" pitchFamily="34" charset="0"/>
              </a:rPr>
              <a:t>    </a:t>
            </a:r>
            <a:endParaRPr kumimoji="0"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7696200" y="4267200"/>
            <a:ext cx="4897438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60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之</a:t>
            </a:r>
            <a:r>
              <a:rPr kumimoji="0" lang="zh-CN" altLang="en-US" sz="1800" b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endParaRPr kumimoji="0"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/>
            <a:endParaRPr kumimoji="0"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kumimoji="0" lang="zh-CN" altLang="en-US" sz="1800" b="0">
                <a:solidFill>
                  <a:schemeClr val="tx1"/>
                </a:solidFill>
                <a:latin typeface="Arial" panose="020B0604020202020204" pitchFamily="34" charset="0"/>
              </a:rPr>
              <a:t>    </a:t>
            </a:r>
            <a:endParaRPr kumimoji="0"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91148" name="Picture 12" descr="00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2514600"/>
            <a:ext cx="12954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50" name="Picture 14" descr="HaoSc8_403_200524125248371_S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91400" y="838200"/>
            <a:ext cx="1524000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51" name="Picture 15" descr="2005662028227254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990600"/>
            <a:ext cx="1298575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60" name="Picture 24" descr="2005032817190270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4A5D30"/>
              </a:clrFrom>
              <a:clrTo>
                <a:srgbClr val="4A5D3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3800" y="4191000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CC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65" name="Picture 29" descr="20058182363726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5400" y="4191000"/>
            <a:ext cx="2087563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CC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1167" name="Object 31"/>
          <p:cNvGraphicFramePr>
            <a:graphicFrameLocks noChangeAspect="1"/>
          </p:cNvGraphicFramePr>
          <p:nvPr/>
        </p:nvGraphicFramePr>
        <p:xfrm>
          <a:off x="3200400" y="3657600"/>
          <a:ext cx="2020888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5" name="位图图像" r:id="rId7" imgW="1533525" imgH="1714500" progId="Paint.Picture">
                  <p:embed/>
                </p:oleObj>
              </mc:Choice>
              <mc:Fallback>
                <p:oleObj name="位图图像" r:id="rId7" imgW="1533525" imgH="1714500" progId="Paint.Picture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3657600"/>
                        <a:ext cx="2020888" cy="243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1168" name="Picture 32" descr="HaoSc8_405_200524125418621_S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39000" y="2514600"/>
            <a:ext cx="152400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69" name="Picture 33" descr="0005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429000" y="838200"/>
            <a:ext cx="12954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44" name="Text Box 34"/>
          <p:cNvSpPr txBox="1">
            <a:spLocks noChangeArrowheads="1"/>
          </p:cNvSpPr>
          <p:nvPr/>
        </p:nvSpPr>
        <p:spPr bwMode="auto">
          <a:xfrm>
            <a:off x="1676400" y="152400"/>
            <a:ext cx="30988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4000"/>
          </a:p>
        </p:txBody>
      </p:sp>
      <p:grpSp>
        <p:nvGrpSpPr>
          <p:cNvPr id="26645" name="Group 35"/>
          <p:cNvGrpSpPr/>
          <p:nvPr/>
        </p:nvGrpSpPr>
        <p:grpSpPr bwMode="auto">
          <a:xfrm>
            <a:off x="1524000" y="0"/>
            <a:ext cx="3194050" cy="685800"/>
            <a:chOff x="384" y="480"/>
            <a:chExt cx="2012" cy="432"/>
          </a:xfrm>
        </p:grpSpPr>
        <p:sp>
          <p:nvSpPr>
            <p:cNvPr id="26647" name="AutoShape 36"/>
            <p:cNvSpPr>
              <a:spLocks noChangeArrowheads="1"/>
            </p:cNvSpPr>
            <p:nvPr/>
          </p:nvSpPr>
          <p:spPr bwMode="auto">
            <a:xfrm>
              <a:off x="384" y="480"/>
              <a:ext cx="1776" cy="432"/>
            </a:xfrm>
            <a:prstGeom prst="roundRect">
              <a:avLst>
                <a:gd name="adj" fmla="val 50000"/>
              </a:avLst>
            </a:prstGeom>
            <a:solidFill>
              <a:srgbClr val="CCFFCC"/>
            </a:solidFill>
            <a:ln w="28575">
              <a:solidFill>
                <a:srgbClr val="00FF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48" name="Text Box 37"/>
            <p:cNvSpPr txBox="1">
              <a:spLocks noChangeArrowheads="1"/>
            </p:cNvSpPr>
            <p:nvPr/>
          </p:nvSpPr>
          <p:spPr bwMode="auto">
            <a:xfrm>
              <a:off x="480" y="504"/>
              <a:ext cx="1916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>
                  <a:ea typeface="华文楷体" pitchFamily="2" charset="-122"/>
                </a:rPr>
                <a:t>第二关：读生字</a:t>
              </a:r>
              <a:endParaRPr lang="zh-CN" altLang="en-US" sz="3200">
                <a:ea typeface="华文楷体" pitchFamily="2" charset="-122"/>
              </a:endParaRPr>
            </a:p>
          </p:txBody>
        </p:sp>
      </p:grpSp>
      <p:pic>
        <p:nvPicPr>
          <p:cNvPr id="91174" name="Picture 38" descr="场景032115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410200" y="2362200"/>
            <a:ext cx="1447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1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1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1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1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1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1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1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1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1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1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4230" y="0"/>
            <a:ext cx="9103540" cy="6858000"/>
          </a:xfrm>
          <a:prstGeom prst="rect">
            <a:avLst/>
          </a:prstGeom>
        </p:spPr>
      </p:pic>
      <p:pic>
        <p:nvPicPr>
          <p:cNvPr id="27651" name="Picture 3" descr="苹果树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255" r="5902"/>
          <a:stretch>
            <a:fillRect/>
          </a:stretch>
        </p:blipFill>
        <p:spPr bwMode="auto">
          <a:xfrm>
            <a:off x="2438400" y="533400"/>
            <a:ext cx="7920038" cy="568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524000" y="2397125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1524000" y="3044825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04457" name="Group 9"/>
          <p:cNvGrpSpPr/>
          <p:nvPr/>
        </p:nvGrpSpPr>
        <p:grpSpPr bwMode="auto">
          <a:xfrm>
            <a:off x="5486400" y="381000"/>
            <a:ext cx="1511300" cy="1250950"/>
            <a:chOff x="2608" y="238"/>
            <a:chExt cx="952" cy="788"/>
          </a:xfrm>
        </p:grpSpPr>
        <p:pic>
          <p:nvPicPr>
            <p:cNvPr id="27679" name="Picture 10" descr="ss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 contrast="-24000"/>
            </a:blip>
            <a:srcRect/>
            <a:stretch>
              <a:fillRect/>
            </a:stretch>
          </p:blipFill>
          <p:spPr bwMode="auto">
            <a:xfrm>
              <a:off x="2608" y="238"/>
              <a:ext cx="952" cy="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80" name="Text Box 11"/>
            <p:cNvSpPr txBox="1">
              <a:spLocks noChangeArrowheads="1"/>
            </p:cNvSpPr>
            <p:nvPr/>
          </p:nvSpPr>
          <p:spPr bwMode="auto">
            <a:xfrm>
              <a:off x="2817" y="371"/>
              <a:ext cx="45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800">
                  <a:solidFill>
                    <a:srgbClr val="3333FF"/>
                  </a:solidFill>
                </a:rPr>
                <a:t>之</a:t>
              </a:r>
              <a:endParaRPr lang="zh-CN" altLang="en-US" sz="4800">
                <a:solidFill>
                  <a:srgbClr val="3333FF"/>
                </a:solidFill>
              </a:endParaRPr>
            </a:p>
          </p:txBody>
        </p:sp>
      </p:grpSp>
      <p:grpSp>
        <p:nvGrpSpPr>
          <p:cNvPr id="104460" name="Group 12"/>
          <p:cNvGrpSpPr/>
          <p:nvPr/>
        </p:nvGrpSpPr>
        <p:grpSpPr bwMode="auto">
          <a:xfrm>
            <a:off x="6629400" y="1447800"/>
            <a:ext cx="1511300" cy="1250950"/>
            <a:chOff x="3787" y="436"/>
            <a:chExt cx="952" cy="788"/>
          </a:xfrm>
        </p:grpSpPr>
        <p:pic>
          <p:nvPicPr>
            <p:cNvPr id="27677" name="Picture 13" descr="ss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 contrast="-24000"/>
            </a:blip>
            <a:srcRect/>
            <a:stretch>
              <a:fillRect/>
            </a:stretch>
          </p:blipFill>
          <p:spPr bwMode="auto">
            <a:xfrm>
              <a:off x="3787" y="436"/>
              <a:ext cx="952" cy="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78" name="Text Box 14"/>
            <p:cNvSpPr txBox="1">
              <a:spLocks noChangeArrowheads="1"/>
            </p:cNvSpPr>
            <p:nvPr/>
          </p:nvSpPr>
          <p:spPr bwMode="auto">
            <a:xfrm>
              <a:off x="3996" y="625"/>
              <a:ext cx="49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800">
                  <a:solidFill>
                    <a:srgbClr val="3333FF"/>
                  </a:solidFill>
                </a:rPr>
                <a:t>期</a:t>
              </a:r>
              <a:endParaRPr lang="zh-CN" altLang="en-US" sz="4800">
                <a:solidFill>
                  <a:srgbClr val="3333FF"/>
                </a:solidFill>
              </a:endParaRPr>
            </a:p>
          </p:txBody>
        </p:sp>
      </p:grpSp>
      <p:grpSp>
        <p:nvGrpSpPr>
          <p:cNvPr id="104463" name="Group 15"/>
          <p:cNvGrpSpPr/>
          <p:nvPr/>
        </p:nvGrpSpPr>
        <p:grpSpPr bwMode="auto">
          <a:xfrm>
            <a:off x="4800600" y="2209800"/>
            <a:ext cx="1511300" cy="1250950"/>
            <a:chOff x="2744" y="1145"/>
            <a:chExt cx="952" cy="788"/>
          </a:xfrm>
        </p:grpSpPr>
        <p:pic>
          <p:nvPicPr>
            <p:cNvPr id="27675" name="Picture 16" descr="ss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 contrast="-24000"/>
            </a:blip>
            <a:srcRect/>
            <a:stretch>
              <a:fillRect/>
            </a:stretch>
          </p:blipFill>
          <p:spPr bwMode="auto">
            <a:xfrm>
              <a:off x="2744" y="1145"/>
              <a:ext cx="952" cy="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76" name="Text Box 17"/>
            <p:cNvSpPr txBox="1">
              <a:spLocks noChangeArrowheads="1"/>
            </p:cNvSpPr>
            <p:nvPr/>
          </p:nvSpPr>
          <p:spPr bwMode="auto">
            <a:xfrm>
              <a:off x="2970" y="1371"/>
              <a:ext cx="45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800">
                  <a:solidFill>
                    <a:srgbClr val="3333FF"/>
                  </a:solidFill>
                </a:rPr>
                <a:t>第</a:t>
              </a:r>
              <a:endParaRPr lang="zh-CN" altLang="en-US" sz="4800">
                <a:solidFill>
                  <a:srgbClr val="3333FF"/>
                </a:solidFill>
              </a:endParaRPr>
            </a:p>
          </p:txBody>
        </p:sp>
      </p:grpSp>
      <p:grpSp>
        <p:nvGrpSpPr>
          <p:cNvPr id="104466" name="Group 18"/>
          <p:cNvGrpSpPr/>
          <p:nvPr/>
        </p:nvGrpSpPr>
        <p:grpSpPr bwMode="auto">
          <a:xfrm>
            <a:off x="8305800" y="1447800"/>
            <a:ext cx="1511300" cy="1250950"/>
            <a:chOff x="3742" y="1599"/>
            <a:chExt cx="952" cy="788"/>
          </a:xfrm>
        </p:grpSpPr>
        <p:pic>
          <p:nvPicPr>
            <p:cNvPr id="27673" name="Picture 19" descr="ss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 contrast="-24000"/>
            </a:blip>
            <a:srcRect/>
            <a:stretch>
              <a:fillRect/>
            </a:stretch>
          </p:blipFill>
          <p:spPr bwMode="auto">
            <a:xfrm>
              <a:off x="3742" y="1599"/>
              <a:ext cx="952" cy="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74" name="Text Box 20"/>
            <p:cNvSpPr txBox="1">
              <a:spLocks noChangeArrowheads="1"/>
            </p:cNvSpPr>
            <p:nvPr/>
          </p:nvSpPr>
          <p:spPr bwMode="auto">
            <a:xfrm>
              <a:off x="3968" y="1851"/>
              <a:ext cx="45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800">
                  <a:solidFill>
                    <a:srgbClr val="3333FF"/>
                  </a:solidFill>
                </a:rPr>
                <a:t>惯</a:t>
              </a:r>
              <a:endParaRPr lang="zh-CN" altLang="en-US" sz="4800">
                <a:solidFill>
                  <a:srgbClr val="3333FF"/>
                </a:solidFill>
              </a:endParaRPr>
            </a:p>
          </p:txBody>
        </p:sp>
      </p:grpSp>
      <p:grpSp>
        <p:nvGrpSpPr>
          <p:cNvPr id="104469" name="Group 21"/>
          <p:cNvGrpSpPr/>
          <p:nvPr/>
        </p:nvGrpSpPr>
        <p:grpSpPr bwMode="auto">
          <a:xfrm>
            <a:off x="4038600" y="990600"/>
            <a:ext cx="1511300" cy="1250950"/>
            <a:chOff x="1338" y="1599"/>
            <a:chExt cx="952" cy="788"/>
          </a:xfrm>
        </p:grpSpPr>
        <p:pic>
          <p:nvPicPr>
            <p:cNvPr id="27671" name="Picture 22" descr="ss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 contrast="-24000"/>
            </a:blip>
            <a:srcRect/>
            <a:stretch>
              <a:fillRect/>
            </a:stretch>
          </p:blipFill>
          <p:spPr bwMode="auto">
            <a:xfrm>
              <a:off x="1338" y="1599"/>
              <a:ext cx="952" cy="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72" name="Text Box 23"/>
            <p:cNvSpPr txBox="1">
              <a:spLocks noChangeArrowheads="1"/>
            </p:cNvSpPr>
            <p:nvPr/>
          </p:nvSpPr>
          <p:spPr bwMode="auto">
            <a:xfrm>
              <a:off x="1564" y="1833"/>
              <a:ext cx="45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800">
                  <a:solidFill>
                    <a:srgbClr val="3333FF"/>
                  </a:solidFill>
                </a:rPr>
                <a:t>轮</a:t>
              </a:r>
              <a:endParaRPr lang="zh-CN" altLang="en-US" sz="4800">
                <a:solidFill>
                  <a:srgbClr val="3333FF"/>
                </a:solidFill>
              </a:endParaRPr>
            </a:p>
          </p:txBody>
        </p:sp>
      </p:grpSp>
      <p:grpSp>
        <p:nvGrpSpPr>
          <p:cNvPr id="104475" name="Group 27"/>
          <p:cNvGrpSpPr/>
          <p:nvPr/>
        </p:nvGrpSpPr>
        <p:grpSpPr bwMode="auto">
          <a:xfrm>
            <a:off x="4038600" y="3657600"/>
            <a:ext cx="1511300" cy="1250950"/>
            <a:chOff x="1338" y="1599"/>
            <a:chExt cx="952" cy="788"/>
          </a:xfrm>
        </p:grpSpPr>
        <p:pic>
          <p:nvPicPr>
            <p:cNvPr id="27669" name="Picture 28" descr="ss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 contrast="-24000"/>
            </a:blip>
            <a:srcRect/>
            <a:stretch>
              <a:fillRect/>
            </a:stretch>
          </p:blipFill>
          <p:spPr bwMode="auto">
            <a:xfrm>
              <a:off x="1338" y="1599"/>
              <a:ext cx="952" cy="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70" name="Text Box 29"/>
            <p:cNvSpPr txBox="1">
              <a:spLocks noChangeArrowheads="1"/>
            </p:cNvSpPr>
            <p:nvPr/>
          </p:nvSpPr>
          <p:spPr bwMode="auto">
            <a:xfrm>
              <a:off x="1564" y="1833"/>
              <a:ext cx="45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800">
                  <a:solidFill>
                    <a:srgbClr val="3333FF"/>
                  </a:solidFill>
                </a:rPr>
                <a:t>任</a:t>
              </a:r>
              <a:endParaRPr lang="zh-CN" altLang="en-US" sz="4800">
                <a:solidFill>
                  <a:srgbClr val="3333FF"/>
                </a:solidFill>
              </a:endParaRPr>
            </a:p>
          </p:txBody>
        </p:sp>
      </p:grpSp>
      <p:grpSp>
        <p:nvGrpSpPr>
          <p:cNvPr id="104478" name="Group 30"/>
          <p:cNvGrpSpPr/>
          <p:nvPr/>
        </p:nvGrpSpPr>
        <p:grpSpPr bwMode="auto">
          <a:xfrm>
            <a:off x="6248400" y="3048000"/>
            <a:ext cx="1511300" cy="1250950"/>
            <a:chOff x="2744" y="1145"/>
            <a:chExt cx="952" cy="788"/>
          </a:xfrm>
        </p:grpSpPr>
        <p:pic>
          <p:nvPicPr>
            <p:cNvPr id="27667" name="Picture 31" descr="ss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 contrast="-24000"/>
            </a:blip>
            <a:srcRect/>
            <a:stretch>
              <a:fillRect/>
            </a:stretch>
          </p:blipFill>
          <p:spPr bwMode="auto">
            <a:xfrm>
              <a:off x="2744" y="1145"/>
              <a:ext cx="952" cy="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68" name="Text Box 32"/>
            <p:cNvSpPr txBox="1">
              <a:spLocks noChangeArrowheads="1"/>
            </p:cNvSpPr>
            <p:nvPr/>
          </p:nvSpPr>
          <p:spPr bwMode="auto">
            <a:xfrm>
              <a:off x="2970" y="1371"/>
              <a:ext cx="45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800">
                  <a:solidFill>
                    <a:srgbClr val="3333FF"/>
                  </a:solidFill>
                </a:rPr>
                <a:t>眯</a:t>
              </a:r>
              <a:endParaRPr lang="zh-CN" altLang="en-US" sz="4800">
                <a:solidFill>
                  <a:srgbClr val="3333FF"/>
                </a:solidFill>
              </a:endParaRPr>
            </a:p>
          </p:txBody>
        </p:sp>
      </p:grpSp>
      <p:grpSp>
        <p:nvGrpSpPr>
          <p:cNvPr id="104481" name="Group 33"/>
          <p:cNvGrpSpPr/>
          <p:nvPr/>
        </p:nvGrpSpPr>
        <p:grpSpPr bwMode="auto">
          <a:xfrm>
            <a:off x="7896225" y="3068638"/>
            <a:ext cx="1511300" cy="1250950"/>
            <a:chOff x="3742" y="1599"/>
            <a:chExt cx="952" cy="788"/>
          </a:xfrm>
        </p:grpSpPr>
        <p:pic>
          <p:nvPicPr>
            <p:cNvPr id="27665" name="Picture 34" descr="ss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 contrast="-24000"/>
            </a:blip>
            <a:srcRect/>
            <a:stretch>
              <a:fillRect/>
            </a:stretch>
          </p:blipFill>
          <p:spPr bwMode="auto">
            <a:xfrm>
              <a:off x="3742" y="1599"/>
              <a:ext cx="952" cy="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66" name="Text Box 35"/>
            <p:cNvSpPr txBox="1">
              <a:spLocks noChangeArrowheads="1"/>
            </p:cNvSpPr>
            <p:nvPr/>
          </p:nvSpPr>
          <p:spPr bwMode="auto">
            <a:xfrm>
              <a:off x="3968" y="1851"/>
              <a:ext cx="45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800">
                  <a:solidFill>
                    <a:srgbClr val="3333FF"/>
                  </a:solidFill>
                </a:rPr>
                <a:t>式</a:t>
              </a:r>
              <a:endParaRPr lang="zh-CN" altLang="en-US" sz="4800">
                <a:solidFill>
                  <a:srgbClr val="3333FF"/>
                </a:solidFill>
              </a:endParaRPr>
            </a:p>
          </p:txBody>
        </p:sp>
      </p:grpSp>
      <p:grpSp>
        <p:nvGrpSpPr>
          <p:cNvPr id="104484" name="Group 36"/>
          <p:cNvGrpSpPr/>
          <p:nvPr/>
        </p:nvGrpSpPr>
        <p:grpSpPr bwMode="auto">
          <a:xfrm>
            <a:off x="2819400" y="2438400"/>
            <a:ext cx="1511300" cy="1250950"/>
            <a:chOff x="2608" y="238"/>
            <a:chExt cx="952" cy="788"/>
          </a:xfrm>
        </p:grpSpPr>
        <p:pic>
          <p:nvPicPr>
            <p:cNvPr id="27663" name="Picture 37" descr="ss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 contrast="-24000"/>
            </a:blip>
            <a:srcRect/>
            <a:stretch>
              <a:fillRect/>
            </a:stretch>
          </p:blipFill>
          <p:spPr bwMode="auto">
            <a:xfrm>
              <a:off x="2608" y="238"/>
              <a:ext cx="952" cy="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64" name="Text Box 38"/>
            <p:cNvSpPr txBox="1">
              <a:spLocks noChangeArrowheads="1"/>
            </p:cNvSpPr>
            <p:nvPr/>
          </p:nvSpPr>
          <p:spPr bwMode="auto">
            <a:xfrm>
              <a:off x="2817" y="371"/>
              <a:ext cx="45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800">
                  <a:solidFill>
                    <a:srgbClr val="3333FF"/>
                  </a:solidFill>
                </a:rPr>
                <a:t>郑</a:t>
              </a:r>
              <a:endParaRPr lang="zh-CN" altLang="en-US" sz="4800">
                <a:solidFill>
                  <a:srgbClr val="3333FF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4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85185E-6 L 0.05903 0.9310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4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" y="4655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6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44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48266E-6 L -0.05122 0.9889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" y="494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44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20527E-6 L 0.00399 0.82132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4105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6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4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28525E-6 L -0.00382 0.96787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4838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6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44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19602E-6 L 0.12205 0.77924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4" y="3895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6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44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2631E-6 L -0.01961 0.53815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04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2690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7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44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49191E-6 L 0.05121 0.6220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044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3109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7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44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09755E-7 L 0.03542 0.57998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104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1" y="2898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8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4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8.96902E-7 L 0.004 0.98891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04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494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8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3" descr="扩"/>
          <p:cNvPicPr>
            <a:picLocks noGrp="1" noChangeAspect="1" noChangeArrowheads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152400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5257800" y="2514600"/>
            <a:ext cx="180022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96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轮</a:t>
            </a:r>
            <a:endParaRPr kumimoji="0" lang="zh-CN" altLang="en-US" sz="960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4876800" y="2743200"/>
            <a:ext cx="180022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96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期</a:t>
            </a:r>
            <a:endParaRPr kumimoji="0" lang="zh-CN" altLang="en-US" sz="960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4876800" y="2667000"/>
            <a:ext cx="180022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96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第</a:t>
            </a:r>
            <a:endParaRPr kumimoji="0" lang="zh-CN" altLang="en-US" sz="960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5105400" y="2590800"/>
            <a:ext cx="180022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96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任</a:t>
            </a:r>
            <a:endParaRPr kumimoji="0" lang="zh-CN" altLang="en-US" sz="960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4953000" y="2667000"/>
            <a:ext cx="180022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96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惯</a:t>
            </a:r>
            <a:endParaRPr kumimoji="0" lang="zh-CN" altLang="en-US" sz="960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5481" name="Text Box 9"/>
          <p:cNvSpPr txBox="1">
            <a:spLocks noChangeArrowheads="1"/>
          </p:cNvSpPr>
          <p:nvPr/>
        </p:nvSpPr>
        <p:spPr bwMode="auto">
          <a:xfrm>
            <a:off x="5410200" y="2590800"/>
            <a:ext cx="180022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96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式</a:t>
            </a:r>
            <a:endParaRPr kumimoji="0" lang="zh-CN" altLang="en-US" sz="960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5482" name="Text Box 10"/>
          <p:cNvSpPr txBox="1">
            <a:spLocks noChangeArrowheads="1"/>
          </p:cNvSpPr>
          <p:nvPr/>
        </p:nvSpPr>
        <p:spPr bwMode="auto">
          <a:xfrm>
            <a:off x="5029200" y="2667000"/>
            <a:ext cx="180022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96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郑</a:t>
            </a:r>
            <a:endParaRPr kumimoji="0" lang="zh-CN" altLang="en-US" sz="960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5483" name="Text Box 11"/>
          <p:cNvSpPr txBox="1">
            <a:spLocks noChangeArrowheads="1"/>
          </p:cNvSpPr>
          <p:nvPr/>
        </p:nvSpPr>
        <p:spPr bwMode="auto">
          <a:xfrm>
            <a:off x="4800600" y="2743200"/>
            <a:ext cx="316865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96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眯</a:t>
            </a:r>
            <a:r>
              <a:rPr kumimoji="0" lang="zh-CN" altLang="en-US" sz="1800" b="0">
                <a:solidFill>
                  <a:schemeClr val="tx1"/>
                </a:solidFill>
                <a:latin typeface="Arial" panose="020B0604020202020204" pitchFamily="34" charset="0"/>
              </a:rPr>
              <a:t>    </a:t>
            </a:r>
            <a:endParaRPr kumimoji="0"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5484" name="Text Box 12"/>
          <p:cNvSpPr txBox="1">
            <a:spLocks noChangeArrowheads="1"/>
          </p:cNvSpPr>
          <p:nvPr/>
        </p:nvSpPr>
        <p:spPr bwMode="auto">
          <a:xfrm>
            <a:off x="4876800" y="2514600"/>
            <a:ext cx="4897438" cy="2122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96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之</a:t>
            </a:r>
            <a:r>
              <a:rPr kumimoji="0" lang="zh-CN" altLang="en-US" sz="1800" b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endParaRPr kumimoji="0"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/>
            <a:endParaRPr kumimoji="0"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kumimoji="0" lang="zh-CN" altLang="en-US" sz="1800" b="0">
                <a:solidFill>
                  <a:schemeClr val="tx1"/>
                </a:solidFill>
                <a:latin typeface="Arial" panose="020B0604020202020204" pitchFamily="34" charset="0"/>
              </a:rPr>
              <a:t>    </a:t>
            </a:r>
            <a:endParaRPr kumimoji="0"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28684" name="Group 18"/>
          <p:cNvGrpSpPr/>
          <p:nvPr/>
        </p:nvGrpSpPr>
        <p:grpSpPr bwMode="auto">
          <a:xfrm>
            <a:off x="1828800" y="533400"/>
            <a:ext cx="2819400" cy="685800"/>
            <a:chOff x="384" y="480"/>
            <a:chExt cx="1776" cy="432"/>
          </a:xfrm>
        </p:grpSpPr>
        <p:sp>
          <p:nvSpPr>
            <p:cNvPr id="28685" name="AutoShape 19"/>
            <p:cNvSpPr>
              <a:spLocks noChangeArrowheads="1"/>
            </p:cNvSpPr>
            <p:nvPr/>
          </p:nvSpPr>
          <p:spPr bwMode="auto">
            <a:xfrm>
              <a:off x="384" y="480"/>
              <a:ext cx="1776" cy="432"/>
            </a:xfrm>
            <a:prstGeom prst="roundRect">
              <a:avLst>
                <a:gd name="adj" fmla="val 50000"/>
              </a:avLst>
            </a:prstGeom>
            <a:solidFill>
              <a:srgbClr val="CCFFCC"/>
            </a:solidFill>
            <a:ln w="28575">
              <a:solidFill>
                <a:srgbClr val="00FF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6" name="Text Box 20"/>
            <p:cNvSpPr txBox="1">
              <a:spLocks noChangeArrowheads="1"/>
            </p:cNvSpPr>
            <p:nvPr/>
          </p:nvSpPr>
          <p:spPr bwMode="auto">
            <a:xfrm>
              <a:off x="480" y="504"/>
              <a:ext cx="165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>
                  <a:ea typeface="华文楷体" pitchFamily="2" charset="-122"/>
                </a:rPr>
                <a:t>第三关：扩词</a:t>
              </a:r>
              <a:endParaRPr lang="zh-CN" altLang="en-US" sz="3200">
                <a:ea typeface="华文楷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 build="allAtOnce"/>
      <p:bldP spid="105477" grpId="0" bldLvl="0" animBg="1"/>
      <p:bldP spid="105477" grpId="1" bldLvl="0" animBg="1"/>
      <p:bldP spid="105478" grpId="0" bldLvl="0" animBg="1"/>
      <p:bldP spid="105478" grpId="1" bldLvl="0" animBg="1"/>
      <p:bldP spid="105479" grpId="0" bldLvl="0" animBg="1"/>
      <p:bldP spid="105479" grpId="1" bldLvl="0" animBg="1"/>
      <p:bldP spid="105480" grpId="0" bldLvl="0" animBg="1"/>
      <p:bldP spid="105480" grpId="1" bldLvl="0" animBg="1"/>
      <p:bldP spid="105481" grpId="0" bldLvl="0" animBg="1"/>
      <p:bldP spid="105481" grpId="1" bldLvl="0" animBg="1"/>
      <p:bldP spid="105482" grpId="0" bldLvl="0" animBg="1"/>
      <p:bldP spid="105482" grpId="1" bldLvl="0" animBg="1"/>
      <p:bldP spid="105483" grpId="0" bldLvl="0" animBg="1"/>
      <p:bldP spid="105483" grpId="1" bldLvl="0" animBg="1"/>
      <p:bldP spid="10548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6400800" y="1447800"/>
            <a:ext cx="3886200" cy="2122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ea typeface="华文行楷" pitchFamily="2" charset="-122"/>
              </a:rPr>
              <a:t>恭喜你顺利过关！</a:t>
            </a:r>
            <a:endParaRPr lang="zh-CN" altLang="en-US">
              <a:ea typeface="华文行楷" pitchFamily="2" charset="-122"/>
            </a:endParaRPr>
          </a:p>
        </p:txBody>
      </p:sp>
      <p:sp>
        <p:nvSpPr>
          <p:cNvPr id="29700" name="AutoShape 8"/>
          <p:cNvSpPr>
            <a:spLocks noChangeArrowheads="1"/>
          </p:cNvSpPr>
          <p:nvPr/>
        </p:nvSpPr>
        <p:spPr bwMode="auto">
          <a:xfrm>
            <a:off x="6019800" y="838200"/>
            <a:ext cx="4648200" cy="3352800"/>
          </a:xfrm>
          <a:prstGeom prst="cloudCallout">
            <a:avLst>
              <a:gd name="adj1" fmla="val -70083"/>
              <a:gd name="adj2" fmla="val 11032"/>
            </a:avLst>
          </a:prstGeom>
          <a:solidFill>
            <a:srgbClr val="FFFF00">
              <a:alpha val="0"/>
            </a:srgbClr>
          </a:solidFill>
          <a:ln w="25400">
            <a:solidFill>
              <a:srgbClr val="00FF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1607" y="0"/>
            <a:ext cx="9128785" cy="6858000"/>
          </a:xfrm>
          <a:prstGeom prst="rect">
            <a:avLst/>
          </a:prstGeom>
        </p:spPr>
      </p:pic>
      <p:pic>
        <p:nvPicPr>
          <p:cNvPr id="6149" name="1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6019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5334000" y="1066800"/>
            <a:ext cx="5029200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4000" b="0">
                <a:solidFill>
                  <a:schemeClr val="tx1"/>
                </a:solidFill>
                <a:latin typeface="Arial" panose="020B0604020202020204" pitchFamily="34" charset="0"/>
              </a:rPr>
              <a:t>      </a:t>
            </a:r>
            <a:r>
              <a:rPr kumimoji="0" lang="zh-CN" altLang="en-US" sz="4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从现在开始</a:t>
            </a:r>
            <a:r>
              <a:rPr kumimoji="0" lang="en-US" altLang="zh-CN" sz="4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0" lang="zh-CN" altLang="en-US" sz="4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你们</a:t>
            </a:r>
            <a:r>
              <a:rPr kumimoji="0" lang="zh-CN" altLang="en-US" sz="4000">
                <a:latin typeface="楷体_GB2312" pitchFamily="49" charset="-122"/>
                <a:ea typeface="楷体_GB2312" pitchFamily="49" charset="-122"/>
              </a:rPr>
              <a:t>轮流</a:t>
            </a:r>
            <a:r>
              <a:rPr kumimoji="0" lang="zh-CN" altLang="en-US" sz="4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当</a:t>
            </a:r>
            <a:r>
              <a:rPr kumimoji="0" lang="zh-CN" altLang="en-US" sz="40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kumimoji="0" lang="zh-CN" altLang="en-US" sz="4000">
                <a:latin typeface="楷体_GB2312" pitchFamily="49" charset="-122"/>
                <a:ea typeface="楷体_GB2312" pitchFamily="49" charset="-122"/>
              </a:rPr>
              <a:t>万兽之王</a:t>
            </a:r>
            <a:r>
              <a:rPr kumimoji="0" lang="zh-CN" altLang="en-US" sz="40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kumimoji="0" lang="en-US" altLang="zh-CN" sz="4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0" lang="zh-CN" altLang="en-US" sz="4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每个动物当一个星期。谁做得最好，谁就是森林里的</a:t>
            </a:r>
            <a:r>
              <a:rPr kumimoji="0" lang="zh-CN" altLang="en-US" sz="4000">
                <a:latin typeface="楷体_GB2312" pitchFamily="49" charset="-122"/>
                <a:ea typeface="楷体_GB2312" pitchFamily="49" charset="-122"/>
              </a:rPr>
              <a:t>新首领</a:t>
            </a:r>
            <a:r>
              <a:rPr kumimoji="0" lang="zh-CN" altLang="en-US" sz="4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kumimoji="0" lang="zh-CN" altLang="en-US" sz="400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kumimoji="0" lang="en-US" altLang="zh-CN" sz="400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0725" name="Picture 8" descr="狮子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76400" y="990600"/>
            <a:ext cx="3505200" cy="380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68" fill="hold"/>
                                        <p:tgtEl>
                                          <p:spTgt spid="61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9"/>
                </p:tgtEl>
              </p:cMediaNode>
            </p:audio>
          </p:childTnLst>
        </p:cTn>
      </p:par>
    </p:tnLst>
    <p:bldLst>
      <p:bldP spid="615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AutoShape 2"/>
          <p:cNvSpPr>
            <a:spLocks noChangeArrowheads="1"/>
          </p:cNvSpPr>
          <p:nvPr/>
        </p:nvSpPr>
        <p:spPr bwMode="auto">
          <a:xfrm>
            <a:off x="2135188" y="228600"/>
            <a:ext cx="8532812" cy="3313113"/>
          </a:xfrm>
          <a:prstGeom prst="cloudCallout">
            <a:avLst>
              <a:gd name="adj1" fmla="val -22819"/>
              <a:gd name="adj2" fmla="val 70412"/>
            </a:avLst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0" dirty="0">
                <a:solidFill>
                  <a:schemeClr val="tx1"/>
                </a:solidFill>
                <a:latin typeface="Arial" panose="020B0604020202020204" pitchFamily="34" charset="0"/>
              </a:rPr>
              <a:t>         </a:t>
            </a:r>
            <a:r>
              <a:rPr kumimoji="0" lang="zh-CN" altLang="en-US" sz="3200" dirty="0">
                <a:solidFill>
                  <a:schemeClr val="tx1"/>
                </a:solidFill>
                <a:latin typeface="Arial" panose="020B0604020202020204" pitchFamily="34" charset="0"/>
              </a:rPr>
              <a:t>狮子见了，</a:t>
            </a:r>
            <a:r>
              <a:rPr kumimoji="0" lang="zh-CN" altLang="en-US" sz="3200" dirty="0">
                <a:latin typeface="Arial" panose="020B0604020202020204" pitchFamily="34" charset="0"/>
              </a:rPr>
              <a:t>笑眯眯</a:t>
            </a:r>
            <a:r>
              <a:rPr kumimoji="0" lang="zh-CN" altLang="en-US" sz="3200" dirty="0">
                <a:solidFill>
                  <a:schemeClr val="tx1"/>
                </a:solidFill>
                <a:latin typeface="Arial" panose="020B0604020202020204" pitchFamily="34" charset="0"/>
              </a:rPr>
              <a:t>地说：“</a:t>
            </a:r>
            <a:r>
              <a:rPr kumimoji="0"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不用再往下轮了。我</a:t>
            </a:r>
            <a:r>
              <a:rPr kumimoji="0" lang="zh-CN" altLang="en-US" sz="3600" dirty="0">
                <a:latin typeface="Arial" panose="020B0604020202020204" pitchFamily="34" charset="0"/>
                <a:ea typeface="楷体_GB2312" pitchFamily="49" charset="-122"/>
              </a:rPr>
              <a:t>郑重</a:t>
            </a:r>
            <a:r>
              <a:rPr kumimoji="0"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宣布，从现在开始，小猴子就是</a:t>
            </a:r>
            <a:r>
              <a:rPr kumimoji="0"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_GB2312" pitchFamily="49" charset="-122"/>
              </a:rPr>
              <a:t>‘</a:t>
            </a:r>
            <a:r>
              <a:rPr kumimoji="0"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万兽之王</a:t>
            </a:r>
            <a:r>
              <a:rPr kumimoji="0"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_GB2312" pitchFamily="49" charset="-122"/>
              </a:rPr>
              <a:t>’</a:t>
            </a:r>
            <a:r>
              <a:rPr kumimoji="0"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了！</a:t>
            </a:r>
            <a:r>
              <a:rPr kumimoji="0"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_GB2312" pitchFamily="49" charset="-122"/>
              </a:rPr>
              <a:t>”</a:t>
            </a:r>
            <a:endParaRPr kumimoji="0" lang="zh-CN" altLang="en-US" sz="36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31747" name="Picture 3" descr="场景0321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52600" y="3279775"/>
            <a:ext cx="2811463" cy="3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 descr="qqqqqqqqqqqqqqq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 Box 2"/>
          <p:cNvSpPr txBox="1">
            <a:spLocks noChangeArrowheads="1"/>
          </p:cNvSpPr>
          <p:nvPr/>
        </p:nvSpPr>
        <p:spPr bwMode="auto">
          <a:xfrm>
            <a:off x="1981200" y="1219200"/>
            <a:ext cx="8153400" cy="4554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48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0" lang="zh-CN" altLang="en-US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自由朗读课文</a:t>
            </a:r>
            <a:r>
              <a:rPr kumimoji="0" lang="en-US" altLang="zh-CN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0" lang="zh-CN" altLang="en-US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到</a:t>
            </a:r>
            <a:r>
              <a:rPr kumimoji="0" lang="en-US" altLang="zh-CN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kumimoji="0" lang="zh-CN" altLang="en-US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自然段</a:t>
            </a:r>
            <a:r>
              <a:rPr kumimoji="0" lang="en-US" altLang="zh-CN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endParaRPr kumimoji="0" lang="en-US" altLang="zh-CN" sz="440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0" lang="zh-CN" altLang="en-US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思考：哪些动物当过</a:t>
            </a:r>
            <a:r>
              <a:rPr kumimoji="0" lang="zh-CN" altLang="en-US" sz="44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kumimoji="0" lang="zh-CN" altLang="en-US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万兽之王</a:t>
            </a:r>
            <a:r>
              <a:rPr kumimoji="0" lang="zh-CN" altLang="en-US" sz="44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kumimoji="0" lang="zh-CN" altLang="en-US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？用</a:t>
            </a:r>
            <a:r>
              <a:rPr kumimoji="0" lang="zh-CN" altLang="en-US" sz="44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kumimoji="0" lang="zh-CN" altLang="en-US"/>
              <a:t>△</a:t>
            </a:r>
            <a:r>
              <a:rPr kumimoji="0" lang="zh-CN" altLang="en-US" sz="44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kumimoji="0" lang="zh-CN" altLang="en-US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画出来。他们分别下了什么命令？用</a:t>
            </a:r>
            <a:r>
              <a:rPr kumimoji="0" lang="zh-CN" altLang="en-US" sz="44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kumimoji="0" lang="zh-CN" altLang="en-US"/>
              <a:t>＿</a:t>
            </a:r>
            <a:r>
              <a:rPr kumimoji="0" lang="zh-CN" altLang="en-US" sz="44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kumimoji="0" lang="zh-CN" altLang="en-US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画出来。</a:t>
            </a:r>
            <a:endParaRPr kumimoji="0" lang="zh-CN" altLang="en-US" sz="440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a7b92eec9e6f08d7cf1b3eea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279650" y="5516563"/>
            <a:ext cx="80645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32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    </a:t>
            </a:r>
            <a:r>
              <a:rPr kumimoji="0" lang="zh-CN" altLang="en-US" sz="3200">
                <a:solidFill>
                  <a:schemeClr val="tx1"/>
                </a:solidFill>
                <a:latin typeface="Arial" panose="020B0604020202020204" pitchFamily="34" charset="0"/>
              </a:rPr>
              <a:t>袋鼠的特点是后腿很长，善于跳跃。</a:t>
            </a:r>
            <a:endParaRPr kumimoji="0" lang="zh-CN" altLang="en-US" sz="3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 advTm="6000">
    <p:blind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1" descr="从现在开始-猫"/>
          <p:cNvPicPr>
            <a:picLocks noGrp="1" noChangeAspect="1" noChangeArrowheads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1524000" y="1588"/>
            <a:ext cx="9144000" cy="68564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2438400" y="1447800"/>
            <a:ext cx="2057400" cy="645160"/>
          </a:xfrm>
          <a:prstGeom prst="rect">
            <a:avLst/>
          </a:prstGeom>
          <a:solidFill>
            <a:srgbClr val="CCFFFF">
              <a:alpha val="2392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FFFF00"/>
                </a:solidFill>
                <a:ea typeface="楷体_GB2312" pitchFamily="49" charset="-122"/>
              </a:rPr>
              <a:t>神气极了</a:t>
            </a:r>
            <a:endParaRPr lang="zh-CN" altLang="en-US" sz="3600">
              <a:solidFill>
                <a:srgbClr val="FFFF00"/>
              </a:solidFill>
              <a:ea typeface="楷体_GB2312" pitchFamily="49" charset="-122"/>
            </a:endParaRPr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>
            <a:off x="4343400" y="457200"/>
            <a:ext cx="4800600" cy="2438400"/>
          </a:xfrm>
          <a:prstGeom prst="cloudCallout">
            <a:avLst>
              <a:gd name="adj1" fmla="val -63889"/>
              <a:gd name="adj2" fmla="val 52472"/>
            </a:avLst>
          </a:prstGeom>
          <a:solidFill>
            <a:schemeClr val="bg1">
              <a:alpha val="72940"/>
            </a:schemeClr>
          </a:solidFill>
          <a:ln w="635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>
              <a:ea typeface="华文行楷" pitchFamily="2" charset="-122"/>
            </a:endParaRPr>
          </a:p>
        </p:txBody>
      </p:sp>
      <p:sp>
        <p:nvSpPr>
          <p:cNvPr id="33797" name="Text Box 14"/>
          <p:cNvSpPr txBox="1">
            <a:spLocks noChangeArrowheads="1"/>
          </p:cNvSpPr>
          <p:nvPr/>
        </p:nvSpPr>
        <p:spPr bwMode="auto">
          <a:xfrm>
            <a:off x="3565525" y="4803775"/>
            <a:ext cx="309880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ea typeface="华文行楷" pitchFamily="2" charset="-122"/>
            </a:endParaRP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4724400" y="838200"/>
            <a:ext cx="434340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tx1"/>
                </a:solidFill>
                <a:ea typeface="华文行楷" pitchFamily="2" charset="-122"/>
              </a:rPr>
              <a:t>从现在开始，你们都要跟我一样，</a:t>
            </a:r>
            <a:r>
              <a:rPr lang="zh-CN" altLang="en-US" sz="3200">
                <a:ea typeface="华文行楷" pitchFamily="2" charset="-122"/>
              </a:rPr>
              <a:t>白天休息，夜里做事</a:t>
            </a:r>
            <a:r>
              <a:rPr lang="zh-CN" altLang="en-US" sz="3200">
                <a:solidFill>
                  <a:schemeClr val="tx1"/>
                </a:solidFill>
                <a:ea typeface="华文行楷" pitchFamily="2" charset="-122"/>
              </a:rPr>
              <a:t>！</a:t>
            </a:r>
            <a:endParaRPr lang="zh-CN" altLang="en-US" sz="3200">
              <a:solidFill>
                <a:schemeClr val="tx1"/>
              </a:solidFill>
              <a:ea typeface="华文行楷" pitchFamily="2" charset="-122"/>
            </a:endParaRP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8248650" y="1981200"/>
            <a:ext cx="2418080" cy="768350"/>
          </a:xfrm>
          <a:prstGeom prst="rect">
            <a:avLst/>
          </a:prstGeom>
          <a:solidFill>
            <a:schemeClr val="bg1">
              <a:alpha val="34901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/>
              <a:t>议论纷纷</a:t>
            </a:r>
            <a:endParaRPr lang="zh-CN" altLang="en-US" sz="4400"/>
          </a:p>
        </p:txBody>
      </p:sp>
      <p:sp>
        <p:nvSpPr>
          <p:cNvPr id="14355" name="Rectangle 19"/>
          <p:cNvSpPr>
            <a:spLocks noChangeArrowheads="1"/>
          </p:cNvSpPr>
          <p:nvPr/>
        </p:nvSpPr>
        <p:spPr bwMode="auto">
          <a:xfrm>
            <a:off x="8248650" y="2819400"/>
            <a:ext cx="2418080" cy="768350"/>
          </a:xfrm>
          <a:prstGeom prst="rect">
            <a:avLst/>
          </a:prstGeom>
          <a:solidFill>
            <a:schemeClr val="bg1">
              <a:alpha val="23921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/>
              <a:t>叫苦连天</a:t>
            </a:r>
            <a:endParaRPr lang="zh-CN" altLang="en-US" sz="4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bldLvl="0" animBg="1" autoUpdateAnimBg="0"/>
      <p:bldP spid="14348" grpId="0" bldLvl="0" animBg="1"/>
      <p:bldP spid="14351" grpId="0" bldLvl="0" animBg="1"/>
      <p:bldP spid="14354" grpId="0" bldLvl="0" animBg="1"/>
      <p:bldP spid="1435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088" y="0"/>
            <a:ext cx="9131824" cy="6858000"/>
          </a:xfrm>
          <a:prstGeom prst="rect">
            <a:avLst/>
          </a:prstGeom>
        </p:spPr>
      </p:pic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3124200" y="1219200"/>
            <a:ext cx="1198880" cy="706755"/>
          </a:xfrm>
          <a:prstGeom prst="rect">
            <a:avLst/>
          </a:prstGeom>
          <a:solidFill>
            <a:schemeClr val="bg1">
              <a:alpha val="2196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ea typeface="华文行楷" pitchFamily="2" charset="-122"/>
              </a:rPr>
              <a:t>激动</a:t>
            </a:r>
            <a:endParaRPr lang="zh-CN" altLang="en-US" sz="4000">
              <a:ea typeface="华文行楷" pitchFamily="2" charset="-122"/>
            </a:endParaRPr>
          </a:p>
        </p:txBody>
      </p:sp>
      <p:sp>
        <p:nvSpPr>
          <p:cNvPr id="56327" name="AutoShape 7"/>
          <p:cNvSpPr>
            <a:spLocks noChangeArrowheads="1"/>
          </p:cNvSpPr>
          <p:nvPr/>
        </p:nvSpPr>
        <p:spPr bwMode="auto">
          <a:xfrm>
            <a:off x="1524000" y="5105400"/>
            <a:ext cx="5562600" cy="1752600"/>
          </a:xfrm>
          <a:prstGeom prst="cloudCallout">
            <a:avLst>
              <a:gd name="adj1" fmla="val -21662"/>
              <a:gd name="adj2" fmla="val -257426"/>
            </a:avLst>
          </a:prstGeom>
          <a:solidFill>
            <a:schemeClr val="bg1">
              <a:alpha val="78038"/>
            </a:schemeClr>
          </a:solidFill>
          <a:ln w="635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>
              <a:ea typeface="华文行楷" pitchFamily="2" charset="-122"/>
            </a:endParaRPr>
          </a:p>
        </p:txBody>
      </p:sp>
      <p:sp>
        <p:nvSpPr>
          <p:cNvPr id="34821" name="Text Box 8"/>
          <p:cNvSpPr txBox="1">
            <a:spLocks noChangeArrowheads="1"/>
          </p:cNvSpPr>
          <p:nvPr/>
        </p:nvSpPr>
        <p:spPr bwMode="auto">
          <a:xfrm>
            <a:off x="6842125" y="1755775"/>
            <a:ext cx="309880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ea typeface="华文行楷" pitchFamily="2" charset="-122"/>
            </a:endParaRP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2286000" y="5334000"/>
            <a:ext cx="434340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chemeClr val="tx1"/>
                </a:solidFill>
                <a:ea typeface="华文行楷" pitchFamily="2" charset="-122"/>
              </a:rPr>
              <a:t>从现在开始，你们都要</a:t>
            </a:r>
            <a:r>
              <a:rPr lang="zh-CN" altLang="en-US" sz="3600">
                <a:ea typeface="华文行楷" pitchFamily="2" charset="-122"/>
              </a:rPr>
              <a:t>跳着走路</a:t>
            </a:r>
            <a:r>
              <a:rPr lang="zh-CN" altLang="en-US" sz="3600">
                <a:solidFill>
                  <a:schemeClr val="tx1"/>
                </a:solidFill>
                <a:ea typeface="华文行楷" pitchFamily="2" charset="-122"/>
              </a:rPr>
              <a:t>！</a:t>
            </a:r>
            <a:endParaRPr lang="zh-CN" altLang="en-US" sz="3600">
              <a:solidFill>
                <a:schemeClr val="tx1"/>
              </a:solidFill>
              <a:ea typeface="华文行楷" pitchFamily="2" charset="-122"/>
            </a:endParaRPr>
          </a:p>
        </p:txBody>
      </p:sp>
      <p:sp>
        <p:nvSpPr>
          <p:cNvPr id="56333" name="Text Box 13"/>
          <p:cNvSpPr txBox="1">
            <a:spLocks noChangeArrowheads="1"/>
          </p:cNvSpPr>
          <p:nvPr/>
        </p:nvSpPr>
        <p:spPr bwMode="auto">
          <a:xfrm>
            <a:off x="8305800" y="4876800"/>
            <a:ext cx="201930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/>
              <a:t>直摇头</a:t>
            </a:r>
            <a:endParaRPr lang="zh-CN" altLang="en-US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 bldLvl="0" animBg="1"/>
      <p:bldP spid="56327" grpId="0" bldLvl="0" animBg="1"/>
      <p:bldP spid="56329" grpId="0" bldLvl="0" animBg="1"/>
      <p:bldP spid="5633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64200" y="2619375"/>
            <a:ext cx="5003800" cy="423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1905000" y="0"/>
            <a:ext cx="8353425" cy="3024188"/>
          </a:xfrm>
          <a:prstGeom prst="cloudCallout">
            <a:avLst>
              <a:gd name="adj1" fmla="val 13245"/>
              <a:gd name="adj2" fmla="val 80551"/>
            </a:avLst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>
              <a:defRPr/>
            </a:pPr>
            <a:r>
              <a:rPr kumimoji="0" lang="en-US" altLang="zh-CN" sz="36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kumimoji="0" lang="zh-CN" altLang="en-US" sz="36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他会不会命令我们从现在开始，</a:t>
            </a:r>
            <a:r>
              <a:rPr kumimoji="0" lang="zh-CN" altLang="en-US" sz="3600">
                <a:latin typeface="Arial" panose="020B0604020202020204" pitchFamily="34" charset="0"/>
                <a:ea typeface="楷体_GB2312" pitchFamily="49" charset="-122"/>
              </a:rPr>
              <a:t>都得</a:t>
            </a:r>
            <a:r>
              <a:rPr kumimoji="0" lang="zh-CN" altLang="en-US" sz="36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住在树上，成天抓着藤条荡来荡去？</a:t>
            </a:r>
            <a:endParaRPr kumimoji="0" lang="zh-CN" altLang="en-US" sz="360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35844" name="Picture 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3276600"/>
            <a:ext cx="1930400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3657600"/>
            <a:ext cx="1930400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1524000" y="381000"/>
            <a:ext cx="9074150" cy="2663825"/>
          </a:xfrm>
          <a:prstGeom prst="cloudCallout">
            <a:avLst>
              <a:gd name="adj1" fmla="val -18056"/>
              <a:gd name="adj2" fmla="val 68653"/>
            </a:avLst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kumimoji="0" lang="en-US" altLang="zh-CN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kumimoji="0" lang="zh-CN" altLang="en-US" sz="4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从现在开始，每个动物都照</a:t>
            </a:r>
            <a:r>
              <a:rPr kumimoji="0" lang="zh-CN" altLang="en-US" sz="4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自己习惯的方式</a:t>
            </a:r>
            <a:r>
              <a:rPr kumimoji="0" lang="zh-CN" altLang="en-US" sz="4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过日子。</a:t>
            </a:r>
            <a:endParaRPr kumimoji="0" lang="zh-CN" altLang="en-US" sz="40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kumimoji="0" lang="en-US" altLang="zh-CN" sz="40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8112125" y="1125538"/>
            <a:ext cx="115252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0" lang="zh-CN" altLang="zh-CN" sz="3600">
              <a:solidFill>
                <a:srgbClr val="CC0066"/>
              </a:solidFill>
              <a:latin typeface="Arial" panose="020B0604020202020204" pitchFamily="34" charset="0"/>
            </a:endParaRPr>
          </a:p>
        </p:txBody>
      </p:sp>
      <p:sp>
        <p:nvSpPr>
          <p:cNvPr id="3686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753600" y="6052344"/>
            <a:ext cx="433388" cy="368299"/>
          </a:xfrm>
          <a:prstGeom prst="actionButtonHome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 flipH="1">
            <a:off x="3276600" y="1371600"/>
            <a:ext cx="152400" cy="3683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8681" name="Line 9"/>
          <p:cNvSpPr>
            <a:spLocks noChangeShapeType="1"/>
          </p:cNvSpPr>
          <p:nvPr/>
        </p:nvSpPr>
        <p:spPr bwMode="auto">
          <a:xfrm flipH="1">
            <a:off x="7772400" y="1447800"/>
            <a:ext cx="152400" cy="3683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 animBg="1"/>
      <p:bldP spid="28680" grpId="0" bldLvl="0" animBg="1"/>
      <p:bldP spid="2868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1038" y="0"/>
            <a:ext cx="9129923" cy="6858000"/>
          </a:xfrm>
          <a:prstGeom prst="rect">
            <a:avLst/>
          </a:prstGeom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1300162" y="-1508125"/>
            <a:ext cx="9144001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pSp>
        <p:nvGrpSpPr>
          <p:cNvPr id="37892" name="Group 4"/>
          <p:cNvGrpSpPr/>
          <p:nvPr/>
        </p:nvGrpSpPr>
        <p:grpSpPr bwMode="auto">
          <a:xfrm>
            <a:off x="1300162" y="-1508125"/>
            <a:ext cx="9144001" cy="368300"/>
            <a:chOff x="0" y="45"/>
            <a:chExt cx="5760" cy="232"/>
          </a:xfrm>
        </p:grpSpPr>
        <p:sp>
          <p:nvSpPr>
            <p:cNvPr id="37899" name="Rectangle 5"/>
            <p:cNvSpPr>
              <a:spLocks noChangeArrowheads="1"/>
            </p:cNvSpPr>
            <p:nvPr/>
          </p:nvSpPr>
          <p:spPr bwMode="auto">
            <a:xfrm>
              <a:off x="0" y="45"/>
              <a:ext cx="5760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37900" name="Group 6"/>
            <p:cNvGrpSpPr/>
            <p:nvPr/>
          </p:nvGrpSpPr>
          <p:grpSpPr bwMode="auto">
            <a:xfrm>
              <a:off x="0" y="45"/>
              <a:ext cx="5760" cy="232"/>
              <a:chOff x="0" y="1592"/>
              <a:chExt cx="5760" cy="232"/>
            </a:xfrm>
          </p:grpSpPr>
          <p:sp>
            <p:nvSpPr>
              <p:cNvPr id="37901" name="Rectangle 7"/>
              <p:cNvSpPr>
                <a:spLocks noChangeArrowheads="1"/>
              </p:cNvSpPr>
              <p:nvPr/>
            </p:nvSpPr>
            <p:spPr bwMode="auto">
              <a:xfrm>
                <a:off x="0" y="1592"/>
                <a:ext cx="4438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37902" name="Group 8"/>
              <p:cNvGrpSpPr/>
              <p:nvPr/>
            </p:nvGrpSpPr>
            <p:grpSpPr bwMode="auto">
              <a:xfrm>
                <a:off x="0" y="1592"/>
                <a:ext cx="5760" cy="232"/>
                <a:chOff x="0" y="3128"/>
                <a:chExt cx="5760" cy="232"/>
              </a:xfrm>
            </p:grpSpPr>
            <p:sp>
              <p:nvSpPr>
                <p:cNvPr id="37903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3128"/>
                  <a:ext cx="4438" cy="2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7904" name="Group 10"/>
                <p:cNvGrpSpPr/>
                <p:nvPr/>
              </p:nvGrpSpPr>
              <p:grpSpPr bwMode="auto">
                <a:xfrm>
                  <a:off x="0" y="3128"/>
                  <a:ext cx="5760" cy="232"/>
                  <a:chOff x="0" y="5198"/>
                  <a:chExt cx="5760" cy="232"/>
                </a:xfrm>
              </p:grpSpPr>
              <p:sp>
                <p:nvSpPr>
                  <p:cNvPr id="37905" name="Rectangle 1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198"/>
                    <a:ext cx="5760" cy="23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7906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198"/>
                    <a:ext cx="5760" cy="23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37893" name="Rectangle 13"/>
          <p:cNvSpPr>
            <a:spLocks noChangeArrowheads="1"/>
          </p:cNvSpPr>
          <p:nvPr/>
        </p:nvSpPr>
        <p:spPr bwMode="auto">
          <a:xfrm>
            <a:off x="1300162" y="6743700"/>
            <a:ext cx="9144001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pSp>
        <p:nvGrpSpPr>
          <p:cNvPr id="37894" name="Group 14"/>
          <p:cNvGrpSpPr/>
          <p:nvPr/>
        </p:nvGrpSpPr>
        <p:grpSpPr bwMode="auto">
          <a:xfrm>
            <a:off x="2558415" y="6743065"/>
            <a:ext cx="0" cy="0"/>
            <a:chOff x="0" y="0"/>
            <a:chExt cx="4174" cy="3020038"/>
          </a:xfrm>
        </p:grpSpPr>
        <p:sp>
          <p:nvSpPr>
            <p:cNvPr id="37897" name="Rectangle 15"/>
            <p:cNvSpPr>
              <a:spLocks noChangeArrowheads="1"/>
            </p:cNvSpPr>
            <p:nvPr/>
          </p:nvSpPr>
          <p:spPr bwMode="auto">
            <a:xfrm>
              <a:off x="0" y="0"/>
              <a:ext cx="0" cy="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7898" name="Rectangle 16"/>
            <p:cNvSpPr>
              <a:spLocks noChangeArrowheads="1"/>
            </p:cNvSpPr>
            <p:nvPr/>
          </p:nvSpPr>
          <p:spPr bwMode="auto">
            <a:xfrm>
              <a:off x="0" y="5198"/>
              <a:ext cx="4174" cy="3014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7895" name="Rectangle 17"/>
          <p:cNvSpPr>
            <a:spLocks noChangeArrowheads="1"/>
          </p:cNvSpPr>
          <p:nvPr/>
        </p:nvSpPr>
        <p:spPr bwMode="auto">
          <a:xfrm>
            <a:off x="2559050" y="6743700"/>
            <a:ext cx="662622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7896" name="Rectangle 18"/>
          <p:cNvSpPr>
            <a:spLocks noChangeArrowheads="1"/>
          </p:cNvSpPr>
          <p:nvPr/>
        </p:nvSpPr>
        <p:spPr bwMode="auto">
          <a:xfrm>
            <a:off x="3657600" y="5334000"/>
            <a:ext cx="5354638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latin typeface="Arial" panose="020B0604020202020204" pitchFamily="34" charset="0"/>
              </a:rPr>
              <a:t>立刻欢呼起来</a:t>
            </a:r>
            <a:endParaRPr lang="zh-CN" altLang="en-US" sz="60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1038" y="0"/>
            <a:ext cx="9129923" cy="6858000"/>
          </a:xfrm>
          <a:prstGeom prst="rect">
            <a:avLst/>
          </a:prstGeom>
        </p:spPr>
      </p:pic>
      <p:pic>
        <p:nvPicPr>
          <p:cNvPr id="30722" name="Picture 2" descr="myheartf"/>
          <p:cNvPicPr>
            <a:picLocks noChangeAspect="1" noChangeArrowheads="1"/>
          </p:cNvPicPr>
          <p:nvPr/>
        </p:nvPicPr>
        <p:blipFill>
          <a:blip r:embed="rId2">
            <a:lum bright="-6000"/>
          </a:blip>
          <a:srcRect/>
          <a:stretch>
            <a:fillRect/>
          </a:stretch>
        </p:blipFill>
        <p:spPr bwMode="auto">
          <a:xfrm>
            <a:off x="3657600" y="457200"/>
            <a:ext cx="4997450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3719513" y="2754313"/>
            <a:ext cx="5957887" cy="2861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000092"/>
                </a:solidFill>
                <a:ea typeface="楷体_GB2312" pitchFamily="49" charset="-122"/>
              </a:rPr>
              <a:t>立刻欢呼起来</a:t>
            </a:r>
            <a:br>
              <a:rPr lang="zh-CN" altLang="en-US" sz="6000">
                <a:solidFill>
                  <a:srgbClr val="000092"/>
                </a:solidFill>
                <a:ea typeface="楷体_GB2312" pitchFamily="49" charset="-122"/>
              </a:rPr>
            </a:br>
            <a:r>
              <a:rPr lang="zh-CN" altLang="en-US" sz="6000">
                <a:solidFill>
                  <a:srgbClr val="000092"/>
                </a:solidFill>
                <a:ea typeface="楷体_GB2312" pitchFamily="49" charset="-122"/>
              </a:rPr>
              <a:t>立刻喊起来</a:t>
            </a:r>
            <a:endParaRPr lang="zh-CN" altLang="en-US" sz="6000">
              <a:solidFill>
                <a:srgbClr val="000092"/>
              </a:solidFill>
              <a:ea typeface="楷体_GB2312" pitchFamily="49" charset="-122"/>
            </a:endParaRPr>
          </a:p>
          <a:p>
            <a:r>
              <a:rPr lang="zh-CN" altLang="en-US" sz="6000">
                <a:solidFill>
                  <a:srgbClr val="000092"/>
                </a:solidFill>
                <a:ea typeface="楷体_GB2312" pitchFamily="49" charset="-122"/>
              </a:rPr>
              <a:t>立刻</a:t>
            </a:r>
            <a:r>
              <a:rPr lang="en-US" altLang="zh-CN" sz="6000" baseline="-25000">
                <a:solidFill>
                  <a:srgbClr val="000092"/>
                </a:solidFill>
                <a:ea typeface="楷体_GB2312" pitchFamily="49" charset="-122"/>
              </a:rPr>
              <a:t>—————</a:t>
            </a:r>
            <a:endParaRPr lang="en-US" altLang="zh-CN" sz="6000" baseline="-25000">
              <a:solidFill>
                <a:srgbClr val="000092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3143250" y="3933825"/>
            <a:ext cx="6408738" cy="2122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</a:rPr>
              <a:t>因为</a:t>
            </a:r>
            <a:r>
              <a:rPr lang="en-US" altLang="zh-CN" sz="4400">
                <a:latin typeface="Arial" panose="020B0604020202020204" pitchFamily="34" charset="0"/>
              </a:rPr>
              <a:t>______________</a:t>
            </a:r>
            <a:r>
              <a:rPr lang="zh-CN" altLang="en-US" sz="4400">
                <a:latin typeface="Arial" panose="020B0604020202020204" pitchFamily="34" charset="0"/>
              </a:rPr>
              <a:t>，</a:t>
            </a:r>
            <a:endParaRPr lang="zh-CN" altLang="en-US" sz="4400">
              <a:latin typeface="Arial" panose="020B0604020202020204" pitchFamily="34" charset="0"/>
            </a:endParaRPr>
          </a:p>
          <a:p>
            <a:endParaRPr lang="zh-CN" altLang="en-US" sz="4400">
              <a:latin typeface="Arial" panose="020B0604020202020204" pitchFamily="34" charset="0"/>
            </a:endParaRPr>
          </a:p>
          <a:p>
            <a:r>
              <a:rPr lang="zh-CN" altLang="en-US" sz="4400">
                <a:latin typeface="Arial" panose="020B0604020202020204" pitchFamily="34" charset="0"/>
              </a:rPr>
              <a:t>所以</a:t>
            </a:r>
            <a:r>
              <a:rPr lang="en-US" altLang="zh-CN" sz="4400">
                <a:latin typeface="Arial" panose="020B0604020202020204" pitchFamily="34" charset="0"/>
              </a:rPr>
              <a:t>______________</a:t>
            </a:r>
            <a:r>
              <a:rPr lang="zh-CN" altLang="en-US" sz="4400">
                <a:latin typeface="Arial" panose="020B0604020202020204" pitchFamily="34" charset="0"/>
              </a:rPr>
              <a:t>。</a:t>
            </a:r>
            <a:endParaRPr lang="zh-CN" altLang="en-US" sz="4400">
              <a:latin typeface="Arial" panose="020B0604020202020204" pitchFamily="34" charset="0"/>
            </a:endParaRPr>
          </a:p>
        </p:txBody>
      </p:sp>
      <p:graphicFrame>
        <p:nvGraphicFramePr>
          <p:cNvPr id="118787" name="Group 3"/>
          <p:cNvGraphicFramePr>
            <a:graphicFrameLocks noGrp="1"/>
          </p:cNvGraphicFramePr>
          <p:nvPr>
            <p:ph sz="quarter" idx="1"/>
          </p:nvPr>
        </p:nvGraphicFramePr>
        <p:xfrm>
          <a:off x="1981200" y="333375"/>
          <a:ext cx="8362950" cy="3166745"/>
        </p:xfrm>
        <a:graphic>
          <a:graphicData uri="http://schemas.openxmlformats.org/drawingml/2006/table">
            <a:tbl>
              <a:tblPr/>
              <a:tblGrid>
                <a:gridCol w="2170430"/>
                <a:gridCol w="5184775"/>
                <a:gridCol w="1007745"/>
              </a:tblGrid>
              <a:tr h="1150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从现在开始，你们都要跟我一样，白天休息，夜里做事！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叫苦连天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7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从现在开始，你们都要跳着走路！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直摇头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14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从现在开始，每个动物都照自己习惯的方式过日子。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欢呼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9957" name="Object 21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782888" y="2492375"/>
          <a:ext cx="1023937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8" name="Flash 文档" r:id="rId1" imgW="3321050" imgH="3495040" progId="Flash.Movie">
                  <p:embed/>
                </p:oleObj>
              </mc:Choice>
              <mc:Fallback>
                <p:oleObj name="Flash 文档" r:id="rId1" imgW="3321050" imgH="3495040" progId="Flash.Movie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2888" y="2492375"/>
                        <a:ext cx="1023937" cy="1077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58" name="Object 2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640013" y="1484313"/>
          <a:ext cx="1152525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9" name="Flash 文档" r:id="rId3" imgW="2039620" imgH="2748280" progId="Flash.Movie">
                  <p:embed/>
                </p:oleObj>
              </mc:Choice>
              <mc:Fallback>
                <p:oleObj name="Flash 文档" r:id="rId3" imgW="2039620" imgH="2748280" progId="Flash.Movie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0013" y="1484313"/>
                        <a:ext cx="1152525" cy="958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59" name="Object 23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2566988" y="260350"/>
          <a:ext cx="1296987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0" name="Flash 文档" r:id="rId5" imgW="2101850" imgH="1885950" progId="Flash.Movie">
                  <p:embed/>
                </p:oleObj>
              </mc:Choice>
              <mc:Fallback>
                <p:oleObj name="Flash 文档" r:id="rId5" imgW="2101850" imgH="1885950" progId="Flash.Movie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6988" y="260350"/>
                        <a:ext cx="1296987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524000" y="16002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800" b="1" smtClean="0">
                <a:solidFill>
                  <a:srgbClr val="FF0000"/>
                </a:solidFill>
              </a:rPr>
              <a:t>	</a:t>
            </a:r>
            <a:endParaRPr lang="en-US" altLang="zh-CN" sz="4800" b="1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zh-CN" b="1" smtClean="0"/>
              <a:t>	</a:t>
            </a:r>
            <a:endParaRPr lang="en-US" altLang="zh-CN" b="1" smtClean="0"/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2362200" y="2362200"/>
            <a:ext cx="7920038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540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rPr>
              <a:t>      </a:t>
            </a:r>
            <a:r>
              <a:rPr kumimoji="0" lang="zh-CN" altLang="en-US" sz="540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rPr>
              <a:t>只有懂得</a:t>
            </a:r>
            <a:r>
              <a:rPr kumimoji="0" lang="zh-CN" altLang="en-US" sz="5400">
                <a:latin typeface="Arial" panose="020B0604020202020204" pitchFamily="34" charset="0"/>
                <a:ea typeface="楷体" panose="02010609060101010101" charset="-122"/>
              </a:rPr>
              <a:t>尊重</a:t>
            </a:r>
            <a:r>
              <a:rPr kumimoji="0" lang="zh-CN" altLang="en-US" sz="540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rPr>
              <a:t>别人，才能得到别人的</a:t>
            </a:r>
            <a:r>
              <a:rPr kumimoji="0" lang="zh-CN" altLang="en-US" sz="5400">
                <a:latin typeface="Arial" panose="020B0604020202020204" pitchFamily="34" charset="0"/>
                <a:ea typeface="楷体" panose="02010609060101010101" charset="-122"/>
              </a:rPr>
              <a:t>尊重</a:t>
            </a:r>
            <a:r>
              <a:rPr kumimoji="0" lang="zh-CN" altLang="en-US" sz="5400">
                <a:solidFill>
                  <a:schemeClr val="tx1"/>
                </a:solidFill>
                <a:latin typeface="Arial" panose="020B0604020202020204" pitchFamily="34" charset="0"/>
              </a:rPr>
              <a:t>。</a:t>
            </a:r>
            <a:endParaRPr kumimoji="0" lang="zh-CN" altLang="en-US" sz="5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1988" name="Picture 4" descr="10226424_90416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7104063" y="692150"/>
            <a:ext cx="338455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zh-CN" altLang="en-US" sz="6000">
                <a:latin typeface="Arial" panose="020B0604020202020204" pitchFamily="34" charset="0"/>
              </a:rPr>
              <a:t>尊重老师</a:t>
            </a:r>
            <a:endParaRPr kumimoji="0" lang="zh-CN" altLang="en-US" sz="6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3012" name="Picture 4" descr="200909101419387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4511675" y="5445125"/>
            <a:ext cx="341947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zh-CN" altLang="en-US" sz="6000">
                <a:solidFill>
                  <a:schemeClr val="accent2"/>
                </a:solidFill>
                <a:latin typeface="Arial" panose="020B0604020202020204" pitchFamily="34" charset="0"/>
              </a:rPr>
              <a:t>尊重老师</a:t>
            </a:r>
            <a:endParaRPr kumimoji="0" lang="zh-CN" altLang="en-US" sz="6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1103663383682992810[1]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76400" y="0"/>
            <a:ext cx="8839200" cy="552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992313" y="5589588"/>
            <a:ext cx="83883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32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kumimoji="0" lang="zh-CN" altLang="en-US" sz="3200">
                <a:solidFill>
                  <a:schemeClr val="tx1"/>
                </a:solidFill>
                <a:latin typeface="Arial" panose="020B0604020202020204" pitchFamily="34" charset="0"/>
              </a:rPr>
              <a:t>猴子的特点是行动灵活，喜欢爬树。</a:t>
            </a:r>
            <a:endParaRPr kumimoji="0" lang="zh-CN" altLang="en-US" sz="3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 advTm="6000">
    <p:blinds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4036" name="Picture 4" descr="IMG_264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3648075" y="620713"/>
            <a:ext cx="3744913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zh-CN" altLang="en-US" sz="6000">
                <a:latin typeface="Arial" panose="020B0604020202020204" pitchFamily="34" charset="0"/>
              </a:rPr>
              <a:t>尊重父母</a:t>
            </a:r>
            <a:endParaRPr kumimoji="0" lang="zh-CN" altLang="en-US" sz="6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5060" name="Picture 4" descr="7a7058b8-c6a3-4da0-a0f0-e53bb3b1dd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9048750" y="2133600"/>
            <a:ext cx="936625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zh-CN" altLang="en-US" sz="6000">
                <a:latin typeface="Arial" panose="020B0604020202020204" pitchFamily="34" charset="0"/>
              </a:rPr>
              <a:t>尊重长辈</a:t>
            </a:r>
            <a:endParaRPr kumimoji="0" lang="zh-CN" altLang="en-US" sz="6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6084" name="Picture 4" descr="B11182C855964456559DDB856E45DDA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5375275" y="476250"/>
            <a:ext cx="4789488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zh-CN" altLang="en-US" sz="6000">
                <a:latin typeface="Arial" panose="020B0604020202020204" pitchFamily="34" charset="0"/>
              </a:rPr>
              <a:t>同学互相尊重</a:t>
            </a:r>
            <a:endParaRPr kumimoji="0" lang="zh-CN" altLang="en-US" sz="6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8" descr="挥手的小粉球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24788" y="5300663"/>
            <a:ext cx="66992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9" descr="挥手的小粉球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64650" y="6092825"/>
            <a:ext cx="560388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8" name="Picture 11" descr="挥手的小粉球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67888" y="6218238"/>
            <a:ext cx="66992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12" descr="挥手的小粉球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48075" y="5084763"/>
            <a:ext cx="863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4" descr="挥手的小粉球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47850" y="5256213"/>
            <a:ext cx="1676400" cy="16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2640013" y="908050"/>
            <a:ext cx="31686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kumimoji="0" lang="zh-CN" altLang="en-US" sz="440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拓展运用</a:t>
            </a:r>
            <a:endParaRPr kumimoji="0" lang="zh-CN" altLang="en-US" sz="440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1992313" y="1989138"/>
            <a:ext cx="7993062" cy="2122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rgbClr val="0066FF"/>
                </a:solidFill>
                <a:ea typeface="楷体_GB2312" pitchFamily="49" charset="-122"/>
              </a:rPr>
              <a:t>      </a:t>
            </a:r>
            <a:endParaRPr lang="en-US" altLang="zh-CN" sz="4400">
              <a:solidFill>
                <a:srgbClr val="0066FF"/>
              </a:solidFill>
              <a:ea typeface="楷体_GB2312" pitchFamily="49" charset="-122"/>
            </a:endParaRPr>
          </a:p>
          <a:p>
            <a:r>
              <a:rPr lang="en-US" altLang="zh-CN" sz="4400">
                <a:solidFill>
                  <a:srgbClr val="0066FF"/>
                </a:solidFill>
                <a:ea typeface="楷体_GB2312" pitchFamily="49" charset="-122"/>
              </a:rPr>
              <a:t>    </a:t>
            </a:r>
            <a:r>
              <a:rPr lang="zh-CN" altLang="en-US" sz="4400">
                <a:ea typeface="楷体_GB2312" pitchFamily="49" charset="-122"/>
              </a:rPr>
              <a:t>谈一谈，如果你当上了班长，你会怎样做？ </a:t>
            </a:r>
            <a:endParaRPr lang="zh-CN" altLang="en-US" sz="4400">
              <a:ea typeface="楷体_GB2312" pitchFamily="49" charset="-122"/>
            </a:endParaRPr>
          </a:p>
        </p:txBody>
      </p:sp>
      <p:pic>
        <p:nvPicPr>
          <p:cNvPr id="47113" name="Picture 5" descr="五线谱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5805488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034" name="Picture 10" descr="BD00028_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35188" y="1052513"/>
            <a:ext cx="862012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UTS_465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3124200"/>
            <a:ext cx="1828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1" name="Picture 3" descr="CUTS_0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7200" y="3429000"/>
            <a:ext cx="181768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5" descr="CUTS_2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3600" y="3657600"/>
            <a:ext cx="1503363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6" descr="CUTS_00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9800" y="3810000"/>
            <a:ext cx="16764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4" name="Picture 8" descr="header-parentword"/>
          <p:cNvPicPr>
            <a:picLocks noGrp="1" noChangeAspect="1" noChangeArrowheads="1"/>
          </p:cNvPicPr>
          <p:nvPr>
            <p:ph type="title"/>
          </p:nvPr>
        </p:nvPicPr>
        <p:blipFill>
          <a:blip r:embed="rId6"/>
          <a:srcRect/>
          <a:stretch>
            <a:fillRect/>
          </a:stretch>
        </p:blipFill>
        <p:spPr>
          <a:xfrm>
            <a:off x="2209800" y="685800"/>
            <a:ext cx="1590675" cy="571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8135" name="Text Box 9"/>
          <p:cNvSpPr txBox="1">
            <a:spLocks noChangeArrowheads="1"/>
          </p:cNvSpPr>
          <p:nvPr/>
        </p:nvSpPr>
        <p:spPr bwMode="auto">
          <a:xfrm>
            <a:off x="2819400" y="1524000"/>
            <a:ext cx="76200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660033"/>
                </a:solidFill>
                <a:ea typeface="楷体_GB2312" pitchFamily="49" charset="-122"/>
              </a:rPr>
              <a:t>我想对</a:t>
            </a:r>
            <a:r>
              <a:rPr lang="en-US" altLang="zh-CN" sz="3200" baseline="-25000">
                <a:solidFill>
                  <a:srgbClr val="660033"/>
                </a:solidFill>
                <a:ea typeface="楷体_GB2312" pitchFamily="49" charset="-122"/>
              </a:rPr>
              <a:t>————</a:t>
            </a:r>
            <a:r>
              <a:rPr lang="zh-CN" altLang="en-US" sz="3200">
                <a:solidFill>
                  <a:srgbClr val="660033"/>
                </a:solidFill>
                <a:ea typeface="楷体_GB2312" pitchFamily="49" charset="-122"/>
              </a:rPr>
              <a:t>说：</a:t>
            </a:r>
            <a:r>
              <a:rPr lang="en-US" altLang="zh-CN" sz="3200" baseline="-25000">
                <a:solidFill>
                  <a:srgbClr val="660033"/>
                </a:solidFill>
                <a:ea typeface="楷体_GB2312" pitchFamily="49" charset="-122"/>
              </a:rPr>
              <a:t>——————————————</a:t>
            </a:r>
            <a:endParaRPr lang="en-US" altLang="zh-CN" sz="3200">
              <a:solidFill>
                <a:srgbClr val="660033"/>
              </a:solidFill>
              <a:ea typeface="楷体_GB2312" pitchFamily="49" charset="-122"/>
            </a:endParaRPr>
          </a:p>
        </p:txBody>
      </p:sp>
      <p:sp>
        <p:nvSpPr>
          <p:cNvPr id="48136" name="Text Box 10"/>
          <p:cNvSpPr txBox="1">
            <a:spLocks noChangeArrowheads="1"/>
          </p:cNvSpPr>
          <p:nvPr/>
        </p:nvSpPr>
        <p:spPr bwMode="auto">
          <a:xfrm>
            <a:off x="2819400" y="685800"/>
            <a:ext cx="7924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0">
                <a:solidFill>
                  <a:srgbClr val="008080"/>
                </a:solidFill>
                <a:ea typeface="隶书" pitchFamily="49" charset="-122"/>
              </a:rPr>
              <a:t>拓展</a:t>
            </a:r>
            <a:endParaRPr lang="zh-CN" altLang="en-US" sz="2400" b="0">
              <a:solidFill>
                <a:srgbClr val="008080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19288" y="0"/>
            <a:ext cx="8353425" cy="515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279650" y="5445125"/>
            <a:ext cx="80645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320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kumimoji="0" lang="zh-CN" altLang="en-US" sz="3200">
                <a:solidFill>
                  <a:schemeClr val="tx1"/>
                </a:solidFill>
                <a:latin typeface="Arial" panose="020B0604020202020204" pitchFamily="34" charset="0"/>
              </a:rPr>
              <a:t>猫头鹰的特点是白天休息，夜里活动。</a:t>
            </a:r>
            <a:endParaRPr kumimoji="0" lang="zh-CN" altLang="en-US" sz="3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 advTm="6000"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山鸡"/>
          <p:cNvPicPr>
            <a:picLocks noGrp="1" noChangeAspect="1" noChangeArrowheads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1905000" y="0"/>
            <a:ext cx="8305800" cy="5029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1905000" y="5407660"/>
            <a:ext cx="927735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kumimoji="0" lang="zh-CN" altLang="en-US" sz="3600" b="0">
                <a:solidFill>
                  <a:schemeClr val="tx1"/>
                </a:solidFill>
              </a:rPr>
              <a:t>山鸡善于奔走而不善飞行，喜欢游走觅食。</a:t>
            </a:r>
            <a:r>
              <a:rPr kumimoji="0" lang="zh-CN" altLang="en-US" sz="4000">
                <a:ea typeface="华文行楷" pitchFamily="2" charset="-122"/>
              </a:rPr>
              <a:t> </a:t>
            </a:r>
            <a:endParaRPr kumimoji="0" lang="zh-CN" altLang="en-US" sz="4000">
              <a:ea typeface="华文行楷" pitchFamily="2" charset="-122"/>
            </a:endParaRPr>
          </a:p>
        </p:txBody>
      </p:sp>
    </p:spTree>
  </p:cSld>
  <p:clrMapOvr>
    <a:masterClrMapping/>
  </p:clrMapOvr>
  <p:transition advClick="0" advTm="6000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9"/>
          <p:cNvPicPr>
            <a:picLocks noGrp="1" noChangeAspect="1" noChangeArrowheads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2133600" y="0"/>
            <a:ext cx="8001000" cy="5334000"/>
          </a:xfrm>
          <a:noFill/>
        </p:spPr>
      </p:pic>
      <p:sp>
        <p:nvSpPr>
          <p:cNvPr id="19459" name="Text Box 10"/>
          <p:cNvSpPr txBox="1">
            <a:spLocks noChangeArrowheads="1"/>
          </p:cNvSpPr>
          <p:nvPr/>
        </p:nvSpPr>
        <p:spPr bwMode="auto">
          <a:xfrm>
            <a:off x="2057400" y="5486400"/>
            <a:ext cx="81534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ea typeface="华文行楷" pitchFamily="2" charset="-122"/>
              </a:rPr>
              <a:t>        </a:t>
            </a:r>
            <a:r>
              <a:rPr lang="zh-CN" altLang="en-US" sz="3200">
                <a:solidFill>
                  <a:schemeClr val="tx1"/>
                </a:solidFill>
                <a:ea typeface="华文行楷" pitchFamily="2" charset="-122"/>
              </a:rPr>
              <a:t>熊善于爬树和游泳，多白天活动，冬季有冬眠习性。 </a:t>
            </a:r>
            <a:endParaRPr lang="zh-CN" altLang="en-US" sz="3200">
              <a:solidFill>
                <a:schemeClr val="tx1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ransition advClick="0" advTm="7000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松鼠"/>
          <p:cNvPicPr>
            <a:picLocks noGrp="1" noChangeAspect="1" noChangeArrowheads="1"/>
          </p:cNvPicPr>
          <p:nvPr>
            <p:ph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981200" y="0"/>
            <a:ext cx="8229600" cy="533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3" name="Text Box 6"/>
          <p:cNvSpPr txBox="1">
            <a:spLocks noChangeArrowheads="1"/>
          </p:cNvSpPr>
          <p:nvPr/>
        </p:nvSpPr>
        <p:spPr bwMode="auto">
          <a:xfrm>
            <a:off x="1752600" y="5486400"/>
            <a:ext cx="876300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/>
              <a:t>        </a:t>
            </a:r>
            <a:r>
              <a:rPr lang="zh-CN" altLang="en-US" sz="3600">
                <a:solidFill>
                  <a:schemeClr val="tx1"/>
                </a:solidFill>
              </a:rPr>
              <a:t>松鼠喜欢在树上生活，喜欢用爪和尾巴倒吊在树枝上。</a:t>
            </a:r>
            <a:endParaRPr lang="zh-CN" altLang="en-US" sz="36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 advTm="7000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6"/>
          <p:cNvSpPr txBox="1">
            <a:spLocks noChangeArrowheads="1"/>
          </p:cNvSpPr>
          <p:nvPr/>
        </p:nvSpPr>
        <p:spPr bwMode="auto">
          <a:xfrm>
            <a:off x="1676400" y="5638800"/>
            <a:ext cx="58724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tx1"/>
                </a:solidFill>
                <a:ea typeface="华文行楷" pitchFamily="2" charset="-122"/>
              </a:rPr>
              <a:t>斑马跑得很快，喜欢站着睡觉。</a:t>
            </a:r>
            <a:r>
              <a:rPr lang="zh-CN" altLang="en-US" sz="3200">
                <a:ea typeface="华文行楷" pitchFamily="2" charset="-122"/>
              </a:rPr>
              <a:t> </a:t>
            </a:r>
            <a:endParaRPr lang="zh-CN" altLang="en-US" sz="3200">
              <a:ea typeface="华文行楷" pitchFamily="2" charset="-122"/>
            </a:endParaRPr>
          </a:p>
        </p:txBody>
      </p:sp>
      <p:sp>
        <p:nvSpPr>
          <p:cNvPr id="21508" name="AutoShape 8">
            <a:hlinkClick r:id="rId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982200" y="6280944"/>
            <a:ext cx="457200" cy="368299"/>
          </a:xfrm>
          <a:prstGeom prst="actionButtonForwardNext">
            <a:avLst/>
          </a:prstGeom>
          <a:solidFill>
            <a:srgbClr val="FFFF99">
              <a:alpha val="5294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5502584"/>
          </a:xfrm>
          <a:prstGeom prst="rect">
            <a:avLst/>
          </a:prstGeom>
        </p:spPr>
      </p:pic>
    </p:spTree>
  </p:cSld>
  <p:clrMapOvr>
    <a:masterClrMapping/>
  </p:clrMapOvr>
  <p:transition advTm="15000">
    <p:blind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grpSp>
        <p:nvGrpSpPr>
          <p:cNvPr id="40963" name="Group 3"/>
          <p:cNvGrpSpPr/>
          <p:nvPr/>
        </p:nvGrpSpPr>
        <p:grpSpPr bwMode="auto">
          <a:xfrm>
            <a:off x="5943600" y="1676400"/>
            <a:ext cx="5154613" cy="2227263"/>
            <a:chOff x="3552" y="912"/>
            <a:chExt cx="3247" cy="1403"/>
          </a:xfrm>
        </p:grpSpPr>
        <p:sp>
          <p:nvSpPr>
            <p:cNvPr id="22532" name="AutoShape 4"/>
            <p:cNvSpPr>
              <a:spLocks noChangeArrowheads="1"/>
            </p:cNvSpPr>
            <p:nvPr/>
          </p:nvSpPr>
          <p:spPr bwMode="auto">
            <a:xfrm>
              <a:off x="3552" y="912"/>
              <a:ext cx="2496" cy="1008"/>
            </a:xfrm>
            <a:prstGeom prst="cloudCallout">
              <a:avLst>
                <a:gd name="adj1" fmla="val -77523"/>
                <a:gd name="adj2" fmla="val 40278"/>
              </a:avLst>
            </a:prstGeom>
            <a:noFill/>
            <a:ln w="31750">
              <a:solidFill>
                <a:srgbClr val="00FF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 sz="2400" b="0">
                <a:solidFill>
                  <a:srgbClr val="FF3300"/>
                </a:solidFill>
              </a:endParaRPr>
            </a:p>
          </p:txBody>
        </p:sp>
        <p:sp>
          <p:nvSpPr>
            <p:cNvPr id="22533" name="Text Box 5"/>
            <p:cNvSpPr txBox="1">
              <a:spLocks noChangeArrowheads="1"/>
            </p:cNvSpPr>
            <p:nvPr/>
          </p:nvSpPr>
          <p:spPr bwMode="auto">
            <a:xfrm>
              <a:off x="3792" y="1094"/>
              <a:ext cx="3007" cy="1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6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000">
                  <a:ea typeface="华文楷体" pitchFamily="2" charset="-122"/>
                </a:rPr>
                <a:t>想进入森林，</a:t>
              </a:r>
              <a:endParaRPr lang="zh-CN" altLang="en-US" sz="6000">
                <a:ea typeface="华文楷体" pitchFamily="2" charset="-122"/>
              </a:endParaRPr>
            </a:p>
            <a:p>
              <a:pPr eaLnBrk="1" hangingPunct="1"/>
              <a:r>
                <a:rPr lang="zh-CN" altLang="en-US" sz="6000">
                  <a:ea typeface="华文楷体" pitchFamily="2" charset="-122"/>
                </a:rPr>
                <a:t>要连闯三关。</a:t>
              </a:r>
              <a:endParaRPr lang="zh-CN" altLang="en-US" sz="6000"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914</Words>
  <Application>WPS 演示</Application>
  <PresentationFormat>宽屏</PresentationFormat>
  <Paragraphs>243</Paragraphs>
  <Slides>34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34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Arial Unicode MS</vt:lpstr>
      <vt:lpstr>Times New Roman</vt:lpstr>
      <vt:lpstr>楷体_GB2312</vt:lpstr>
      <vt:lpstr>新宋体</vt:lpstr>
      <vt:lpstr>华文行楷</vt:lpstr>
      <vt:lpstr>华文楷体</vt:lpstr>
      <vt:lpstr>楷体</vt:lpstr>
      <vt:lpstr>隶书</vt:lpstr>
      <vt:lpstr>Office 主题​​</vt:lpstr>
      <vt:lpstr>Paint.Picture</vt:lpstr>
      <vt:lpstr>Flash.Movie</vt:lpstr>
      <vt:lpstr>Flash.Movie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2019-10-12T00:39:07Z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