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D99A7D-0CB3-4884-8FC4-01BB4ADF73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908720"/>
            <a:ext cx="91440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solidFill>
                  <a:schemeClr val="accent2">
                    <a:lumMod val="75000"/>
                  </a:schemeClr>
                </a:solidFill>
                <a:latin typeface="汉仪中宋简" pitchFamily="49" charset="-122"/>
                <a:ea typeface="汉仪中宋简" pitchFamily="49" charset="-122"/>
              </a:rPr>
              <a:t>识</a:t>
            </a:r>
            <a:r>
              <a:rPr lang="zh-CN" altLang="en-US" sz="4800" b="1" dirty="0">
                <a:solidFill>
                  <a:schemeClr val="accent2">
                    <a:lumMod val="75000"/>
                  </a:schemeClr>
                </a:solidFill>
                <a:latin typeface="汉仪中宋简" pitchFamily="49" charset="-122"/>
                <a:ea typeface="汉仪中宋简" pitchFamily="49" charset="-122"/>
              </a:rPr>
              <a:t>字</a:t>
            </a:r>
            <a:r>
              <a:rPr lang="en-US" altLang="zh-CN" sz="4800" b="1" dirty="0">
                <a:solidFill>
                  <a:schemeClr val="accent2">
                    <a:lumMod val="75000"/>
                  </a:schemeClr>
                </a:solidFill>
                <a:latin typeface="汉仪中宋简" pitchFamily="49" charset="-122"/>
                <a:ea typeface="汉仪中宋简" pitchFamily="49" charset="-122"/>
              </a:rPr>
              <a:t>1</a:t>
            </a:r>
            <a:r>
              <a:rPr lang="en-US" altLang="zh-CN" sz="4800" b="1" dirty="0">
                <a:solidFill>
                  <a:schemeClr val="accent2">
                    <a:lumMod val="75000"/>
                  </a:schemeClr>
                </a:solidFill>
                <a:latin typeface="汉仪中宋简" pitchFamily="49" charset="-122"/>
                <a:ea typeface="汉仪中宋简" pitchFamily="49" charset="-122"/>
              </a:rPr>
              <a:t> </a:t>
            </a:r>
            <a:r>
              <a:rPr lang="zh-CN" altLang="en-US" sz="4800" b="1" dirty="0">
                <a:solidFill>
                  <a:schemeClr val="accent2">
                    <a:lumMod val="75000"/>
                  </a:schemeClr>
                </a:solidFill>
                <a:latin typeface="汉仪中宋简" pitchFamily="49" charset="-122"/>
                <a:ea typeface="汉仪中宋简" pitchFamily="49" charset="-122"/>
              </a:rPr>
              <a:t>春夏秋冬</a:t>
            </a:r>
            <a:endParaRPr lang="zh-CN" altLang="en-US" sz="4800" b="1" dirty="0">
              <a:solidFill>
                <a:schemeClr val="accent2">
                  <a:lumMod val="75000"/>
                </a:schemeClr>
              </a:solidFill>
              <a:latin typeface="汉仪中宋简" pitchFamily="49" charset="-122"/>
              <a:ea typeface="汉仪中宋简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04103" y="1511218"/>
            <a:ext cx="6868625" cy="4314238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4" name="直线连接符 21"/>
          <p:cNvCxnSpPr/>
          <p:nvPr/>
        </p:nvCxnSpPr>
        <p:spPr>
          <a:xfrm>
            <a:off x="4368204" y="1749425"/>
            <a:ext cx="345598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508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0000"/>
                </a:solidFill>
              </a:rPr>
              <a:t>二、课文讲解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92313" y="1557338"/>
            <a:ext cx="770413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2</a:t>
            </a:r>
            <a:r>
              <a:rPr lang="zh-CN" altLang="en-US" sz="3600" dirty="0"/>
              <a:t>、谁能用三个字形容一下图上的内容？</a:t>
            </a:r>
            <a:endParaRPr lang="zh-CN" altLang="en-US" sz="36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35188" y="2708275"/>
            <a:ext cx="73025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       春风吹、夏雨落、秋霜降、冬雪飘。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1511" name="图片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37688" y="962025"/>
            <a:ext cx="925512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s8.sinaimg.cn/mw690/001XSuEXzy6NtHUKuaj67&amp;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2913" y="3998913"/>
            <a:ext cx="4443412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19263" y="3529013"/>
            <a:ext cx="4456112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533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0000"/>
                </a:solidFill>
              </a:rPr>
              <a:t>二、课文讲解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92313" y="1774825"/>
            <a:ext cx="77041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3</a:t>
            </a:r>
            <a:r>
              <a:rPr lang="zh-CN" altLang="en-US" sz="3600" dirty="0"/>
              <a:t>、观察</a:t>
            </a:r>
            <a:r>
              <a:rPr lang="en-US" altLang="zh-CN" sz="3600" dirty="0"/>
              <a:t>P3</a:t>
            </a:r>
            <a:r>
              <a:rPr lang="zh-CN" altLang="en-US" sz="3600" dirty="0"/>
              <a:t>页的图，你发现了什么？</a:t>
            </a:r>
            <a:endParaRPr lang="zh-CN" altLang="en-US" sz="36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60700" y="2530475"/>
            <a:ext cx="58435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草、花、鱼、鸟。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2536" name="图片 1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34488" y="1135063"/>
            <a:ext cx="92392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AutoShape 2" descr="http://img0.imgtn.bdimg.com/it/u=608235926,3397016992&amp;fm=23&amp;gp=0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37125" y="3713163"/>
            <a:ext cx="3225800" cy="27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557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0000"/>
                </a:solidFill>
              </a:rPr>
              <a:t>二、课文讲解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47850" y="1628775"/>
            <a:ext cx="842461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4</a:t>
            </a:r>
            <a:r>
              <a:rPr lang="zh-CN" altLang="en-US" sz="3600" dirty="0"/>
              <a:t>、形容一下你发现的草、花、鱼、鸟？</a:t>
            </a:r>
            <a:endParaRPr lang="zh-CN" altLang="en-US" sz="36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66988" y="3070225"/>
            <a:ext cx="61928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青草、红花、游鱼、飞鸟。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3560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9450" y="4941888"/>
            <a:ext cx="925513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8350" y="3663950"/>
            <a:ext cx="4187825" cy="279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1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000000"/>
                </a:solidFill>
              </a:rPr>
              <a:t>二、课文讲解</a:t>
            </a:r>
            <a:endParaRPr lang="zh-CN" altLang="en-US" sz="360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47850" y="1628775"/>
            <a:ext cx="7704138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5</a:t>
            </a:r>
            <a:r>
              <a:rPr lang="zh-CN" altLang="en-US" sz="3600" dirty="0"/>
              <a:t>、</a:t>
            </a:r>
            <a:r>
              <a:rPr lang="zh-CN" altLang="zh-CN" sz="3600" dirty="0"/>
              <a:t>仔细观察一下，具体来形容一下我们发现的草、花、鱼、鸟？</a:t>
            </a:r>
            <a:endParaRPr lang="zh-CN" altLang="en-US" sz="36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49450" y="3070225"/>
            <a:ext cx="839502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池</a:t>
            </a:r>
            <a:r>
              <a:rPr lang="zh-CN" altLang="en-US" sz="3600" dirty="0">
                <a:solidFill>
                  <a:srgbClr val="FF0000"/>
                </a:solidFill>
                <a:cs typeface="Times New Roman" panose="02020603050405020304" pitchFamily="18" charset="0"/>
              </a:rPr>
              <a:t>草青、山花红、鱼出水、鸟入林。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4584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9450" y="4941888"/>
            <a:ext cx="925513" cy="123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4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000000"/>
                </a:solidFill>
              </a:rPr>
              <a:t>三、课堂小结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92313" y="1628775"/>
            <a:ext cx="770413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1</a:t>
            </a:r>
            <a:r>
              <a:rPr lang="zh-CN" altLang="en-US" sz="3600" dirty="0"/>
              <a:t>、学了这一课，你知道了什么？了解了哪些自然现象</a:t>
            </a:r>
            <a:endParaRPr lang="zh-CN" altLang="en-US" sz="3600" dirty="0"/>
          </a:p>
        </p:txBody>
      </p:sp>
      <p:pic>
        <p:nvPicPr>
          <p:cNvPr id="2560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92313" y="5084763"/>
            <a:ext cx="92392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2300" y="3565525"/>
            <a:ext cx="4559300" cy="287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92325" y="2781300"/>
            <a:ext cx="80327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         我知道了春夏秋冬的自然现象是春风、夏雨、秋霜、冬雪。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37680" y="3962400"/>
            <a:ext cx="2395537" cy="239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60810" y="2889845"/>
            <a:ext cx="127000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n-ea"/>
                <a:ea typeface="+mn-ea"/>
              </a:rPr>
              <a:t>四季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559373" y="1926233"/>
            <a:ext cx="312737" cy="24844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1" name="TextBox 15"/>
          <p:cNvSpPr txBox="1">
            <a:spLocks noChangeArrowheads="1"/>
          </p:cNvSpPr>
          <p:nvPr/>
        </p:nvSpPr>
        <p:spPr bwMode="auto">
          <a:xfrm>
            <a:off x="3940373" y="1740495"/>
            <a:ext cx="35655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春     春风</a:t>
            </a:r>
            <a:endParaRPr lang="zh-CN" altLang="en-US" sz="3600" dirty="0"/>
          </a:p>
        </p:txBody>
      </p:sp>
      <p:sp>
        <p:nvSpPr>
          <p:cNvPr id="26632" name="TextBox 17"/>
          <p:cNvSpPr txBox="1">
            <a:spLocks noChangeArrowheads="1"/>
          </p:cNvSpPr>
          <p:nvPr/>
        </p:nvSpPr>
        <p:spPr bwMode="auto">
          <a:xfrm>
            <a:off x="3978473" y="2483445"/>
            <a:ext cx="482441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夏     夏雨</a:t>
            </a:r>
            <a:endParaRPr lang="zh-CN" altLang="en-US" sz="3600" dirty="0"/>
          </a:p>
        </p:txBody>
      </p:sp>
      <p:sp>
        <p:nvSpPr>
          <p:cNvPr id="19" name="右大括号 18"/>
          <p:cNvSpPr/>
          <p:nvPr/>
        </p:nvSpPr>
        <p:spPr>
          <a:xfrm>
            <a:off x="7020123" y="1700808"/>
            <a:ext cx="287337" cy="302418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634" name="图片 2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32938" y="979488"/>
            <a:ext cx="925512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TextBox 11"/>
          <p:cNvSpPr txBox="1">
            <a:spLocks noChangeArrowheads="1"/>
          </p:cNvSpPr>
          <p:nvPr/>
        </p:nvSpPr>
        <p:spPr bwMode="auto">
          <a:xfrm>
            <a:off x="3940373" y="3215283"/>
            <a:ext cx="482441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秋     秋霜</a:t>
            </a:r>
            <a:endParaRPr lang="zh-CN" altLang="en-US" sz="3600" dirty="0"/>
          </a:p>
        </p:txBody>
      </p:sp>
      <p:sp>
        <p:nvSpPr>
          <p:cNvPr id="26636" name="TextBox 12"/>
          <p:cNvSpPr txBox="1">
            <a:spLocks noChangeArrowheads="1"/>
          </p:cNvSpPr>
          <p:nvPr/>
        </p:nvSpPr>
        <p:spPr bwMode="auto">
          <a:xfrm>
            <a:off x="3991173" y="4013795"/>
            <a:ext cx="482441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冬     冬雪</a:t>
            </a:r>
            <a:endParaRPr lang="zh-CN" altLang="en-US" sz="3600" dirty="0"/>
          </a:p>
        </p:txBody>
      </p:sp>
      <p:sp>
        <p:nvSpPr>
          <p:cNvPr id="26637" name="TextBox 3"/>
          <p:cNvSpPr txBox="1">
            <a:spLocks noChangeArrowheads="1"/>
          </p:cNvSpPr>
          <p:nvPr/>
        </p:nvSpPr>
        <p:spPr bwMode="auto">
          <a:xfrm>
            <a:off x="7505898" y="2818408"/>
            <a:ext cx="26225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/>
              <a:t>了解大自然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1992313" y="1773238"/>
            <a:ext cx="2071687" cy="6350"/>
          </a:xfrm>
          <a:prstGeom prst="line">
            <a:avLst/>
          </a:prstGeom>
          <a:ln w="38100" cmpd="sng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35188" y="2205038"/>
            <a:ext cx="70408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 指名朗读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识字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</a:rPr>
              <a:t>1 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春夏秋冬</a:t>
            </a: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36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</a:rPr>
              <a:t> 指名认读生字和词语。</a:t>
            </a:r>
            <a:endParaRPr lang="en-US" altLang="zh-CN" sz="3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76925" y="3011488"/>
            <a:ext cx="4529138" cy="329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46313" y="5229225"/>
            <a:ext cx="1117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资料宝袋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9800" y="2060848"/>
            <a:ext cx="4608512" cy="40309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+mn-lt"/>
                <a:ea typeface="+mn-ea"/>
              </a:rPr>
              <a:t>春夏秋冬又称为“四季”，是地球围绕太阳运行所产生的结果。春天始于二十四节气中的“立春”，夏天始于“立夏”；秋天始于“立秋”；冬天则始于“立冬”。</a:t>
            </a:r>
            <a:endParaRPr lang="zh-CN" altLang="en-US" sz="3200" dirty="0">
              <a:latin typeface="+mn-ea"/>
              <a:ea typeface="+mn-ea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992313" y="17732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41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4313" y="2276475"/>
            <a:ext cx="35179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12224" y="30520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pic>
        <p:nvPicPr>
          <p:cNvPr id="15363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49488" y="1916113"/>
            <a:ext cx="8078787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2424113" y="2295525"/>
            <a:ext cx="5543550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霜       吹        落          降</a:t>
            </a:r>
            <a:endParaRPr lang="en-US" altLang="zh-CN" sz="3600" dirty="0"/>
          </a:p>
          <a:p>
            <a:endParaRPr lang="en-US" altLang="zh-CN" sz="3600" dirty="0"/>
          </a:p>
          <a:p>
            <a:r>
              <a:rPr lang="zh-CN" altLang="en-US" sz="3600" dirty="0"/>
              <a:t>飘       游        池          </a:t>
            </a:r>
            <a:r>
              <a:rPr lang="zh-CN" altLang="en-US" sz="3600" dirty="0" smtClean="0"/>
              <a:t>入</a:t>
            </a:r>
            <a:endParaRPr lang="en-US" altLang="zh-CN" sz="3600" dirty="0"/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992313" y="1766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992313" y="1989138"/>
            <a:ext cx="82073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秋霜：秋日的霜。</a:t>
            </a:r>
            <a:endParaRPr lang="en-US" altLang="zh-CN" sz="3600" dirty="0"/>
          </a:p>
          <a:p>
            <a:r>
              <a:rPr lang="zh-CN" altLang="en-US" sz="3600" dirty="0"/>
              <a:t>游鱼</a:t>
            </a:r>
            <a:r>
              <a:rPr lang="en-US" altLang="zh-CN" sz="3600" dirty="0"/>
              <a:t>:    </a:t>
            </a:r>
            <a:r>
              <a:rPr lang="zh-CN" altLang="en-US" sz="3600" dirty="0"/>
              <a:t>游动的鱼。</a:t>
            </a:r>
            <a:endParaRPr lang="en-US" altLang="zh-CN" sz="3600" dirty="0"/>
          </a:p>
          <a:p>
            <a:r>
              <a:rPr lang="zh-CN" altLang="en-US" sz="3600" dirty="0"/>
              <a:t>飞鸟：飞翔的鸟。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5700" y="1785938"/>
            <a:ext cx="3530600" cy="391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直线连接符 21"/>
          <p:cNvCxnSpPr/>
          <p:nvPr/>
        </p:nvCxnSpPr>
        <p:spPr>
          <a:xfrm flipV="1">
            <a:off x="1992313" y="1766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992313" y="1112838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992313" y="1766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2701925" y="1916113"/>
            <a:ext cx="5294313" cy="20431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3" name="矩形 3"/>
          <p:cNvSpPr>
            <a:spLocks noChangeArrowheads="1"/>
          </p:cNvSpPr>
          <p:nvPr/>
        </p:nvSpPr>
        <p:spPr bwMode="auto">
          <a:xfrm>
            <a:off x="3027363" y="2205038"/>
            <a:ext cx="49784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latin typeface="Calibri" panose="020F0502020204030204" pitchFamily="34" charset="0"/>
              </a:rPr>
              <a:t>春     风      冬       雪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r>
              <a:rPr lang="zh-CN" altLang="en-US" sz="3600" dirty="0">
                <a:latin typeface="Calibri" panose="020F0502020204030204" pitchFamily="34" charset="0"/>
              </a:rPr>
              <a:t>花     飞      入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17414" name="Picture 4" descr="http://pic.ffpic.com/files/2014/1224/sl1020mqnu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03613" y="4214813"/>
            <a:ext cx="4259262" cy="203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43925" y="1322388"/>
            <a:ext cx="1643063" cy="145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 bwMode="auto">
          <a:xfrm>
            <a:off x="1992313" y="1112838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多音字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992313" y="2998788"/>
            <a:ext cx="63976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落</a:t>
            </a:r>
            <a:endParaRPr lang="zh-CN" altLang="en-US" sz="3600" dirty="0"/>
          </a:p>
        </p:txBody>
      </p:sp>
      <p:sp>
        <p:nvSpPr>
          <p:cNvPr id="5" name="左大括号 4"/>
          <p:cNvSpPr/>
          <p:nvPr/>
        </p:nvSpPr>
        <p:spPr>
          <a:xfrm>
            <a:off x="2487613" y="2420938"/>
            <a:ext cx="287337" cy="2016125"/>
          </a:xfrm>
          <a:prstGeom prst="leftBrac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774950" y="2420938"/>
            <a:ext cx="2960688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latin typeface="+mn-ea"/>
                <a:ea typeface="+mn-ea"/>
              </a:rPr>
              <a:t>luò</a:t>
            </a:r>
            <a:r>
              <a:rPr lang="zh-CN" altLang="en-US" sz="3600" dirty="0">
                <a:latin typeface="+mn-ea"/>
                <a:ea typeface="+mn-ea"/>
              </a:rPr>
              <a:t>（落下）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4950" y="3644900"/>
            <a:ext cx="2960688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latin typeface="+mn-ea"/>
                <a:ea typeface="+mn-ea"/>
              </a:rPr>
              <a:t>lào</a:t>
            </a:r>
            <a:r>
              <a:rPr lang="zh-CN" altLang="en-US" sz="3600" dirty="0">
                <a:latin typeface="+mn-ea"/>
                <a:ea typeface="+mn-ea"/>
              </a:rPr>
              <a:t>（落枕）</a:t>
            </a:r>
            <a:endParaRPr lang="zh-CN" altLang="en-US" sz="3600" dirty="0">
              <a:latin typeface="+mn-ea"/>
              <a:ea typeface="+mn-ea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992313" y="17002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4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2313" y="5019675"/>
            <a:ext cx="14255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图片 1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88388" y="1068388"/>
            <a:ext cx="16414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TextBox 9"/>
          <p:cNvSpPr txBox="1">
            <a:spLocks noChangeArrowheads="1"/>
          </p:cNvSpPr>
          <p:nvPr/>
        </p:nvSpPr>
        <p:spPr bwMode="auto">
          <a:xfrm>
            <a:off x="5767388" y="3105150"/>
            <a:ext cx="136048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降</a:t>
            </a:r>
            <a:endParaRPr lang="zh-CN" altLang="en-US" sz="3600" dirty="0"/>
          </a:p>
        </p:txBody>
      </p:sp>
      <p:sp>
        <p:nvSpPr>
          <p:cNvPr id="11" name="左大括号 10"/>
          <p:cNvSpPr/>
          <p:nvPr/>
        </p:nvSpPr>
        <p:spPr>
          <a:xfrm>
            <a:off x="6448425" y="2420938"/>
            <a:ext cx="287338" cy="2016125"/>
          </a:xfrm>
          <a:prstGeom prst="leftBrac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735763" y="2420938"/>
            <a:ext cx="2960687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latin typeface="+mn-ea"/>
                <a:ea typeface="+mn-ea"/>
              </a:rPr>
              <a:t>jiàng</a:t>
            </a:r>
            <a:r>
              <a:rPr lang="zh-CN" altLang="en-US" sz="3600" dirty="0">
                <a:latin typeface="+mn-ea"/>
                <a:ea typeface="+mn-ea"/>
              </a:rPr>
              <a:t>（降落）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5763" y="3644900"/>
            <a:ext cx="2960687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err="1">
                <a:latin typeface="+mn-ea"/>
                <a:ea typeface="+mn-ea"/>
              </a:rPr>
              <a:t>xiáng</a:t>
            </a:r>
            <a:r>
              <a:rPr lang="zh-CN" altLang="en-US" sz="3600" dirty="0">
                <a:latin typeface="+mn-ea"/>
                <a:ea typeface="+mn-ea"/>
              </a:rPr>
              <a:t>（投降）</a:t>
            </a:r>
            <a:endParaRPr lang="zh-CN" altLang="en-US" sz="36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460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011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000000"/>
                </a:solidFill>
              </a:rPr>
              <a:t>一、导入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2135188" y="1700213"/>
            <a:ext cx="68405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一年有几个季节？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184400" y="2349500"/>
            <a:ext cx="5640388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四个，春、夏、秋、冬。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61075" y="3457064"/>
            <a:ext cx="4375150" cy="274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4" name="TextBox 7"/>
          <p:cNvSpPr txBox="1">
            <a:spLocks noChangeArrowheads="1"/>
          </p:cNvSpPr>
          <p:nvPr/>
        </p:nvSpPr>
        <p:spPr bwMode="auto">
          <a:xfrm>
            <a:off x="2063750" y="3213100"/>
            <a:ext cx="87852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今天我们一起来学习</a:t>
            </a:r>
            <a:r>
              <a:rPr lang="en-US" altLang="zh-CN" sz="3600" dirty="0"/>
              <a:t>《</a:t>
            </a:r>
            <a:r>
              <a:rPr lang="zh-CN" altLang="en-US" sz="3600" dirty="0"/>
              <a:t>识字</a:t>
            </a:r>
            <a:r>
              <a:rPr lang="en-US" altLang="zh-CN" sz="3600" dirty="0"/>
              <a:t>1 </a:t>
            </a:r>
            <a:r>
              <a:rPr lang="zh-CN" altLang="en-US" sz="3600" dirty="0"/>
              <a:t>春夏秋冬</a:t>
            </a:r>
            <a:r>
              <a:rPr lang="en-US" altLang="zh-CN" sz="3600" dirty="0"/>
              <a:t>》</a:t>
            </a:r>
            <a:r>
              <a:rPr lang="zh-CN" altLang="en-US" sz="3600" dirty="0"/>
              <a:t>。</a:t>
            </a:r>
            <a:endParaRPr lang="zh-CN" altLang="en-US" sz="3600" dirty="0"/>
          </a:p>
        </p:txBody>
      </p:sp>
      <p:pic>
        <p:nvPicPr>
          <p:cNvPr id="19465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2313" y="5019675"/>
            <a:ext cx="14255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1847850" y="855663"/>
            <a:ext cx="2000250" cy="515937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906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1720850" y="1484313"/>
            <a:ext cx="22875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4030663" y="855663"/>
            <a:ext cx="29260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000000"/>
                </a:solidFill>
              </a:rPr>
              <a:t>二、课文讲解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92313" y="1628775"/>
            <a:ext cx="770413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/>
              <a:t>1</a:t>
            </a:r>
            <a:r>
              <a:rPr lang="zh-CN" altLang="en-US" sz="3600" dirty="0"/>
              <a:t>、春、夏、秋、冬四个季节最具代表性的自然现象？</a:t>
            </a:r>
            <a:endParaRPr lang="zh-CN" altLang="zh-CN" sz="36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35188" y="2781300"/>
            <a:ext cx="77057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</a:rPr>
              <a:t>        春风、夏雨、秋霜、冬雪。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0487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09113" y="1112838"/>
            <a:ext cx="92392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2" descr="http://down1.sucaitianxia.com/psd02/psd133/psds20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0" y="3644900"/>
            <a:ext cx="4735513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1511</Words>
  <Application>WPS 演示</Application>
  <PresentationFormat>宽屏</PresentationFormat>
  <Paragraphs>126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汉仪中宋简</vt:lpstr>
      <vt:lpstr>华文新魏</vt:lpstr>
      <vt:lpstr>黑体</vt:lpstr>
      <vt:lpstr>Calibri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2019-09-29T00:35:00Z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