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4417" y="765175"/>
            <a:ext cx="10972800" cy="720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2300" y="1773238"/>
            <a:ext cx="5384800" cy="208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10300" y="1773238"/>
            <a:ext cx="5384800" cy="2082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2300" y="4008438"/>
            <a:ext cx="5384800" cy="20843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10300" y="4008438"/>
            <a:ext cx="5384800" cy="20843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1855103-C455-40C2-BB5B-7DEC8EDBE8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8cf0906b7f1621b442169406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24000" y="0"/>
            <a:ext cx="9164601" cy="687578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3039625" y="1233159"/>
            <a:ext cx="6121400" cy="2520950"/>
          </a:xfrm>
        </p:spPr>
        <p:txBody>
          <a:bodyPr/>
          <a:lstStyle/>
          <a:p>
            <a:r>
              <a:rPr lang="zh-CN" altLang="en-US" sz="11500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操场上</a:t>
            </a:r>
            <a:endParaRPr lang="zh-CN" altLang="en-US" sz="115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3632" y="692696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小学一年级上册语文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04975" y="120650"/>
            <a:ext cx="8280400" cy="1004888"/>
          </a:xfrm>
        </p:spPr>
        <p:txBody>
          <a:bodyPr/>
          <a:lstStyle/>
          <a:p>
            <a:r>
              <a:rPr lang="zh-CN" altLang="en-US" sz="6000">
                <a:solidFill>
                  <a:schemeClr val="hlink"/>
                </a:solidFill>
              </a:rPr>
              <a:t>比一比，写一写</a:t>
            </a:r>
            <a:endParaRPr lang="zh-CN" altLang="en-US" sz="6000">
              <a:solidFill>
                <a:schemeClr val="hlink"/>
              </a:solidFill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847850" y="1989138"/>
            <a:ext cx="4038600" cy="2003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240463" y="1989138"/>
            <a:ext cx="4038600" cy="190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631950" y="4870450"/>
            <a:ext cx="4038600" cy="1965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6096000" y="4870450"/>
            <a:ext cx="4114800" cy="20161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3" name="Rectangle 7"/>
          <p:cNvSpPr>
            <a:spLocks noGrp="1" noChangeArrowheads="1"/>
          </p:cNvSpPr>
          <p:nvPr/>
        </p:nvSpPr>
        <p:spPr bwMode="auto">
          <a:xfrm>
            <a:off x="1774825" y="1052513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zh-CN" altLang="en-US" sz="5400">
                <a:ea typeface="黑体" panose="02010609060101010101" pitchFamily="2" charset="-122"/>
              </a:rPr>
              <a:t>    </a:t>
            </a:r>
            <a:r>
              <a:rPr lang="en-US" sz="5400">
                <a:ea typeface="黑体" panose="02010609060101010101" pitchFamily="2" charset="-122"/>
              </a:rPr>
              <a:t>bā                  </a:t>
            </a:r>
            <a:r>
              <a:rPr lang="en-US" sz="5400">
                <a:solidFill>
                  <a:schemeClr val="tx2"/>
                </a:solidFill>
                <a:ea typeface="黑体" panose="02010609060101010101" pitchFamily="2" charset="-122"/>
              </a:rPr>
              <a:t>rù</a:t>
            </a:r>
            <a:endParaRPr lang="en-US" sz="540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847850" y="3933825"/>
            <a:ext cx="1655763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5400">
                <a:ea typeface="黑体" panose="02010609060101010101" pitchFamily="2" charset="-122"/>
              </a:rPr>
              <a:t>d</a:t>
            </a:r>
            <a:r>
              <a:rPr lang="en-US" sz="5400">
                <a:latin typeface="Comic Sans MS" panose="030F0702030302020204"/>
                <a:ea typeface="黑体" panose="02010609060101010101" pitchFamily="2" charset="-122"/>
              </a:rPr>
              <a:t>à</a:t>
            </a:r>
            <a:endParaRPr lang="en-US" sz="5400">
              <a:ea typeface="黑体" panose="02010609060101010101" pitchFamily="2" charset="-122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6311900" y="4005263"/>
            <a:ext cx="1655763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5400">
                <a:ea typeface="黑体" panose="02010609060101010101" pitchFamily="2" charset="-122"/>
              </a:rPr>
              <a:t>tiān</a:t>
            </a:r>
            <a:endParaRPr lang="en-US" sz="54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03388" y="263525"/>
            <a:ext cx="8520112" cy="1006475"/>
          </a:xfrm>
        </p:spPr>
        <p:txBody>
          <a:bodyPr/>
          <a:lstStyle/>
          <a:p>
            <a:pPr algn="l"/>
            <a:r>
              <a:rPr lang="zh-CN" altLang="en-US" sz="5400" b="1">
                <a:solidFill>
                  <a:srgbClr val="FF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</a:t>
            </a:r>
            <a:endParaRPr lang="zh-CN" altLang="en-US" sz="5400" b="1">
              <a:solidFill>
                <a:srgbClr val="FF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74825" y="1557338"/>
            <a:ext cx="8856663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dirty="0"/>
              <a:t>用“八、入、大、天”口头组词</a:t>
            </a:r>
            <a:endParaRPr lang="zh-CN" altLang="en-US" sz="6000" dirty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631950" y="4078288"/>
            <a:ext cx="8856663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3366FF"/>
                </a:solidFill>
                <a:latin typeface="宋体" panose="02010600030101010101" pitchFamily="2" charset="-122"/>
              </a:rPr>
              <a:t>八月　　八个　　入口　　出入　　大学　　大家　　天上　　天气</a:t>
            </a:r>
            <a:endParaRPr lang="zh-CN" altLang="en-US" sz="4800" dirty="0"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333375"/>
            <a:ext cx="8447088" cy="1152525"/>
          </a:xfrm>
        </p:spPr>
        <p:txBody>
          <a:bodyPr/>
          <a:lstStyle/>
          <a:p>
            <a:pPr algn="l"/>
            <a:r>
              <a:rPr lang="zh-CN" altLang="en-US" sz="5400" b="1" dirty="0" smtClean="0">
                <a:solidFill>
                  <a:srgbClr val="FF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谈一谈</a:t>
            </a:r>
            <a:endParaRPr lang="zh-CN" altLang="en-US" sz="5400" b="1" dirty="0">
              <a:solidFill>
                <a:srgbClr val="FF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2420938"/>
            <a:ext cx="8229600" cy="2303462"/>
          </a:xfrm>
        </p:spPr>
        <p:txBody>
          <a:bodyPr/>
          <a:lstStyle/>
          <a:p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  <a:t>学习本课之后你知道了些什么，有哪些收获？</a:t>
            </a:r>
            <a:endParaRPr lang="zh-CN" altLang="en-US" sz="6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操场上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3600" y="457200"/>
            <a:ext cx="8001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2590800" y="1600200"/>
            <a:ext cx="7010400" cy="3733800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803525" y="5354638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5605" name="WordArt 5"/>
          <p:cNvSpPr>
            <a:spLocks noChangeArrowheads="1" noChangeShapeType="1"/>
          </p:cNvSpPr>
          <p:nvPr/>
        </p:nvSpPr>
        <p:spPr bwMode="auto">
          <a:xfrm>
            <a:off x="3324225" y="2957513"/>
            <a:ext cx="5543550" cy="933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  <a:ea typeface="华文新魏"/>
              </a:rPr>
              <a:t>小朋友们再见！</a:t>
            </a:r>
            <a:endParaRPr lang="zh-CN" altLang="en-US" sz="72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  <a:ea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8cf0906b7f1621b442169406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24000" y="-22225"/>
            <a:ext cx="9363075" cy="70199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8000">
                <a:solidFill>
                  <a:schemeClr val="folHlink"/>
                </a:solidFill>
              </a:rPr>
              <a:t>说一说</a:t>
            </a:r>
            <a:endParaRPr lang="zh-CN" altLang="en-US" sz="8000">
              <a:solidFill>
                <a:schemeClr val="folHlink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20875" y="2206625"/>
            <a:ext cx="864076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66CC"/>
                </a:solidFill>
              </a:rPr>
              <a:t>你知道或喜欢哪些运动？</a:t>
            </a:r>
            <a:endParaRPr lang="zh-CN" altLang="en-US" sz="6000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操场上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457200"/>
            <a:ext cx="91440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928938" y="549275"/>
            <a:ext cx="1511300" cy="113728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dǎ qi</a:t>
            </a:r>
            <a:r>
              <a:rPr lang="en-US" sz="3200" b="1">
                <a:latin typeface="Times New Roman" panose="02020603050405020304"/>
              </a:rPr>
              <a:t>ú</a:t>
            </a:r>
            <a:endParaRPr lang="en-US" sz="3200" b="1"/>
          </a:p>
          <a:p>
            <a:r>
              <a:rPr lang="zh-CN" altLang="en-US" sz="3600" b="1">
                <a:latin typeface="宋体" panose="02010600030101010101" pitchFamily="2" charset="-122"/>
              </a:rPr>
              <a:t>打 球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032625" y="1268413"/>
            <a:ext cx="1600200" cy="113728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b</a:t>
            </a:r>
            <a:r>
              <a:rPr lang="en-US" sz="3200" b="1">
                <a:latin typeface="楷体" panose="02010609060101010101" charset="-122"/>
              </a:rPr>
              <a:t>á</a:t>
            </a:r>
            <a:r>
              <a:rPr lang="en-US" sz="3200" b="1"/>
              <a:t>  h</a:t>
            </a:r>
            <a:r>
              <a:rPr lang="en-US" sz="3200" b="1">
                <a:latin typeface="Times New Roman" panose="02020603050405020304"/>
              </a:rPr>
              <a:t>é</a:t>
            </a:r>
            <a:endParaRPr lang="en-US" sz="3200" b="1"/>
          </a:p>
          <a:p>
            <a:r>
              <a:rPr lang="zh-CN" altLang="en-US" sz="3600" b="1">
                <a:latin typeface="宋体" panose="02010600030101010101" pitchFamily="2" charset="-122"/>
              </a:rPr>
              <a:t>拔  河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945063" y="3070225"/>
            <a:ext cx="2232025" cy="113728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pāi  p</a:t>
            </a:r>
            <a:r>
              <a:rPr lang="en-US" sz="3200" b="1">
                <a:latin typeface="Times New Roman" panose="02020603050405020304"/>
              </a:rPr>
              <a:t>í</a:t>
            </a:r>
            <a:r>
              <a:rPr lang="en-US" sz="3200" b="1"/>
              <a:t> </a:t>
            </a:r>
            <a:r>
              <a:rPr lang="zh-CN" altLang="en-US" sz="3200" b="1"/>
              <a:t> </a:t>
            </a:r>
            <a:r>
              <a:rPr lang="en-US" sz="3200" b="1"/>
              <a:t>qi</a:t>
            </a:r>
            <a:r>
              <a:rPr lang="en-US" sz="3200" b="1">
                <a:latin typeface="Times New Roman" panose="02020603050405020304"/>
              </a:rPr>
              <a:t>ú</a:t>
            </a:r>
            <a:endParaRPr lang="en-US" sz="3200" b="1"/>
          </a:p>
          <a:p>
            <a:r>
              <a:rPr lang="zh-CN" altLang="en-US" sz="3600" b="1">
                <a:latin typeface="宋体" panose="02010600030101010101" pitchFamily="2" charset="-122"/>
              </a:rPr>
              <a:t>拍 皮 球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524000" y="4581525"/>
            <a:ext cx="2124075" cy="163004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ti</a:t>
            </a:r>
            <a:r>
              <a:rPr lang="en-US" sz="3200" b="1">
                <a:latin typeface="楷体" panose="02010609060101010101" charset="-122"/>
              </a:rPr>
              <a:t>à</a:t>
            </a:r>
            <a:r>
              <a:rPr lang="en-US" sz="3200" b="1"/>
              <a:t>o </a:t>
            </a:r>
            <a:r>
              <a:rPr lang="zh-CN" altLang="en-US" sz="3200" b="1"/>
              <a:t>  </a:t>
            </a:r>
            <a:r>
              <a:rPr lang="en-US" sz="3200" b="1"/>
              <a:t>gāo</a:t>
            </a:r>
            <a:endParaRPr lang="en-US" sz="3200" b="1"/>
          </a:p>
          <a:p>
            <a:r>
              <a:rPr lang="en-US" sz="32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跳   高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591175" y="5516563"/>
            <a:ext cx="1600200" cy="113728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pǎo b</a:t>
            </a:r>
            <a:r>
              <a:rPr lang="en-US" sz="3200" b="1">
                <a:latin typeface="Times New Roman" panose="02020603050405020304"/>
              </a:rPr>
              <a:t>ù</a:t>
            </a:r>
            <a:endParaRPr lang="en-US" sz="3200" b="1"/>
          </a:p>
          <a:p>
            <a:r>
              <a:rPr lang="zh-CN" altLang="en-US" sz="3600" b="1">
                <a:latin typeface="宋体" panose="02010600030101010101" pitchFamily="2" charset="-122"/>
              </a:rPr>
              <a:t>跑 步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8185150" y="5518150"/>
            <a:ext cx="2160588" cy="113728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t ī </a:t>
            </a:r>
            <a:r>
              <a:rPr lang="zh-CN" altLang="en-US" sz="3200" b="1"/>
              <a:t> </a:t>
            </a:r>
            <a:r>
              <a:rPr lang="en-US" sz="3200" b="1"/>
              <a:t>z</a:t>
            </a:r>
            <a:r>
              <a:rPr lang="en-US" sz="3200" b="1">
                <a:latin typeface="Times New Roman" panose="02020603050405020304"/>
              </a:rPr>
              <a:t>ú</a:t>
            </a:r>
            <a:r>
              <a:rPr lang="en-US" sz="3200" b="1"/>
              <a:t> </a:t>
            </a:r>
            <a:r>
              <a:rPr lang="en-US" altLang="zh-CN" sz="3200" b="1"/>
              <a:t> </a:t>
            </a:r>
            <a:r>
              <a:rPr lang="en-US" sz="3200" b="1"/>
              <a:t>qi</a:t>
            </a:r>
            <a:r>
              <a:rPr lang="en-US" sz="3200" b="1">
                <a:latin typeface="Times New Roman" panose="02020603050405020304"/>
              </a:rPr>
              <a:t>ú</a:t>
            </a:r>
            <a:endParaRPr lang="en-US" sz="3200" b="1"/>
          </a:p>
          <a:p>
            <a:r>
              <a:rPr lang="zh-CN" altLang="en-US" sz="3600" b="1">
                <a:latin typeface="宋体" panose="02010600030101010101" pitchFamily="2" charset="-122"/>
              </a:rPr>
              <a:t>踢 足 球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7177" name="Picture 9" descr="国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304800"/>
            <a:ext cx="990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152400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Oval 11"/>
          <p:cNvSpPr>
            <a:spLocks noChangeArrowheads="1"/>
          </p:cNvSpPr>
          <p:nvPr/>
        </p:nvSpPr>
        <p:spPr bwMode="auto">
          <a:xfrm>
            <a:off x="152400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Oval 12"/>
          <p:cNvSpPr>
            <a:spLocks noChangeArrowheads="1"/>
          </p:cNvSpPr>
          <p:nvPr/>
        </p:nvSpPr>
        <p:spPr bwMode="auto">
          <a:xfrm>
            <a:off x="152400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181" name="Oval 13"/>
          <p:cNvSpPr>
            <a:spLocks noChangeArrowheads="1"/>
          </p:cNvSpPr>
          <p:nvPr/>
        </p:nvSpPr>
        <p:spPr bwMode="auto">
          <a:xfrm>
            <a:off x="4953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2" name="Oval 14"/>
          <p:cNvSpPr>
            <a:spLocks noChangeArrowheads="1"/>
          </p:cNvSpPr>
          <p:nvPr/>
        </p:nvSpPr>
        <p:spPr bwMode="auto">
          <a:xfrm>
            <a:off x="4953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4953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4800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4800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4800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2286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2286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2286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6705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6705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6705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3" name="Oval 25"/>
          <p:cNvSpPr>
            <a:spLocks noChangeArrowheads="1"/>
          </p:cNvSpPr>
          <p:nvPr/>
        </p:nvSpPr>
        <p:spPr bwMode="auto">
          <a:xfrm>
            <a:off x="8229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4" name="Oval 26"/>
          <p:cNvSpPr>
            <a:spLocks noChangeArrowheads="1"/>
          </p:cNvSpPr>
          <p:nvPr/>
        </p:nvSpPr>
        <p:spPr bwMode="auto">
          <a:xfrm>
            <a:off x="8229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5" name="Oval 27"/>
          <p:cNvSpPr>
            <a:spLocks noChangeArrowheads="1"/>
          </p:cNvSpPr>
          <p:nvPr/>
        </p:nvSpPr>
        <p:spPr bwMode="auto">
          <a:xfrm>
            <a:off x="8229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8"/>
                                            </p:cond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nimBg="1" autoUpdateAnimBg="0"/>
      <p:bldP spid="7173" grpId="0" bldLvl="0" animBg="1" autoUpdateAnimBg="0"/>
      <p:bldP spid="7174" grpId="0" bldLvl="0" animBg="1" autoUpdateAnimBg="0"/>
      <p:bldP spid="7175" grpId="0" bldLvl="0" animBg="1" autoUpdateAnimBg="0"/>
      <p:bldP spid="7176" grpId="0" bldLvl="0" animBg="1" autoUpdateAnimBg="0"/>
      <p:bldP spid="7178" grpId="0" bldLvl="0" animBg="1"/>
      <p:bldP spid="7179" grpId="0" bldLvl="0" animBg="1"/>
      <p:bldP spid="7180" grpId="0" bldLvl="0" animBg="1" autoUpdateAnimBg="0"/>
      <p:bldP spid="7181" grpId="0" bldLvl="0" animBg="1"/>
      <p:bldP spid="7182" grpId="0" bldLvl="0" animBg="1"/>
      <p:bldP spid="7183" grpId="0" bldLvl="0" animBg="1"/>
      <p:bldP spid="7184" grpId="0" bldLvl="0" animBg="1" autoUpdateAnimBg="0"/>
      <p:bldP spid="7185" grpId="0" bldLvl="0" animBg="1" autoUpdateAnimBg="0"/>
      <p:bldP spid="7186" grpId="0" bldLvl="0" animBg="1" autoUpdateAnimBg="0"/>
      <p:bldP spid="7187" grpId="0" bldLvl="0" animBg="1"/>
      <p:bldP spid="7188" grpId="0" bldLvl="0" animBg="1"/>
      <p:bldP spid="7189" grpId="0" bldLvl="0" animBg="1"/>
      <p:bldP spid="7190" grpId="0" bldLvl="0" animBg="1"/>
      <p:bldP spid="7191" grpId="0" bldLvl="0" animBg="1"/>
      <p:bldP spid="7192" grpId="0" bldLvl="0" animBg="1"/>
      <p:bldP spid="7193" grpId="0" bldLvl="0" animBg="1"/>
      <p:bldP spid="7194" grpId="0" bldLvl="0" animBg="1"/>
      <p:bldP spid="719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503613" y="2133600"/>
            <a:ext cx="216058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打 球</a:t>
            </a:r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5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7787" y="-22225"/>
            <a:ext cx="2514601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575050" y="1341438"/>
            <a:ext cx="20891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b="1"/>
              <a:t>dǎ qiú</a:t>
            </a:r>
            <a:endParaRPr lang="zh-CN" altLang="en-US" sz="4400"/>
          </a:p>
        </p:txBody>
      </p:sp>
      <p:pic>
        <p:nvPicPr>
          <p:cNvPr id="8197" name="Picture 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80000">
            <a:off x="6959600" y="117475"/>
            <a:ext cx="420370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Text Box 4"/>
          <p:cNvSpPr txBox="1">
            <a:spLocks noChangeArrowheads="1"/>
          </p:cNvSpPr>
          <p:nvPr/>
        </p:nvSpPr>
        <p:spPr bwMode="auto">
          <a:xfrm>
            <a:off x="6169025" y="2133600"/>
            <a:ext cx="251936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拔 河</a:t>
            </a:r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6456363" y="1341438"/>
            <a:ext cx="20161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á</a:t>
            </a: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 h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é</a:t>
            </a:r>
            <a:endParaRPr 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850" y="2924175"/>
            <a:ext cx="1655763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1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40688" y="2565400"/>
            <a:ext cx="2600325" cy="208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2" name="Picture 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1313" y="2852738"/>
            <a:ext cx="3381375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03" name="Text Box 6"/>
          <p:cNvSpPr txBox="1">
            <a:spLocks noChangeArrowheads="1"/>
          </p:cNvSpPr>
          <p:nvPr/>
        </p:nvSpPr>
        <p:spPr bwMode="auto">
          <a:xfrm>
            <a:off x="5448300" y="5084763"/>
            <a:ext cx="22320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pǎo b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ù</a:t>
            </a:r>
            <a:endParaRPr 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4" name="Text Box 4"/>
          <p:cNvSpPr txBox="1">
            <a:spLocks noChangeArrowheads="1"/>
          </p:cNvSpPr>
          <p:nvPr/>
        </p:nvSpPr>
        <p:spPr bwMode="auto">
          <a:xfrm>
            <a:off x="5375275" y="5734050"/>
            <a:ext cx="237490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跑 步</a:t>
            </a:r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5" name="Text Box 6"/>
          <p:cNvSpPr txBox="1">
            <a:spLocks noChangeArrowheads="1"/>
          </p:cNvSpPr>
          <p:nvPr/>
        </p:nvSpPr>
        <p:spPr bwMode="auto">
          <a:xfrm>
            <a:off x="1558925" y="3933825"/>
            <a:ext cx="3097213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pāi p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í</a:t>
            </a: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 qi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ú</a:t>
            </a:r>
            <a:r>
              <a:rPr lang="en-US" sz="96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sz="9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6" name="Text Box 4"/>
          <p:cNvSpPr txBox="1">
            <a:spLocks noChangeArrowheads="1"/>
          </p:cNvSpPr>
          <p:nvPr/>
        </p:nvSpPr>
        <p:spPr bwMode="auto">
          <a:xfrm>
            <a:off x="1420812" y="4941888"/>
            <a:ext cx="344963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拍 皮 球</a:t>
            </a:r>
            <a:r>
              <a:rPr lang="zh-CN" altLang="en-US" sz="96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9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7" name="Text Box 6"/>
          <p:cNvSpPr txBox="1">
            <a:spLocks noChangeArrowheads="1"/>
          </p:cNvSpPr>
          <p:nvPr/>
        </p:nvSpPr>
        <p:spPr bwMode="auto">
          <a:xfrm>
            <a:off x="7969250" y="4652963"/>
            <a:ext cx="26638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ti</a:t>
            </a:r>
            <a:r>
              <a:rPr lang="en-US" sz="4400" b="1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o </a:t>
            </a:r>
            <a:r>
              <a:rPr lang="en-US" sz="4400" b="1">
                <a:ea typeface="黑体" panose="02010609060101010101" pitchFamily="2" charset="-122"/>
              </a:rPr>
              <a:t>g</a:t>
            </a:r>
            <a:r>
              <a:rPr 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āo</a:t>
            </a:r>
            <a:endParaRPr 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8" name="Text Box 4"/>
          <p:cNvSpPr txBox="1">
            <a:spLocks noChangeArrowheads="1"/>
          </p:cNvSpPr>
          <p:nvPr/>
        </p:nvSpPr>
        <p:spPr bwMode="auto">
          <a:xfrm>
            <a:off x="8112125" y="5445125"/>
            <a:ext cx="237807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600" b="1">
                <a:latin typeface="黑体" panose="02010609060101010101" pitchFamily="2" charset="-122"/>
                <a:ea typeface="黑体" panose="02010609060101010101" pitchFamily="2" charset="-122"/>
              </a:rPr>
              <a:t>跳 高</a:t>
            </a:r>
            <a:endParaRPr lang="zh-CN" altLang="en-US" sz="6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8" grpId="0" bldLvl="0" animBg="1" autoUpdateAnimBg="0"/>
      <p:bldP spid="8204" grpId="0" bldLvl="0" animBg="1" autoUpdateAnimBg="0"/>
      <p:bldP spid="8206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144838" y="1270000"/>
            <a:ext cx="7488237" cy="483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líng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shēng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xiǎng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xià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kè</a:t>
            </a:r>
            <a:r>
              <a:rPr lang="en-US" sz="3200" dirty="0">
                <a:latin typeface="宋体" panose="02010600030101010101" pitchFamily="2" charset="-122"/>
              </a:rPr>
              <a:t>  le</a:t>
            </a:r>
            <a:endParaRPr lang="en-US" sz="3200" dirty="0">
              <a:latin typeface="宋体" panose="02010600030101010101" pitchFamily="2" charset="-122"/>
            </a:endParaRPr>
          </a:p>
          <a:p>
            <a:r>
              <a:rPr lang="zh-CN" altLang="en-US" sz="4500" dirty="0">
                <a:latin typeface="宋体" panose="02010600030101010101" pitchFamily="2" charset="-122"/>
              </a:rPr>
              <a:t> 铃  声  响，下 课 了，</a:t>
            </a:r>
            <a:endParaRPr lang="zh-CN" altLang="en-US" sz="4500" dirty="0">
              <a:latin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Cāo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chǎng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shàng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zhēn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rè</a:t>
            </a:r>
            <a:r>
              <a:rPr lang="en-US" sz="3200" dirty="0">
                <a:latin typeface="宋体" panose="02010600030101010101" pitchFamily="2" charset="-122"/>
              </a:rPr>
              <a:t>  </a:t>
            </a:r>
            <a:r>
              <a:rPr lang="en-US" sz="3200" dirty="0" err="1">
                <a:latin typeface="宋体" panose="02010600030101010101" pitchFamily="2" charset="-122"/>
              </a:rPr>
              <a:t>n</a:t>
            </a:r>
            <a:r>
              <a:rPr lang="en-US" sz="3200" dirty="0" err="1"/>
              <a:t>ɑ</a:t>
            </a:r>
            <a:r>
              <a:rPr lang="en-US" sz="3200" dirty="0" err="1">
                <a:latin typeface="宋体" panose="02010600030101010101" pitchFamily="2" charset="-122"/>
              </a:rPr>
              <a:t>o</a:t>
            </a:r>
            <a:endParaRPr lang="en-US" sz="3200" dirty="0">
              <a:latin typeface="宋体" panose="02010600030101010101" pitchFamily="2" charset="-122"/>
            </a:endParaRPr>
          </a:p>
          <a:p>
            <a:r>
              <a:rPr lang="zh-CN" altLang="en-US" sz="4500" dirty="0">
                <a:latin typeface="宋体" panose="02010600030101010101" pitchFamily="2" charset="-122"/>
              </a:rPr>
              <a:t> 操  场  上，真 热 闹。</a:t>
            </a:r>
            <a:endParaRPr lang="zh-CN" altLang="en-US" sz="4500" dirty="0">
              <a:latin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tiào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gāo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bá</a:t>
            </a:r>
            <a:r>
              <a:rPr lang="en-US" sz="3200" dirty="0">
                <a:latin typeface="宋体" panose="02010600030101010101" pitchFamily="2" charset="-122"/>
              </a:rPr>
              <a:t>  </a:t>
            </a:r>
            <a:r>
              <a:rPr lang="en-US" sz="3200" dirty="0" err="1">
                <a:latin typeface="宋体" panose="02010600030101010101" pitchFamily="2" charset="-122"/>
              </a:rPr>
              <a:t>hé</a:t>
            </a:r>
            <a:r>
              <a:rPr lang="en-US" sz="3200" dirty="0">
                <a:latin typeface="宋体" panose="02010600030101010101" pitchFamily="2" charset="-122"/>
              </a:rPr>
              <a:t>  </a:t>
            </a:r>
            <a:r>
              <a:rPr lang="en-US" sz="3200" dirty="0" err="1">
                <a:latin typeface="宋体" panose="02010600030101010101" pitchFamily="2" charset="-122"/>
              </a:rPr>
              <a:t>pāi</a:t>
            </a:r>
            <a:r>
              <a:rPr lang="en-US" sz="3200" dirty="0">
                <a:latin typeface="宋体" panose="02010600030101010101" pitchFamily="2" charset="-122"/>
              </a:rPr>
              <a:t>  </a:t>
            </a:r>
            <a:r>
              <a:rPr lang="en-US" sz="3200" dirty="0" err="1">
                <a:latin typeface="宋体" panose="02010600030101010101" pitchFamily="2" charset="-122"/>
              </a:rPr>
              <a:t>pí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qiú</a:t>
            </a:r>
            <a:endParaRPr lang="en-US" sz="3200" dirty="0">
              <a:latin typeface="宋体" panose="02010600030101010101" pitchFamily="2" charset="-122"/>
            </a:endParaRPr>
          </a:p>
          <a:p>
            <a:r>
              <a:rPr lang="zh-CN" altLang="en-US" sz="4500" dirty="0">
                <a:latin typeface="宋体" panose="02010600030101010101" pitchFamily="2" charset="-122"/>
              </a:rPr>
              <a:t> 跳  高 拔 河 拍 皮 球，</a:t>
            </a:r>
            <a:endParaRPr lang="zh-CN" altLang="en-US" sz="4500" dirty="0">
              <a:latin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tiān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tiān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duàn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liàn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shēn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tǐ</a:t>
            </a:r>
            <a:r>
              <a:rPr lang="en-US" sz="3200" dirty="0">
                <a:latin typeface="宋体" panose="02010600030101010101" pitchFamily="2" charset="-122"/>
              </a:rPr>
              <a:t> </a:t>
            </a:r>
            <a:r>
              <a:rPr lang="en-US" sz="3200" dirty="0" err="1">
                <a:latin typeface="宋体" panose="02010600030101010101" pitchFamily="2" charset="-122"/>
              </a:rPr>
              <a:t>hǎo</a:t>
            </a:r>
            <a:endParaRPr lang="en-US" sz="3200" dirty="0">
              <a:latin typeface="宋体" panose="02010600030101010101" pitchFamily="2" charset="-122"/>
            </a:endParaRPr>
          </a:p>
          <a:p>
            <a:r>
              <a:rPr lang="zh-CN" altLang="en-US" sz="4500" dirty="0">
                <a:latin typeface="宋体" panose="02010600030101010101" pitchFamily="2" charset="-122"/>
              </a:rPr>
              <a:t> 天  天  锻 炼  身 体 好。</a:t>
            </a:r>
            <a:endParaRPr lang="zh-CN" altLang="en-US" sz="4500" dirty="0">
              <a:latin typeface="宋体" panose="02010600030101010101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689735" y="1628775"/>
            <a:ext cx="1659890" cy="424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9600" b="1" dirty="0">
                <a:solidFill>
                  <a:srgbClr val="FF00FF"/>
                </a:solidFill>
                <a:latin typeface="宋体" panose="02010600030101010101" pitchFamily="2" charset="-122"/>
              </a:rPr>
              <a:t>儿  歌</a:t>
            </a:r>
            <a:endParaRPr lang="zh-CN" altLang="en-US" sz="96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33538" y="47625"/>
            <a:ext cx="3382962" cy="1077913"/>
          </a:xfrm>
        </p:spPr>
        <p:txBody>
          <a:bodyPr/>
          <a:lstStyle/>
          <a:p>
            <a:pPr algn="l"/>
            <a:r>
              <a:rPr lang="zh-CN" altLang="en-US" sz="6000" b="1" dirty="0">
                <a:solidFill>
                  <a:srgbClr val="FF00FF"/>
                </a:solidFill>
                <a:latin typeface="黑体" panose="02010609060101010101" pitchFamily="2" charset="-122"/>
              </a:rPr>
              <a:t>读一读</a:t>
            </a:r>
            <a:endParaRPr lang="zh-CN" altLang="en-US" sz="6000" b="1" dirty="0">
              <a:solidFill>
                <a:srgbClr val="FF00FF"/>
              </a:solidFill>
              <a:latin typeface="黑体" panose="02010609060101010101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60513" y="1198563"/>
            <a:ext cx="9361487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dirty="0"/>
              <a:t>  </a:t>
            </a:r>
            <a:r>
              <a:rPr lang="en-US" sz="4800" dirty="0" err="1"/>
              <a:t>dǎ</a:t>
            </a:r>
            <a:r>
              <a:rPr lang="en-US" sz="4800" dirty="0"/>
              <a:t> </a:t>
            </a:r>
            <a:r>
              <a:rPr lang="zh-CN" altLang="en-US" sz="4800" dirty="0"/>
              <a:t>  </a:t>
            </a:r>
            <a:r>
              <a:rPr lang="en-US" sz="4800" dirty="0" err="1"/>
              <a:t>qiú</a:t>
            </a:r>
            <a:r>
              <a:rPr lang="zh-CN" altLang="en-US" sz="4800" dirty="0"/>
              <a:t>     </a:t>
            </a:r>
            <a:r>
              <a:rPr lang="en-US" sz="4800" dirty="0" err="1"/>
              <a:t>bá</a:t>
            </a:r>
            <a:r>
              <a:rPr lang="zh-CN" altLang="en-US" sz="4800" dirty="0"/>
              <a:t>  </a:t>
            </a:r>
            <a:r>
              <a:rPr lang="en-US" sz="4800" dirty="0" err="1"/>
              <a:t>hé</a:t>
            </a:r>
            <a:r>
              <a:rPr lang="zh-CN" altLang="en-US" sz="4800" dirty="0"/>
              <a:t>      </a:t>
            </a:r>
            <a:r>
              <a:rPr lang="en-US" sz="4800" dirty="0" err="1"/>
              <a:t>pāi</a:t>
            </a:r>
            <a:r>
              <a:rPr lang="en-US" sz="4800" dirty="0"/>
              <a:t> </a:t>
            </a:r>
            <a:r>
              <a:rPr lang="zh-CN" altLang="en-US" sz="4800" dirty="0"/>
              <a:t> </a:t>
            </a:r>
            <a:r>
              <a:rPr lang="en-US" sz="4800" dirty="0" err="1"/>
              <a:t>pí</a:t>
            </a:r>
            <a:r>
              <a:rPr lang="en-US" sz="4800" dirty="0"/>
              <a:t> </a:t>
            </a:r>
            <a:r>
              <a:rPr lang="zh-CN" altLang="en-US" sz="4800" dirty="0"/>
              <a:t> </a:t>
            </a:r>
            <a:r>
              <a:rPr lang="en-US" sz="4800" dirty="0" err="1"/>
              <a:t>qiú</a:t>
            </a:r>
            <a:endParaRPr lang="en-US" sz="4800" dirty="0"/>
          </a:p>
          <a:p>
            <a:r>
              <a:rPr lang="zh-CN" altLang="en-US" sz="6000" dirty="0"/>
              <a:t>  打  球    拔 河     拍 皮 球 </a:t>
            </a:r>
            <a:endParaRPr lang="zh-CN" altLang="en-US" sz="6000" dirty="0"/>
          </a:p>
          <a:p>
            <a:r>
              <a:rPr lang="zh-CN" altLang="en-US" sz="4800" dirty="0"/>
              <a:t>  </a:t>
            </a:r>
            <a:r>
              <a:rPr lang="en-US" sz="4800" dirty="0" err="1"/>
              <a:t>tiào</a:t>
            </a:r>
            <a:r>
              <a:rPr lang="en-US" sz="4800" dirty="0"/>
              <a:t> </a:t>
            </a:r>
            <a:r>
              <a:rPr lang="en-US" sz="4800" dirty="0" err="1"/>
              <a:t>gāo</a:t>
            </a:r>
            <a:r>
              <a:rPr lang="zh-CN" altLang="en-US" sz="4800" dirty="0"/>
              <a:t>    </a:t>
            </a:r>
            <a:r>
              <a:rPr lang="en-US" sz="4800" dirty="0" err="1"/>
              <a:t>pǎo</a:t>
            </a:r>
            <a:r>
              <a:rPr lang="en-US" sz="4800" dirty="0"/>
              <a:t> </a:t>
            </a:r>
            <a:r>
              <a:rPr lang="en-US" sz="4800" dirty="0" err="1"/>
              <a:t>bù</a:t>
            </a:r>
            <a:r>
              <a:rPr lang="zh-CN" altLang="en-US" sz="4800" dirty="0"/>
              <a:t>      </a:t>
            </a:r>
            <a:r>
              <a:rPr lang="en-US" sz="4800" dirty="0"/>
              <a:t>t ī </a:t>
            </a:r>
            <a:r>
              <a:rPr lang="zh-CN" altLang="en-US" sz="4800" dirty="0"/>
              <a:t> </a:t>
            </a:r>
            <a:r>
              <a:rPr lang="en-US" sz="4800" dirty="0" err="1"/>
              <a:t>zú</a:t>
            </a:r>
            <a:r>
              <a:rPr lang="en-US" sz="4800" dirty="0"/>
              <a:t>  </a:t>
            </a:r>
            <a:r>
              <a:rPr lang="en-US" sz="4800" dirty="0" err="1"/>
              <a:t>qiú</a:t>
            </a:r>
            <a:endParaRPr lang="en-US" sz="4800" dirty="0"/>
          </a:p>
          <a:p>
            <a:r>
              <a:rPr lang="zh-CN" altLang="en-US" sz="6000" dirty="0"/>
              <a:t>  跳  高    跑  步    踢 足 球  </a:t>
            </a:r>
            <a:endParaRPr lang="zh-CN" altLang="en-US" sz="6000" dirty="0"/>
          </a:p>
          <a:p>
            <a:r>
              <a:rPr lang="zh-CN" altLang="en-US" sz="4800" dirty="0"/>
              <a:t>  </a:t>
            </a:r>
            <a:r>
              <a:rPr lang="en-US" sz="4800" dirty="0" err="1"/>
              <a:t>shēn</a:t>
            </a:r>
            <a:r>
              <a:rPr lang="en-US" sz="4800" dirty="0"/>
              <a:t> </a:t>
            </a:r>
            <a:r>
              <a:rPr lang="zh-CN" altLang="en-US" sz="4800" dirty="0"/>
              <a:t>    </a:t>
            </a:r>
            <a:r>
              <a:rPr lang="en-US" sz="4800" dirty="0" err="1"/>
              <a:t>tǐ</a:t>
            </a:r>
            <a:r>
              <a:rPr lang="zh-CN" altLang="en-US" sz="4800" dirty="0"/>
              <a:t>     </a:t>
            </a:r>
            <a:r>
              <a:rPr lang="en-US" sz="4800" dirty="0" err="1"/>
              <a:t>xiǎng</a:t>
            </a:r>
            <a:r>
              <a:rPr lang="zh-CN" altLang="en-US" sz="4800" dirty="0"/>
              <a:t>     </a:t>
            </a:r>
            <a:r>
              <a:rPr lang="en-US" sz="4800" dirty="0" err="1"/>
              <a:t>kè</a:t>
            </a:r>
            <a:r>
              <a:rPr lang="zh-CN" altLang="en-US" sz="4800" dirty="0"/>
              <a:t>     </a:t>
            </a:r>
            <a:r>
              <a:rPr lang="en-US" sz="4800" dirty="0" err="1"/>
              <a:t>zhēn</a:t>
            </a:r>
            <a:endParaRPr lang="en-US" sz="4800" dirty="0"/>
          </a:p>
          <a:p>
            <a:r>
              <a:rPr lang="zh-CN" altLang="en-US" sz="6000" dirty="0"/>
              <a:t>  身     体    响      课     真</a:t>
            </a:r>
            <a:endParaRPr lang="zh-CN" altLang="en-US" sz="6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6"/>
          <p:cNvSpPr>
            <a:spLocks noChangeArrowheads="1"/>
          </p:cNvSpPr>
          <p:nvPr/>
        </p:nvSpPr>
        <p:spPr bwMode="auto">
          <a:xfrm>
            <a:off x="1992313" y="44450"/>
            <a:ext cx="4495800" cy="2095500"/>
          </a:xfrm>
          <a:prstGeom prst="cloudCallout">
            <a:avLst>
              <a:gd name="adj1" fmla="val -56532"/>
              <a:gd name="adj2" fmla="val 69986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33CC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1267" name="图片 5" descr="你会.pn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640013" y="477838"/>
            <a:ext cx="3455987" cy="1150937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2279650" y="1989138"/>
            <a:ext cx="8280400" cy="470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操场上真热闹呀！</a:t>
            </a:r>
            <a:endParaRPr lang="zh-CN" altLang="en-US" sz="6000" b="1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同学们</a:t>
            </a:r>
            <a:r>
              <a:rPr lang="zh-CN" altLang="en-US" sz="6000" b="1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</a:t>
            </a:r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6000" b="1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_______________</a:t>
            </a:r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6000" b="1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还有的</a:t>
            </a:r>
            <a:r>
              <a:rPr 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_____________</a:t>
            </a:r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6000" b="1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玩得可开心了！</a:t>
            </a:r>
            <a:endParaRPr lang="zh-CN" altLang="en-US" sz="6000" b="1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6413" y="46038"/>
            <a:ext cx="8518525" cy="1727200"/>
          </a:xfrm>
        </p:spPr>
        <p:txBody>
          <a:bodyPr/>
          <a:lstStyle/>
          <a:p>
            <a:pPr algn="l"/>
            <a:r>
              <a:rPr lang="zh-CN" altLang="en-US" sz="5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标拼音，找找圈圈</a:t>
            </a:r>
            <a:endParaRPr lang="zh-CN" altLang="en-US" sz="54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844675"/>
            <a:ext cx="8229600" cy="3602038"/>
          </a:xfrm>
        </p:spPr>
        <p:txBody>
          <a:bodyPr/>
          <a:lstStyle/>
          <a:p>
            <a:r>
              <a:rPr lang="zh-CN" altLang="en-US" sz="5400" dirty="0">
                <a:latin typeface="宋体" panose="02010600030101010101" pitchFamily="2" charset="-122"/>
                <a:ea typeface="宋体" panose="02010600030101010101" pitchFamily="2" charset="-122"/>
              </a:rPr>
              <a:t>给生字标上拼音。</a:t>
            </a:r>
            <a:endParaRPr lang="zh-CN" altLang="en-US" sz="5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5400" dirty="0">
                <a:latin typeface="宋体" panose="02010600030101010101" pitchFamily="2" charset="-122"/>
                <a:ea typeface="宋体" panose="02010600030101010101" pitchFamily="2" charset="-122"/>
              </a:rPr>
              <a:t>找出生字中的平舌音、翘舌音以及三拼音，并圈画出来。</a:t>
            </a:r>
            <a:endParaRPr lang="zh-CN" altLang="en-US" sz="5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5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认偏旁部首</a:t>
            </a:r>
            <a:endParaRPr lang="zh-CN" altLang="en-US" sz="54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135188" y="1773238"/>
            <a:ext cx="7921625" cy="470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dirty="0">
                <a:latin typeface="宋体" panose="02010600030101010101" pitchFamily="2" charset="-122"/>
              </a:rPr>
              <a:t>打　拔　拍</a:t>
            </a:r>
            <a:r>
              <a:rPr lang="zh-CN" altLang="en-US" sz="6000" dirty="0">
                <a:latin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6000" b="1" dirty="0">
                <a:solidFill>
                  <a:srgbClr val="6666FF"/>
                </a:solidFill>
                <a:latin typeface="宋体" panose="02010600030101010101" pitchFamily="2" charset="-122"/>
              </a:rPr>
              <a:t>扌</a:t>
            </a:r>
            <a:r>
              <a:rPr lang="zh-CN" altLang="en-US" sz="4400" dirty="0">
                <a:solidFill>
                  <a:srgbClr val="6666FF"/>
                </a:solidFill>
                <a:latin typeface="宋体" panose="02010600030101010101" pitchFamily="2" charset="-122"/>
              </a:rPr>
              <a:t>（提手旁）</a:t>
            </a:r>
            <a:r>
              <a:rPr lang="zh-CN" altLang="en-US" sz="4400" dirty="0">
                <a:latin typeface="宋体" panose="02010600030101010101" pitchFamily="2" charset="-122"/>
              </a:rPr>
              <a:t>　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r>
              <a:rPr lang="zh-CN" altLang="en-US" sz="6000" dirty="0">
                <a:latin typeface="宋体" panose="02010600030101010101" pitchFamily="2" charset="-122"/>
              </a:rPr>
              <a:t>跳　跑</a:t>
            </a:r>
            <a:r>
              <a:rPr lang="zh-CN" altLang="en-US" sz="6000" dirty="0">
                <a:solidFill>
                  <a:srgbClr val="6666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6000" dirty="0">
                <a:latin typeface="宋体" panose="02010600030101010101" pitchFamily="2" charset="-122"/>
              </a:rPr>
              <a:t>踢</a:t>
            </a:r>
            <a:r>
              <a:rPr lang="zh-CN" altLang="en-US" sz="6000" dirty="0">
                <a:latin typeface="宋体" panose="02010600030101010101" pitchFamily="2" charset="-122"/>
                <a:sym typeface="Arial" panose="020B0604020202020204" pitchFamily="34" charset="0"/>
              </a:rPr>
              <a:t>→　</a:t>
            </a:r>
            <a:r>
              <a:rPr lang="zh-CN" altLang="en-US" sz="4400" dirty="0">
                <a:solidFill>
                  <a:srgbClr val="6666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（足字旁）</a:t>
            </a:r>
            <a:endParaRPr lang="zh-CN" altLang="en-US" sz="4400" dirty="0">
              <a:solidFill>
                <a:srgbClr val="6666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6000" dirty="0">
                <a:latin typeface="宋体" panose="02010600030101010101" pitchFamily="2" charset="-122"/>
              </a:rPr>
              <a:t>响　</a:t>
            </a:r>
            <a:r>
              <a:rPr lang="zh-CN" altLang="en-US" sz="6000" dirty="0">
                <a:latin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6000" dirty="0">
                <a:latin typeface="宋体" panose="02010600030101010101" pitchFamily="2" charset="-122"/>
              </a:rPr>
              <a:t>　</a:t>
            </a:r>
            <a:r>
              <a:rPr lang="zh-CN" altLang="en-US" sz="6000" b="1" dirty="0">
                <a:solidFill>
                  <a:srgbClr val="6666FF"/>
                </a:solidFill>
                <a:latin typeface="宋体" panose="02010600030101010101" pitchFamily="2" charset="-122"/>
              </a:rPr>
              <a:t>口</a:t>
            </a:r>
            <a:r>
              <a:rPr lang="zh-CN" altLang="en-US" sz="4400" dirty="0">
                <a:solidFill>
                  <a:srgbClr val="6666FF"/>
                </a:solidFill>
                <a:latin typeface="宋体" panose="02010600030101010101" pitchFamily="2" charset="-122"/>
              </a:rPr>
              <a:t>（口字旁）</a:t>
            </a:r>
            <a:endParaRPr lang="zh-CN" altLang="en-US" sz="4400" dirty="0">
              <a:solidFill>
                <a:srgbClr val="6666FF"/>
              </a:solidFill>
              <a:latin typeface="宋体" panose="02010600030101010101" pitchFamily="2" charset="-122"/>
            </a:endParaRPr>
          </a:p>
          <a:p>
            <a:r>
              <a:rPr lang="zh-CN" altLang="en-US" sz="6000" dirty="0">
                <a:latin typeface="宋体" panose="02010600030101010101" pitchFamily="2" charset="-122"/>
              </a:rPr>
              <a:t>课　</a:t>
            </a:r>
            <a:r>
              <a:rPr lang="zh-CN" altLang="en-US" sz="6000" dirty="0">
                <a:latin typeface="宋体" panose="02010600030101010101" pitchFamily="2" charset="-122"/>
                <a:sym typeface="Arial" panose="020B0604020202020204" pitchFamily="34" charset="0"/>
              </a:rPr>
              <a:t>→　</a:t>
            </a:r>
            <a:r>
              <a:rPr lang="zh-CN" altLang="en-US" sz="6000" b="1" dirty="0">
                <a:solidFill>
                  <a:srgbClr val="6666FF"/>
                </a:solidFill>
                <a:latin typeface="宋体" panose="02010600030101010101" pitchFamily="2" charset="-122"/>
              </a:rPr>
              <a:t>讠</a:t>
            </a:r>
            <a:r>
              <a:rPr lang="zh-CN" altLang="en-US" sz="4400" dirty="0">
                <a:solidFill>
                  <a:srgbClr val="6666FF"/>
                </a:solidFill>
                <a:latin typeface="宋体" panose="02010600030101010101" pitchFamily="2" charset="-122"/>
              </a:rPr>
              <a:t>（言字旁）</a:t>
            </a:r>
            <a:endParaRPr lang="zh-CN" altLang="en-US" sz="4400" dirty="0">
              <a:solidFill>
                <a:srgbClr val="6666FF"/>
              </a:solidFill>
              <a:latin typeface="宋体" panose="02010600030101010101" pitchFamily="2" charset="-122"/>
            </a:endParaRPr>
          </a:p>
          <a:p>
            <a:r>
              <a:rPr lang="zh-CN" altLang="en-US" sz="6000" dirty="0">
                <a:latin typeface="宋体" panose="02010600030101010101" pitchFamily="2" charset="-122"/>
              </a:rPr>
              <a:t>体　</a:t>
            </a:r>
            <a:r>
              <a:rPr lang="zh-CN" altLang="en-US" sz="6000" dirty="0">
                <a:latin typeface="宋体" panose="02010600030101010101" pitchFamily="2" charset="-122"/>
                <a:sym typeface="Arial" panose="020B0604020202020204" pitchFamily="34" charset="0"/>
              </a:rPr>
              <a:t>→　</a:t>
            </a:r>
            <a:r>
              <a:rPr lang="zh-CN" altLang="en-US" sz="6000" b="1" dirty="0">
                <a:solidFill>
                  <a:srgbClr val="6666FF"/>
                </a:solidFill>
                <a:latin typeface="宋体" panose="02010600030101010101" pitchFamily="2" charset="-122"/>
              </a:rPr>
              <a:t>亻</a:t>
            </a:r>
            <a:r>
              <a:rPr lang="zh-CN" altLang="en-US" sz="4400" dirty="0">
                <a:solidFill>
                  <a:srgbClr val="6666FF"/>
                </a:solidFill>
                <a:latin typeface="宋体" panose="02010600030101010101" pitchFamily="2" charset="-122"/>
              </a:rPr>
              <a:t>（单人旁）</a:t>
            </a:r>
            <a:endParaRPr lang="zh-CN" altLang="en-US" sz="4400" dirty="0">
              <a:solidFill>
                <a:srgbClr val="6666FF"/>
              </a:solidFill>
              <a:latin typeface="宋体" panose="02010600030101010101" pitchFamily="2" charset="-122"/>
            </a:endParaRPr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16725" y="2852738"/>
            <a:ext cx="647700" cy="936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>宽屏</PresentationFormat>
  <Paragraphs>104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Times New Roman</vt:lpstr>
      <vt:lpstr>楷体</vt:lpstr>
      <vt:lpstr>Times New Roman</vt:lpstr>
      <vt:lpstr>黑体</vt:lpstr>
      <vt:lpstr>Calibri</vt:lpstr>
      <vt:lpstr>楷体_GB2312</vt:lpstr>
      <vt:lpstr>新宋体</vt:lpstr>
      <vt:lpstr>Comic Sans MS</vt:lpstr>
      <vt:lpstr>华文新魏</vt:lpstr>
      <vt:lpstr>Segoe Print</vt:lpstr>
      <vt:lpstr>Office 主题​​</vt:lpstr>
      <vt:lpstr>操场上</vt:lpstr>
      <vt:lpstr>说一说</vt:lpstr>
      <vt:lpstr>PowerPoint 演示文稿</vt:lpstr>
      <vt:lpstr>PowerPoint 演示文稿</vt:lpstr>
      <vt:lpstr>PowerPoint 演示文稿</vt:lpstr>
      <vt:lpstr>读一读</vt:lpstr>
      <vt:lpstr>PowerPoint 演示文稿</vt:lpstr>
      <vt:lpstr>标拼音，找找圈圈</vt:lpstr>
      <vt:lpstr>认偏旁部首</vt:lpstr>
      <vt:lpstr>比一比，写一写</vt:lpstr>
      <vt:lpstr>组词</vt:lpstr>
      <vt:lpstr>谈一谈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2019-09-30T00:39:47Z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