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390" r:id="rId3"/>
    <p:sldId id="257" r:id="rId4"/>
    <p:sldId id="270" r:id="rId5"/>
    <p:sldId id="290" r:id="rId6"/>
    <p:sldId id="291" r:id="rId7"/>
    <p:sldId id="265" r:id="rId8"/>
    <p:sldId id="266" r:id="rId9"/>
    <p:sldId id="284" r:id="rId10"/>
    <p:sldId id="283" r:id="rId11"/>
    <p:sldId id="282" r:id="rId12"/>
    <p:sldId id="281" r:id="rId13"/>
    <p:sldId id="280" r:id="rId14"/>
    <p:sldId id="276" r:id="rId15"/>
    <p:sldId id="289" r:id="rId16"/>
    <p:sldId id="288" r:id="rId17"/>
    <p:sldId id="287" r:id="rId18"/>
    <p:sldId id="285" r:id="rId19"/>
    <p:sldId id="267" r:id="rId20"/>
    <p:sldId id="268" r:id="rId21"/>
    <p:sldId id="277" r:id="rId22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Pinyin Adjust" panose="02000500000000000000" pitchFamily="2" charset="0"/>
      <p:regular r:id="rId29"/>
    </p:embeddedFont>
    <p:embeddedFont>
      <p:font typeface="汉语拼音" panose="000B0604020202020204" pitchFamily="34" charset="0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84" y="-240"/>
      </p:cViewPr>
      <p:guideLst>
        <p:guide orient="horz" pos="21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7.xml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FBF81-FB48-4642-AE76-5D831F93D5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C2617-8301-4435-97AD-F81C02616E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0" y="222190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蝙蝠和雷达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7"/>
          <p:cNvGrpSpPr/>
          <p:nvPr/>
        </p:nvGrpSpPr>
        <p:grpSpPr bwMode="auto">
          <a:xfrm>
            <a:off x="2276016" y="2550932"/>
            <a:ext cx="750094" cy="960472"/>
            <a:chOff x="714348" y="428604"/>
            <a:chExt cx="1000132" cy="1000926"/>
          </a:xfrm>
        </p:grpSpPr>
        <p:sp>
          <p:nvSpPr>
            <p:cNvPr id="3" name="矩形 2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3" idx="1"/>
              <a:endCxn id="3" idx="3"/>
            </p:cNvCxnSpPr>
            <p:nvPr/>
          </p:nvCxnSpPr>
          <p:spPr>
            <a:xfrm rot="10800000" flipH="1">
              <a:off x="714348" y="929066"/>
              <a:ext cx="1000132" cy="1589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81"/>
          <p:cNvGrpSpPr/>
          <p:nvPr/>
        </p:nvGrpSpPr>
        <p:grpSpPr bwMode="auto">
          <a:xfrm>
            <a:off x="3186844" y="2566807"/>
            <a:ext cx="750094" cy="960472"/>
            <a:chOff x="714348" y="428604"/>
            <a:chExt cx="1000132" cy="1000926"/>
          </a:xfrm>
        </p:grpSpPr>
        <p:sp>
          <p:nvSpPr>
            <p:cNvPr id="7" name="矩形 6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8" name="直接连接符 7"/>
            <p:cNvCxnSpPr>
              <a:stCxn id="7" idx="0"/>
              <a:endCxn id="7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1"/>
              <a:endCxn id="7" idx="3"/>
            </p:cNvCxnSpPr>
            <p:nvPr/>
          </p:nvCxnSpPr>
          <p:spPr>
            <a:xfrm rot="10800000" flipH="1">
              <a:off x="714348" y="929066"/>
              <a:ext cx="1000132" cy="1589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85"/>
          <p:cNvGrpSpPr/>
          <p:nvPr/>
        </p:nvGrpSpPr>
        <p:grpSpPr bwMode="auto">
          <a:xfrm>
            <a:off x="4085766" y="2574744"/>
            <a:ext cx="750094" cy="961997"/>
            <a:chOff x="714348" y="428604"/>
            <a:chExt cx="1000132" cy="1000926"/>
          </a:xfrm>
        </p:grpSpPr>
        <p:sp>
          <p:nvSpPr>
            <p:cNvPr id="11" name="矩形 10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12" name="直接连接符 11"/>
            <p:cNvCxnSpPr>
              <a:stCxn id="11" idx="0"/>
              <a:endCxn id="11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1"/>
              <a:endCxn id="11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76"/>
          <p:cNvGrpSpPr/>
          <p:nvPr/>
        </p:nvGrpSpPr>
        <p:grpSpPr bwMode="auto">
          <a:xfrm>
            <a:off x="1365188" y="2550932"/>
            <a:ext cx="750094" cy="960472"/>
            <a:chOff x="714348" y="428604"/>
            <a:chExt cx="1000132" cy="1000926"/>
          </a:xfrm>
        </p:grpSpPr>
        <p:sp>
          <p:nvSpPr>
            <p:cNvPr id="15" name="矩形 14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0"/>
              <a:endCxn id="15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1"/>
              <a:endCxn id="15" idx="3"/>
            </p:cNvCxnSpPr>
            <p:nvPr/>
          </p:nvCxnSpPr>
          <p:spPr>
            <a:xfrm rot="10800000" flipH="1">
              <a:off x="714348" y="929066"/>
              <a:ext cx="1000132" cy="1589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64"/>
          <p:cNvSpPr txBox="1">
            <a:spLocks noChangeArrowheads="1"/>
          </p:cNvSpPr>
          <p:nvPr/>
        </p:nvSpPr>
        <p:spPr bwMode="auto">
          <a:xfrm>
            <a:off x="1372331" y="2538231"/>
            <a:ext cx="457200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蛾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>
            <a:spLocks noChangeArrowheads="1"/>
          </p:cNvSpPr>
          <p:nvPr/>
        </p:nvSpPr>
        <p:spPr bwMode="auto">
          <a:xfrm>
            <a:off x="2283160" y="2479494"/>
            <a:ext cx="457200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>
            <a:spLocks noChangeArrowheads="1"/>
          </p:cNvSpPr>
          <p:nvPr/>
        </p:nvSpPr>
        <p:spPr bwMode="auto">
          <a:xfrm>
            <a:off x="3195179" y="2479494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4"/>
          <p:cNvSpPr txBox="1">
            <a:spLocks noChangeArrowheads="1"/>
          </p:cNvSpPr>
          <p:nvPr/>
        </p:nvSpPr>
        <p:spPr bwMode="auto">
          <a:xfrm>
            <a:off x="4159585" y="2550931"/>
            <a:ext cx="456009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89"/>
          <p:cNvGrpSpPr/>
          <p:nvPr/>
        </p:nvGrpSpPr>
        <p:grpSpPr bwMode="auto">
          <a:xfrm>
            <a:off x="5008500" y="2598556"/>
            <a:ext cx="750094" cy="961996"/>
            <a:chOff x="714348" y="428604"/>
            <a:chExt cx="1000132" cy="1000926"/>
          </a:xfrm>
        </p:grpSpPr>
        <p:sp>
          <p:nvSpPr>
            <p:cNvPr id="24" name="矩形 23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25" name="直接连接符 24"/>
            <p:cNvCxnSpPr>
              <a:stCxn id="24" idx="0"/>
              <a:endCxn id="24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1"/>
              <a:endCxn id="24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64"/>
          <p:cNvSpPr txBox="1">
            <a:spLocks noChangeArrowheads="1"/>
          </p:cNvSpPr>
          <p:nvPr/>
        </p:nvSpPr>
        <p:spPr bwMode="auto">
          <a:xfrm>
            <a:off x="5069222" y="2538231"/>
            <a:ext cx="456009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105"/>
          <p:cNvGrpSpPr/>
          <p:nvPr/>
        </p:nvGrpSpPr>
        <p:grpSpPr bwMode="auto">
          <a:xfrm>
            <a:off x="4134895" y="4431618"/>
            <a:ext cx="750094" cy="961997"/>
            <a:chOff x="714348" y="428604"/>
            <a:chExt cx="1000132" cy="1000926"/>
          </a:xfrm>
        </p:grpSpPr>
        <p:sp>
          <p:nvSpPr>
            <p:cNvPr id="31" name="矩形 30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32" name="直接连接符 31"/>
            <p:cNvCxnSpPr>
              <a:stCxn id="31" idx="0"/>
              <a:endCxn id="31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1" idx="1"/>
              <a:endCxn id="31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109"/>
          <p:cNvGrpSpPr/>
          <p:nvPr/>
        </p:nvGrpSpPr>
        <p:grpSpPr bwMode="auto">
          <a:xfrm>
            <a:off x="4992145" y="4431618"/>
            <a:ext cx="750094" cy="961997"/>
            <a:chOff x="714348" y="428604"/>
            <a:chExt cx="1000132" cy="1000926"/>
          </a:xfrm>
        </p:grpSpPr>
        <p:sp>
          <p:nvSpPr>
            <p:cNvPr id="35" name="矩形 34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36" name="直接连接符 35"/>
            <p:cNvCxnSpPr>
              <a:stCxn id="35" idx="0"/>
              <a:endCxn id="35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35" idx="1"/>
              <a:endCxn id="35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93"/>
          <p:cNvGrpSpPr/>
          <p:nvPr/>
        </p:nvGrpSpPr>
        <p:grpSpPr bwMode="auto">
          <a:xfrm>
            <a:off x="1497348" y="4457519"/>
            <a:ext cx="750094" cy="961997"/>
            <a:chOff x="714348" y="428604"/>
            <a:chExt cx="1000132" cy="1000926"/>
          </a:xfrm>
        </p:grpSpPr>
        <p:sp>
          <p:nvSpPr>
            <p:cNvPr id="39" name="矩形 38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40" name="直接连接符 39"/>
            <p:cNvCxnSpPr>
              <a:stCxn id="39" idx="0"/>
              <a:endCxn id="39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9" idx="1"/>
              <a:endCxn id="39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97"/>
          <p:cNvGrpSpPr/>
          <p:nvPr/>
        </p:nvGrpSpPr>
        <p:grpSpPr bwMode="auto">
          <a:xfrm>
            <a:off x="2360550" y="4441644"/>
            <a:ext cx="750094" cy="961997"/>
            <a:chOff x="714348" y="428604"/>
            <a:chExt cx="1000132" cy="1000926"/>
          </a:xfrm>
        </p:grpSpPr>
        <p:sp>
          <p:nvSpPr>
            <p:cNvPr id="43" name="矩形 42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44" name="直接连接符 43"/>
            <p:cNvCxnSpPr>
              <a:stCxn id="43" idx="0"/>
              <a:endCxn id="43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3" idx="1"/>
              <a:endCxn id="43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64"/>
          <p:cNvSpPr txBox="1">
            <a:spLocks noChangeArrowheads="1"/>
          </p:cNvSpPr>
          <p:nvPr/>
        </p:nvSpPr>
        <p:spPr bwMode="auto">
          <a:xfrm>
            <a:off x="1541400" y="4435294"/>
            <a:ext cx="456010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>
            <a:spLocks noChangeArrowheads="1"/>
          </p:cNvSpPr>
          <p:nvPr/>
        </p:nvSpPr>
        <p:spPr bwMode="auto">
          <a:xfrm>
            <a:off x="2398650" y="4417831"/>
            <a:ext cx="456010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64"/>
          <p:cNvSpPr txBox="1">
            <a:spLocks noChangeArrowheads="1"/>
          </p:cNvSpPr>
          <p:nvPr/>
        </p:nvSpPr>
        <p:spPr bwMode="auto">
          <a:xfrm>
            <a:off x="3231210" y="4347480"/>
            <a:ext cx="456010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64"/>
          <p:cNvSpPr txBox="1">
            <a:spLocks noChangeArrowheads="1"/>
          </p:cNvSpPr>
          <p:nvPr/>
        </p:nvSpPr>
        <p:spPr bwMode="auto">
          <a:xfrm>
            <a:off x="4142039" y="4347480"/>
            <a:ext cx="456009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64"/>
          <p:cNvSpPr txBox="1">
            <a:spLocks noChangeArrowheads="1"/>
          </p:cNvSpPr>
          <p:nvPr/>
        </p:nvSpPr>
        <p:spPr bwMode="auto">
          <a:xfrm>
            <a:off x="4999289" y="4418918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究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101"/>
          <p:cNvGrpSpPr/>
          <p:nvPr/>
        </p:nvGrpSpPr>
        <p:grpSpPr bwMode="auto">
          <a:xfrm>
            <a:off x="3224067" y="4431618"/>
            <a:ext cx="750094" cy="961997"/>
            <a:chOff x="714348" y="428604"/>
            <a:chExt cx="1000132" cy="1000926"/>
          </a:xfrm>
        </p:grpSpPr>
        <p:sp>
          <p:nvSpPr>
            <p:cNvPr id="52" name="矩形 51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53" name="直接连接符 52"/>
            <p:cNvCxnSpPr>
              <a:stCxn id="52" idx="0"/>
              <a:endCxn id="52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1"/>
              <a:endCxn id="52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109"/>
          <p:cNvGrpSpPr/>
          <p:nvPr/>
        </p:nvGrpSpPr>
        <p:grpSpPr bwMode="auto">
          <a:xfrm>
            <a:off x="6008145" y="2619751"/>
            <a:ext cx="750094" cy="961997"/>
            <a:chOff x="714348" y="428604"/>
            <a:chExt cx="1000132" cy="1000926"/>
          </a:xfrm>
        </p:grpSpPr>
        <p:sp>
          <p:nvSpPr>
            <p:cNvPr id="56" name="矩形 55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0"/>
              <a:endCxn id="56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6" idx="1"/>
              <a:endCxn id="56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109"/>
          <p:cNvGrpSpPr/>
          <p:nvPr/>
        </p:nvGrpSpPr>
        <p:grpSpPr bwMode="auto">
          <a:xfrm>
            <a:off x="5995445" y="4448551"/>
            <a:ext cx="750094" cy="961997"/>
            <a:chOff x="714348" y="428604"/>
            <a:chExt cx="1000132" cy="1000926"/>
          </a:xfrm>
        </p:grpSpPr>
        <p:sp>
          <p:nvSpPr>
            <p:cNvPr id="60" name="矩形 59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61" name="直接连接符 60"/>
            <p:cNvCxnSpPr>
              <a:stCxn id="60" idx="0"/>
              <a:endCxn id="60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60" idx="1"/>
              <a:endCxn id="60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4"/>
          <p:cNvSpPr txBox="1">
            <a:spLocks noChangeArrowheads="1"/>
          </p:cNvSpPr>
          <p:nvPr/>
        </p:nvSpPr>
        <p:spPr bwMode="auto">
          <a:xfrm>
            <a:off x="6002589" y="4452785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>
            <a:spLocks noChangeArrowheads="1"/>
          </p:cNvSpPr>
          <p:nvPr/>
        </p:nvSpPr>
        <p:spPr bwMode="auto">
          <a:xfrm>
            <a:off x="6027989" y="2607052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7018589" y="2556252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>
            <a:spLocks noChangeArrowheads="1"/>
          </p:cNvSpPr>
          <p:nvPr/>
        </p:nvSpPr>
        <p:spPr bwMode="auto">
          <a:xfrm>
            <a:off x="7018589" y="4418918"/>
            <a:ext cx="456009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  <a:endParaRPr lang="en-US" altLang="zh-CN" sz="6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109"/>
          <p:cNvGrpSpPr/>
          <p:nvPr/>
        </p:nvGrpSpPr>
        <p:grpSpPr bwMode="auto">
          <a:xfrm>
            <a:off x="6986046" y="2619751"/>
            <a:ext cx="750094" cy="961997"/>
            <a:chOff x="714348" y="428604"/>
            <a:chExt cx="1000132" cy="1000926"/>
          </a:xfrm>
        </p:grpSpPr>
        <p:sp>
          <p:nvSpPr>
            <p:cNvPr id="68" name="矩形 67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69" name="直接连接符 68"/>
            <p:cNvCxnSpPr>
              <a:stCxn id="68" idx="0"/>
              <a:endCxn id="68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8" idx="1"/>
              <a:endCxn id="68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109"/>
          <p:cNvGrpSpPr/>
          <p:nvPr/>
        </p:nvGrpSpPr>
        <p:grpSpPr bwMode="auto">
          <a:xfrm>
            <a:off x="6986046" y="4448551"/>
            <a:ext cx="750094" cy="961997"/>
            <a:chOff x="714348" y="428604"/>
            <a:chExt cx="1000132" cy="1000926"/>
          </a:xfrm>
        </p:grpSpPr>
        <p:sp>
          <p:nvSpPr>
            <p:cNvPr id="72" name="矩形 71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E04236"/>
                </a:solidFill>
              </a:endParaRPr>
            </a:p>
          </p:txBody>
        </p:sp>
        <p:cxnSp>
          <p:nvCxnSpPr>
            <p:cNvPr id="73" name="直接连接符 72"/>
            <p:cNvCxnSpPr>
              <a:stCxn id="72" idx="0"/>
              <a:endCxn id="72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72" idx="1"/>
              <a:endCxn id="72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46" grpId="0"/>
      <p:bldP spid="47" grpId="0"/>
      <p:bldP spid="48" grpId="0"/>
      <p:bldP spid="49" grpId="0"/>
      <p:bldP spid="50" grpId="0"/>
      <p:bldP spid="63" grpId="0"/>
      <p:bldP spid="64" grpId="0"/>
      <p:bldP spid="65" grpId="0"/>
      <p:bldP spid="66" grpId="0"/>
      <p:bldP spid="7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"/>
          <p:cNvSpPr txBox="1"/>
          <p:nvPr/>
        </p:nvSpPr>
        <p:spPr>
          <a:xfrm>
            <a:off x="3601495" y="4328379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组词</a:t>
            </a:r>
            <a:endParaRPr lang="zh-CN" altLang="en-US" dirty="0"/>
          </a:p>
        </p:txBody>
      </p:sp>
      <p:sp>
        <p:nvSpPr>
          <p:cNvPr id="3" name="文本框 63"/>
          <p:cNvSpPr txBox="1"/>
          <p:nvPr/>
        </p:nvSpPr>
        <p:spPr>
          <a:xfrm>
            <a:off x="4614928" y="4328379"/>
            <a:ext cx="3058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蚊子  蚊虫  </a:t>
            </a:r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3601495" y="5143008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造句</a:t>
            </a:r>
            <a:endParaRPr lang="zh-CN" altLang="en-US" dirty="0"/>
          </a:p>
        </p:txBody>
      </p:sp>
      <p:sp>
        <p:nvSpPr>
          <p:cNvPr id="5" name="文本框 9"/>
          <p:cNvSpPr txBox="1"/>
          <p:nvPr/>
        </p:nvSpPr>
        <p:spPr>
          <a:xfrm>
            <a:off x="4614928" y="5143008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蚊子可以传播疾病。</a:t>
            </a:r>
            <a:endParaRPr lang="zh-CN" altLang="en-US" dirty="0"/>
          </a:p>
        </p:txBody>
      </p:sp>
      <p:sp>
        <p:nvSpPr>
          <p:cNvPr id="7" name="文本框 60"/>
          <p:cNvSpPr txBox="1"/>
          <p:nvPr/>
        </p:nvSpPr>
        <p:spPr>
          <a:xfrm>
            <a:off x="3601495" y="2103847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笔顺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967765" y="1639040"/>
            <a:ext cx="2079180" cy="2625318"/>
            <a:chOff x="379999" y="1753368"/>
            <a:chExt cx="4320000" cy="4320000"/>
          </a:xfrm>
        </p:grpSpPr>
        <p:sp>
          <p:nvSpPr>
            <p:cNvPr id="9" name="矩形 8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25"/>
          <p:cNvSpPr txBox="1"/>
          <p:nvPr/>
        </p:nvSpPr>
        <p:spPr>
          <a:xfrm>
            <a:off x="756626" y="1575019"/>
            <a:ext cx="2501457" cy="275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</a:t>
            </a:r>
            <a:endParaRPr lang="zh-CN" altLang="en-US" sz="173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9"/>
          <p:cNvSpPr txBox="1"/>
          <p:nvPr/>
        </p:nvSpPr>
        <p:spPr>
          <a:xfrm>
            <a:off x="1532431" y="1013700"/>
            <a:ext cx="9498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wén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</a:rPr>
              <a:t>  </a:t>
            </a:r>
            <a:endParaRPr lang="zh-CN" altLang="en-US" sz="40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18" name="图片 17" descr="下载 (2)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6986" y="4460640"/>
            <a:ext cx="2360738" cy="2011342"/>
          </a:xfrm>
          <a:prstGeom prst="round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4928" y="2150478"/>
            <a:ext cx="3450656" cy="95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4928" y="3083793"/>
            <a:ext cx="1972859" cy="95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12" grpId="0"/>
      <p:bldP spid="17" grpId="0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9"/>
          <p:cNvSpPr txBox="1"/>
          <p:nvPr/>
        </p:nvSpPr>
        <p:spPr>
          <a:xfrm>
            <a:off x="1515098" y="902431"/>
            <a:ext cx="127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shéng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</a:rPr>
              <a:t>  </a:t>
            </a:r>
            <a:endParaRPr lang="zh-CN" altLang="en-US" sz="40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文本框 60"/>
          <p:cNvSpPr txBox="1"/>
          <p:nvPr/>
        </p:nvSpPr>
        <p:spPr>
          <a:xfrm>
            <a:off x="3600501" y="2094975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笔顺</a:t>
            </a:r>
            <a:endParaRPr lang="zh-CN" altLang="en-US" dirty="0"/>
          </a:p>
        </p:txBody>
      </p:sp>
      <p:sp>
        <p:nvSpPr>
          <p:cNvPr id="5" name="文本框 62"/>
          <p:cNvSpPr txBox="1"/>
          <p:nvPr/>
        </p:nvSpPr>
        <p:spPr>
          <a:xfrm>
            <a:off x="3602679" y="4305085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组词</a:t>
            </a:r>
            <a:endParaRPr lang="zh-CN" altLang="en-US" dirty="0"/>
          </a:p>
        </p:txBody>
      </p:sp>
      <p:sp>
        <p:nvSpPr>
          <p:cNvPr id="6" name="文本框 63"/>
          <p:cNvSpPr txBox="1"/>
          <p:nvPr/>
        </p:nvSpPr>
        <p:spPr>
          <a:xfrm>
            <a:off x="4592658" y="4324394"/>
            <a:ext cx="230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绳子  麻绳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66580" y="1639040"/>
            <a:ext cx="2079180" cy="2625318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/>
          <p:nvPr/>
        </p:nvSpPr>
        <p:spPr>
          <a:xfrm>
            <a:off x="1120436" y="1639040"/>
            <a:ext cx="2478881" cy="275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3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</a:t>
            </a:r>
            <a:endParaRPr lang="zh-CN" altLang="en-US" sz="173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4614928" y="5146993"/>
            <a:ext cx="4690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绳子的用处很多。</a:t>
            </a:r>
            <a:endParaRPr lang="zh-CN" altLang="en-US" dirty="0"/>
          </a:p>
        </p:txBody>
      </p:sp>
      <p:pic>
        <p:nvPicPr>
          <p:cNvPr id="15" name="图片 14" descr="下载 (3)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1811" y="4461326"/>
            <a:ext cx="2203949" cy="2032993"/>
          </a:xfrm>
          <a:prstGeom prst="round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4928" y="2179170"/>
            <a:ext cx="3450656" cy="9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 b="-1242"/>
          <a:stretch>
            <a:fillRect/>
          </a:stretch>
        </p:blipFill>
        <p:spPr bwMode="auto">
          <a:xfrm>
            <a:off x="4614928" y="3058164"/>
            <a:ext cx="2567237" cy="99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601494" y="5151880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造句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12" grpId="0"/>
      <p:bldP spid="16" grpId="0" bldLvl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2"/>
          <p:cNvSpPr txBox="1"/>
          <p:nvPr/>
        </p:nvSpPr>
        <p:spPr>
          <a:xfrm>
            <a:off x="3594471" y="2555982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组词</a:t>
            </a:r>
            <a:endParaRPr lang="zh-CN" altLang="en-US" dirty="0"/>
          </a:p>
        </p:txBody>
      </p:sp>
      <p:sp>
        <p:nvSpPr>
          <p:cNvPr id="4" name="文本框 63"/>
          <p:cNvSpPr txBox="1"/>
          <p:nvPr/>
        </p:nvSpPr>
        <p:spPr>
          <a:xfrm>
            <a:off x="4621953" y="2491223"/>
            <a:ext cx="2393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驾驶  行驶  驶出</a:t>
            </a:r>
            <a:endParaRPr lang="zh-CN" altLang="en-US" dirty="0"/>
          </a:p>
        </p:txBody>
      </p:sp>
      <p:sp>
        <p:nvSpPr>
          <p:cNvPr id="5" name="文本框 20"/>
          <p:cNvSpPr txBox="1"/>
          <p:nvPr/>
        </p:nvSpPr>
        <p:spPr>
          <a:xfrm>
            <a:off x="3610869" y="3953405"/>
            <a:ext cx="912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造句</a:t>
            </a:r>
            <a:endParaRPr lang="zh-CN" altLang="en-US" dirty="0"/>
          </a:p>
        </p:txBody>
      </p:sp>
      <p:sp>
        <p:nvSpPr>
          <p:cNvPr id="6" name="文本框 21"/>
          <p:cNvSpPr txBox="1"/>
          <p:nvPr/>
        </p:nvSpPr>
        <p:spPr>
          <a:xfrm>
            <a:off x="4614928" y="3979997"/>
            <a:ext cx="3756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他是第一个驾驶宇宙飞船的人。</a:t>
            </a:r>
            <a:endParaRPr lang="zh-CN" altLang="en-US" dirty="0"/>
          </a:p>
        </p:txBody>
      </p:sp>
      <p:grpSp>
        <p:nvGrpSpPr>
          <p:cNvPr id="7" name="组合 23"/>
          <p:cNvGrpSpPr/>
          <p:nvPr/>
        </p:nvGrpSpPr>
        <p:grpSpPr>
          <a:xfrm>
            <a:off x="980875" y="2156909"/>
            <a:ext cx="2079180" cy="2625318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/>
          <p:nvPr/>
        </p:nvSpPr>
        <p:spPr>
          <a:xfrm>
            <a:off x="1042718" y="2052320"/>
            <a:ext cx="2501457" cy="275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3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  <a:endParaRPr lang="zh-CN" altLang="en-US" sz="173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4095250" y="5078329"/>
            <a:ext cx="2208419" cy="671631"/>
          </a:xfrm>
          <a:prstGeom prst="borderCallout1">
            <a:avLst>
              <a:gd name="adj1" fmla="val 18750"/>
              <a:gd name="adj2" fmla="val -8333"/>
              <a:gd name="adj3" fmla="val -315981"/>
              <a:gd name="adj4" fmla="val -7389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不要多写横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888124" y="2669702"/>
            <a:ext cx="813469" cy="666191"/>
          </a:xfrm>
          <a:prstGeom prst="roundRect">
            <a:avLst/>
          </a:prstGeom>
          <a:noFill/>
          <a:ln w="571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65135" y="1327732"/>
            <a:ext cx="83168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shǐ</a:t>
            </a:r>
            <a:endParaRPr lang="en-US" altLang="zh-CN" sz="4000" b="1" dirty="0">
              <a:solidFill>
                <a:srgbClr val="00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6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易错字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 animBg="1"/>
      <p:bldP spid="13" grpId="0" animBg="1"/>
      <p:bldP spid="15" grpId="0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0"/>
          <p:cNvSpPr txBox="1"/>
          <p:nvPr/>
        </p:nvSpPr>
        <p:spPr>
          <a:xfrm>
            <a:off x="3602211" y="2108815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笔顺</a:t>
            </a:r>
            <a:endParaRPr lang="zh-CN" altLang="en-US" dirty="0"/>
          </a:p>
        </p:txBody>
      </p:sp>
      <p:sp>
        <p:nvSpPr>
          <p:cNvPr id="4" name="文本框 62"/>
          <p:cNvSpPr txBox="1"/>
          <p:nvPr/>
        </p:nvSpPr>
        <p:spPr>
          <a:xfrm>
            <a:off x="3601866" y="3855368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组词</a:t>
            </a:r>
            <a:endParaRPr lang="zh-CN" altLang="en-US" dirty="0"/>
          </a:p>
        </p:txBody>
      </p:sp>
      <p:sp>
        <p:nvSpPr>
          <p:cNvPr id="5" name="文本框 63"/>
          <p:cNvSpPr txBox="1"/>
          <p:nvPr/>
        </p:nvSpPr>
        <p:spPr>
          <a:xfrm>
            <a:off x="4614928" y="3847986"/>
            <a:ext cx="22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即使  立即  </a:t>
            </a:r>
            <a:endParaRPr lang="zh-CN" altLang="en-US" dirty="0"/>
          </a:p>
        </p:txBody>
      </p:sp>
      <p:grpSp>
        <p:nvGrpSpPr>
          <p:cNvPr id="7" name="组合 23"/>
          <p:cNvGrpSpPr/>
          <p:nvPr/>
        </p:nvGrpSpPr>
        <p:grpSpPr>
          <a:xfrm>
            <a:off x="975378" y="2407735"/>
            <a:ext cx="2079180" cy="2625318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/>
          <p:nvPr/>
        </p:nvSpPr>
        <p:spPr>
          <a:xfrm>
            <a:off x="1090778" y="2134270"/>
            <a:ext cx="2478881" cy="275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3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endParaRPr lang="zh-CN" altLang="en-US" sz="173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4614928" y="4645298"/>
            <a:ext cx="411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听到这个消息，他立即跑了出去。</a:t>
            </a:r>
            <a:endParaRPr lang="zh-CN" altLang="en-US" dirty="0"/>
          </a:p>
        </p:txBody>
      </p:sp>
      <p:sp>
        <p:nvSpPr>
          <p:cNvPr id="13" name="线形标注 1 12"/>
          <p:cNvSpPr/>
          <p:nvPr/>
        </p:nvSpPr>
        <p:spPr>
          <a:xfrm>
            <a:off x="3687220" y="5501516"/>
            <a:ext cx="2478881" cy="668353"/>
          </a:xfrm>
          <a:prstGeom prst="borderCallout1">
            <a:avLst>
              <a:gd name="adj1" fmla="val 18750"/>
              <a:gd name="adj2" fmla="val -8333"/>
              <a:gd name="adj3" fmla="val -268891"/>
              <a:gd name="adj4" fmla="val -58970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不要写成“既”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959497" y="2988477"/>
            <a:ext cx="685800" cy="1598952"/>
          </a:xfrm>
          <a:prstGeom prst="roundRect">
            <a:avLst/>
          </a:prstGeom>
          <a:noFill/>
          <a:ln w="571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59"/>
          <p:cNvSpPr txBox="1"/>
          <p:nvPr/>
        </p:nvSpPr>
        <p:spPr>
          <a:xfrm>
            <a:off x="1738209" y="1693938"/>
            <a:ext cx="9498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jí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</a:rPr>
              <a:t>  </a:t>
            </a:r>
            <a:endParaRPr lang="zh-CN" altLang="en-US" sz="40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14212" y="2154294"/>
            <a:ext cx="3973643" cy="936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易错字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601494" y="4680806"/>
            <a:ext cx="949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造句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  <p:bldP spid="13" grpId="0" animBg="1"/>
      <p:bldP spid="14" grpId="0" animBg="1"/>
      <p:bldP spid="15" grpId="0"/>
      <p:bldP spid="16" grpId="0" bldLvl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727234" y="4628515"/>
            <a:ext cx="7559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横七竖八：形容东西摆放杂乱，毫无规律。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934" y="5238751"/>
            <a:ext cx="73880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造句：自行车摆放的横七竖八，很不整齐。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u=1028414721,2047646796&amp;fm=27&amp;gp=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79763" y="1016529"/>
            <a:ext cx="3571875" cy="3233738"/>
          </a:xfrm>
          <a:prstGeom prst="roundRect">
            <a:avLst/>
          </a:prstGeom>
        </p:spPr>
      </p:pic>
      <p:sp>
        <p:nvSpPr>
          <p:cNvPr id="10" name="圆角矩形 6"/>
          <p:cNvSpPr/>
          <p:nvPr/>
        </p:nvSpPr>
        <p:spPr>
          <a:xfrm>
            <a:off x="493396" y="672465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687" y="1432560"/>
            <a:ext cx="30241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敏锐：感觉灵敏，眼光尖锐。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9586" y="3205472"/>
            <a:ext cx="30822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造句：鹰的眼睛十分敏锐，可以在高空中搜索到陆地上极小的动物。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下载 (5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0" y="1465241"/>
            <a:ext cx="4890644" cy="4342892"/>
          </a:xfrm>
          <a:prstGeom prst="roundRect">
            <a:avLst/>
          </a:prstGeom>
        </p:spPr>
      </p:pic>
      <p:sp>
        <p:nvSpPr>
          <p:cNvPr id="5" name="圆角矩形 6"/>
          <p:cNvSpPr/>
          <p:nvPr/>
        </p:nvSpPr>
        <p:spPr>
          <a:xfrm>
            <a:off x="493396" y="672465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2227666" y="3177491"/>
            <a:ext cx="65389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119777" y="2704247"/>
            <a:ext cx="585788" cy="1962150"/>
          </a:xfrm>
          <a:prstGeom prst="leftBrac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19071" y="2695880"/>
            <a:ext cx="2128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xì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9071" y="4048966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jì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系绳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/>
      <p:bldP spid="6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2"/>
          <p:cNvSpPr txBox="1"/>
          <p:nvPr/>
        </p:nvSpPr>
        <p:spPr>
          <a:xfrm>
            <a:off x="804863" y="995927"/>
            <a:ext cx="6815796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再读课文，想一想蝙蝠能在夜间飞行，靠的是和猫头鹰一样锐利的眼睛吗？</a:t>
            </a:r>
            <a:endParaRPr lang="zh-CN" altLang="en-US" dirty="0"/>
          </a:p>
        </p:txBody>
      </p:sp>
      <p:pic>
        <p:nvPicPr>
          <p:cNvPr id="16" name="图片 15" descr="u=2903422767,2140652783&amp;fm=26&amp;gp=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04863" y="2709332"/>
            <a:ext cx="4382670" cy="3386668"/>
          </a:xfrm>
          <a:prstGeom prst="round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40210" y="3452259"/>
            <a:ext cx="1989413" cy="2858929"/>
          </a:xfrm>
          <a:prstGeom prst="roundRect">
            <a:avLst/>
          </a:prstGeom>
          <a:noFill/>
          <a:ln w="19050">
            <a:solidFill>
              <a:srgbClr val="A1C45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 smtClean="0"/>
              <a:t>蝙蝠</a:t>
            </a:r>
            <a:r>
              <a:rPr lang="zh-CN" altLang="en-US" dirty="0"/>
              <a:t>能在夜间飞行，靠的是耳朵和嘴。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4434" y="712307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给画线字选择正确的读音，然后打对勾。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526673" y="2689403"/>
            <a:ext cx="10054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200" u="heavy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3200" u="heavy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2223188" y="2689403"/>
            <a:ext cx="24705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děi</a:t>
            </a:r>
            <a:r>
              <a:rPr lang="en-US" altLang="zh-CN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dé</a:t>
            </a:r>
            <a:r>
              <a:rPr lang="en-US" altLang="zh-CN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Pinyin Adjust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4920396" y="2689403"/>
            <a:ext cx="10054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r>
              <a:rPr lang="zh-CN" altLang="en-US" sz="3200" u="heavy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3200" u="heavy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5616912" y="2689403"/>
            <a:ext cx="182934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Times New Roman" panose="02020603050405020304"/>
              </a:rPr>
              <a:t>jì</a:t>
            </a:r>
            <a:r>
              <a:rPr lang="en-US" altLang="zh-CN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   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Times New Roman" panose="02020603050405020304"/>
              </a:rPr>
              <a:t>xì</a:t>
            </a:r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Pinyin Adjust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1526673" y="4213403"/>
            <a:ext cx="10054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3200" u="heavy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zh-CN" altLang="en-US" sz="3200" u="heavy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223188" y="4213403"/>
            <a:ext cx="26116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fǎng</a:t>
            </a:r>
            <a:r>
              <a:rPr lang="en-US" altLang="zh-CN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fāng</a:t>
            </a:r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Pinyin Adjust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4920396" y="4213403"/>
            <a:ext cx="10054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u="heavy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3200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endParaRPr lang="zh-CN" altLang="en-US" sz="3200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5616911" y="4213403"/>
            <a:ext cx="17700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Times New Roman" panose="02020603050405020304"/>
              </a:rPr>
              <a:t>jì</a:t>
            </a:r>
            <a:r>
              <a:rPr lang="en-US" altLang="zh-CN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   </a:t>
            </a:r>
            <a:r>
              <a:rPr lang="en-US" altLang="zh-CN" sz="3200" dirty="0" err="1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Times New Roman" panose="02020603050405020304"/>
              </a:rPr>
              <a:t>jí</a:t>
            </a:r>
            <a:r>
              <a:rPr lang="zh-CN" altLang="en-US" sz="3200" dirty="0">
                <a:solidFill>
                  <a:srgbClr val="000000"/>
                </a:solidFill>
                <a:latin typeface="Pinyin Adjust" panose="02000500000000000000" pitchFamily="2" charset="0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Pinyin Adjust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84965" y="3183294"/>
            <a:ext cx="58936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E04236"/>
                </a:solidFill>
                <a:latin typeface="Pinyin Adjust" panose="02000500000000000000" pitchFamily="2" charset="0"/>
                <a:ea typeface="GB Pinyinok-B" pitchFamily="2" charset="-122"/>
              </a:rPr>
              <a:t>√</a:t>
            </a:r>
            <a:endParaRPr lang="zh-CN" altLang="en-US" sz="4000" dirty="0">
              <a:solidFill>
                <a:srgbClr val="E04236"/>
              </a:solidFill>
              <a:latin typeface="Pinyin Adjust" panose="02000500000000000000" pitchFamily="2" charset="0"/>
              <a:ea typeface="GB Pinyinok-B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548727" y="3274178"/>
            <a:ext cx="58936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E04236"/>
                </a:solidFill>
                <a:latin typeface="Pinyin Adjust" panose="02000500000000000000" pitchFamily="2" charset="0"/>
                <a:ea typeface="GB Pinyinok-B" pitchFamily="2" charset="-122"/>
              </a:rPr>
              <a:t>√</a:t>
            </a:r>
            <a:endParaRPr lang="zh-CN" altLang="en-US" sz="4000" dirty="0">
              <a:solidFill>
                <a:srgbClr val="E04236"/>
              </a:solidFill>
              <a:latin typeface="Pinyin Adjust" panose="02000500000000000000" pitchFamily="2" charset="0"/>
              <a:ea typeface="GB Pinyinok-B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64686" y="4713066"/>
            <a:ext cx="58936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E04236"/>
                </a:solidFill>
                <a:latin typeface="Pinyin Adjust" panose="02000500000000000000" pitchFamily="2" charset="0"/>
                <a:ea typeface="GB Pinyinok-B" pitchFamily="2" charset="-122"/>
              </a:rPr>
              <a:t>√</a:t>
            </a:r>
            <a:endParaRPr lang="zh-CN" altLang="en-US" sz="4000" dirty="0">
              <a:solidFill>
                <a:srgbClr val="E04236"/>
              </a:solidFill>
              <a:latin typeface="Pinyin Adjust" panose="02000500000000000000" pitchFamily="2" charset="0"/>
              <a:ea typeface="GB Pinyinok-B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71322" y="4766248"/>
            <a:ext cx="58936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E04236"/>
                </a:solidFill>
                <a:latin typeface="Pinyin Adjust" panose="02000500000000000000" pitchFamily="2" charset="0"/>
                <a:ea typeface="GB Pinyinok-B" pitchFamily="2" charset="-122"/>
              </a:rPr>
              <a:t>√</a:t>
            </a:r>
            <a:endParaRPr lang="zh-CN" altLang="en-US" sz="4000" dirty="0">
              <a:solidFill>
                <a:srgbClr val="E04236"/>
              </a:solidFill>
              <a:latin typeface="Pinyin Adjust" panose="02000500000000000000" pitchFamily="2" charset="0"/>
              <a:ea typeface="GB Pinyinok-B" pitchFamily="2" charset="-122"/>
            </a:endParaRPr>
          </a:p>
        </p:txBody>
      </p:sp>
      <p:sp>
        <p:nvSpPr>
          <p:cNvPr id="19" name="任意多边形 15"/>
          <p:cNvSpPr/>
          <p:nvPr/>
        </p:nvSpPr>
        <p:spPr>
          <a:xfrm>
            <a:off x="89731" y="712306"/>
            <a:ext cx="403790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143000" y="2308909"/>
            <a:ext cx="6858000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会认本课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个生字，会写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个生字，理解生字组成的词语。 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en-US" altLang="zh-CN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朗读课文，理解飞机夜间飞行安全与蝙蝠探路的特点。 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en-US" altLang="zh-CN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激发学生热爱科学、乐于观察与探索的兴趣。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en-US" altLang="zh-CN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96"/>
          <p:cNvSpPr/>
          <p:nvPr/>
        </p:nvSpPr>
        <p:spPr>
          <a:xfrm>
            <a:off x="3687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93521" y="720930"/>
            <a:ext cx="4410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加偏旁组字，再组词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4864" y="2726266"/>
            <a:ext cx="77764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扁（  ）（     ）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）（     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正（  ）（     ）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曷（  ）（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8733" y="2844801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6632" y="286173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4213" y="2844801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蛾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2114" y="28617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飞蛾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26032" y="358986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6632" y="36068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证明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6912" y="358986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7515" y="35898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揭开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任意多边形 15"/>
          <p:cNvSpPr/>
          <p:nvPr/>
        </p:nvSpPr>
        <p:spPr>
          <a:xfrm>
            <a:off x="89731" y="712306"/>
            <a:ext cx="403790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1852" y="3668682"/>
            <a:ext cx="7658099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蝙蝠，是唯一能飞的哺乳类动物，在大约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种不同的蝙蝠中，有一半以上依赖于回声定位来发现飞行中的障碍物，寻找回巢的路以及捕获猎物。</a:t>
            </a:r>
            <a:endParaRPr kumimoji="0" lang="zh-CN" sz="40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" name="图片 8" descr="u=2905868763,411641895&amp;fm=26&amp;gp=0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4964" y="612247"/>
            <a:ext cx="35718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47235155,2535478039&amp;fm=26&amp;gp=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10694" y="840317"/>
            <a:ext cx="3071813" cy="3009900"/>
          </a:xfrm>
          <a:prstGeom prst="round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00113" y="3968932"/>
            <a:ext cx="7658099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雷达是利用极短的无线电波进行探测的装置。可用来测定目标的方向、距离、大小等，在使用上不受气候条件的影响，它广泛应用于军事、天文、气象、航海等。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905868763,411641895&amp;fm=26&amp;gp=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9763" y="764645"/>
            <a:ext cx="3571875" cy="3228975"/>
          </a:xfrm>
          <a:prstGeom prst="rect">
            <a:avLst/>
          </a:prstGeom>
        </p:spPr>
      </p:pic>
      <p:pic>
        <p:nvPicPr>
          <p:cNvPr id="3" name="图片 2" descr="u=1147235155,2535478039&amp;fm=26&amp;gp=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14094" y="1026583"/>
            <a:ext cx="3071813" cy="3009900"/>
          </a:xfrm>
          <a:prstGeom prst="roundRect">
            <a:avLst/>
          </a:prstGeom>
        </p:spPr>
      </p:pic>
      <p:sp>
        <p:nvSpPr>
          <p:cNvPr id="4" name="右大括号 3"/>
          <p:cNvSpPr/>
          <p:nvPr/>
        </p:nvSpPr>
        <p:spPr>
          <a:xfrm rot="5400000">
            <a:off x="3777235" y="3011987"/>
            <a:ext cx="592667" cy="3248369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09799" y="5367866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两者之间到底有什么联系呢？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8"/>
          <p:cNvSpPr/>
          <p:nvPr/>
        </p:nvSpPr>
        <p:spPr>
          <a:xfrm>
            <a:off x="1203775" y="1475380"/>
            <a:ext cx="6729413" cy="4229100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副标题 2"/>
          <p:cNvSpPr txBox="1"/>
          <p:nvPr/>
        </p:nvSpPr>
        <p:spPr>
          <a:xfrm>
            <a:off x="1909348" y="2248359"/>
            <a:ext cx="5654924" cy="232364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郭锦媛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作家，想象力丰富，有许多人崇拜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。她的著名作品是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美丽神奇的翅膀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蝙蝠与雷达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53763" y="2427876"/>
            <a:ext cx="8558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biān</a:t>
            </a:r>
            <a:endParaRPr lang="zh-CN" altLang="en-US" sz="2800" dirty="0"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791476" y="2416369"/>
            <a:ext cx="7024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fú</a:t>
            </a:r>
            <a:endParaRPr lang="zh-CN" altLang="en-US" sz="2800" dirty="0"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20661" y="2350493"/>
            <a:ext cx="7024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qī</a:t>
            </a:r>
            <a:endParaRPr lang="zh-CN" altLang="en-US" sz="2800" dirty="0"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06892" y="2312415"/>
            <a:ext cx="7024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qǐ</a:t>
            </a:r>
            <a:endParaRPr lang="zh-CN" altLang="en-US" sz="2800" dirty="0"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59965" y="2250269"/>
            <a:ext cx="809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bì</a:t>
            </a:r>
            <a:endParaRPr lang="zh-CN" altLang="en-US" sz="2800" dirty="0"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77975" y="4075432"/>
            <a:ext cx="61940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xì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44133" y="4119157"/>
            <a:ext cx="10288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zhèng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90845" y="4102369"/>
            <a:ext cx="7024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jiē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51102" y="2254469"/>
            <a:ext cx="5893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ruì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350790" y="4112210"/>
            <a:ext cx="7500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yíng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02786" y="4071307"/>
            <a:ext cx="10161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zhàng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994469" y="4089129"/>
            <a:ext cx="702469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yíng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15561" y="3281842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77197" y="3251284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蝠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820683" y="3147309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89768" y="3171372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63184" y="3153621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922047" y="3130748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577410" y="4695543"/>
            <a:ext cx="59503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385872" y="4713271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261298" y="4720218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138880" y="4703430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135837" y="4740100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025042" y="4774855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002942" y="4757922"/>
            <a:ext cx="4474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</a:t>
            </a:r>
            <a:endParaRPr lang="zh-CN" altLang="en-US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959670" y="4055264"/>
            <a:ext cx="702469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píng</a:t>
            </a:r>
            <a:endParaRPr lang="en-US" altLang="zh-CN" sz="2800" dirty="0">
              <a:latin typeface="Pinyin Adjust" panose="02000500000000000000" pitchFamily="2" charset="0"/>
              <a:ea typeface="GB Pinyinok-B" pitchFamily="2" charset="-122"/>
              <a:cs typeface="汉语拼音" panose="000B0604020202020204" pitchFamily="34" charset="0"/>
            </a:endParaRPr>
          </a:p>
        </p:txBody>
      </p:sp>
      <p:sp>
        <p:nvSpPr>
          <p:cNvPr id="36" name="圆角矩形 25"/>
          <p:cNvSpPr/>
          <p:nvPr/>
        </p:nvSpPr>
        <p:spPr>
          <a:xfrm>
            <a:off x="1334611" y="1965544"/>
            <a:ext cx="6564971" cy="4095750"/>
          </a:xfrm>
          <a:prstGeom prst="roundRect">
            <a:avLst/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我会认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35" grpId="0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5346" y="1611755"/>
            <a:ext cx="957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1457" y="262655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加一加：虫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5346" y="3804711"/>
            <a:ext cx="957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456" y="501374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巧记：文章长了耳朵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9041" y="4699932"/>
            <a:ext cx="615553" cy="9990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障碍</a:t>
            </a:r>
            <a:endParaRPr lang="zh-CN" altLang="en-US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u=1153389524,3290109887&amp;fm=26&amp;gp=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65247" y="549404"/>
            <a:ext cx="2319338" cy="2971801"/>
          </a:xfrm>
          <a:prstGeom prst="roundRect">
            <a:avLst/>
          </a:prstGeom>
        </p:spPr>
      </p:pic>
      <p:pic>
        <p:nvPicPr>
          <p:cNvPr id="13" name="图片 12" descr="下载 (1)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35418" y="3853265"/>
            <a:ext cx="1863237" cy="2455333"/>
          </a:xfrm>
          <a:prstGeom prst="roundRect">
            <a:avLst/>
          </a:prstGeom>
        </p:spPr>
      </p:pic>
      <p:sp>
        <p:nvSpPr>
          <p:cNvPr id="11" name="圆角矩形 18"/>
          <p:cNvSpPr/>
          <p:nvPr/>
        </p:nvSpPr>
        <p:spPr>
          <a:xfrm>
            <a:off x="493396" y="672465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识字方法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3396" y="3821896"/>
            <a:ext cx="8230643" cy="6778"/>
          </a:xfrm>
          <a:prstGeom prst="line">
            <a:avLst/>
          </a:prstGeom>
          <a:ln w="28575">
            <a:solidFill>
              <a:srgbClr val="A1C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73356" y="1693939"/>
            <a:ext cx="957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868930" y="3603651"/>
            <a:ext cx="487279" cy="505326"/>
          </a:xfrm>
          <a:prstGeom prst="rightArrow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576638" y="3204537"/>
            <a:ext cx="957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825818" y="3698901"/>
            <a:ext cx="487279" cy="505326"/>
          </a:xfrm>
          <a:prstGeom prst="rightArrow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9688" y="3112090"/>
            <a:ext cx="1026716" cy="161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图片 9" descr="下载 (6)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1055" y="2848078"/>
            <a:ext cx="2952750" cy="2793957"/>
          </a:xfrm>
          <a:prstGeom prst="roundRect">
            <a:avLst/>
          </a:prstGeom>
        </p:spPr>
      </p:pic>
      <p:sp>
        <p:nvSpPr>
          <p:cNvPr id="9" name="圆角矩形 20"/>
          <p:cNvSpPr/>
          <p:nvPr/>
        </p:nvSpPr>
        <p:spPr>
          <a:xfrm>
            <a:off x="3687220" y="102230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字源识字法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DOC_GUID" val="{94641974-dcd1-477f-9f28-6d5419e37239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WPS 演示</Application>
  <PresentationFormat>全屏显示(4:3)</PresentationFormat>
  <Paragraphs>259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</vt:lpstr>
      <vt:lpstr>Times New Roman</vt:lpstr>
      <vt:lpstr>Pinyin Adjust</vt:lpstr>
      <vt:lpstr>汉语拼音</vt:lpstr>
      <vt:lpstr>GB Pinyinok-B</vt:lpstr>
      <vt:lpstr>Arial Unicode MS</vt:lpstr>
      <vt:lpstr>Calibri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MKDad</cp:lastModifiedBy>
  <cp:revision>53</cp:revision>
  <dcterms:created xsi:type="dcterms:W3CDTF">2019-01-28T06:44:00Z</dcterms:created>
  <dcterms:modified xsi:type="dcterms:W3CDTF">2019-08-08T04:51:53Z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