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69" r:id="rId4"/>
    <p:sldId id="257" r:id="rId5"/>
    <p:sldId id="285" r:id="rId6"/>
    <p:sldId id="259" r:id="rId7"/>
    <p:sldId id="260" r:id="rId8"/>
    <p:sldId id="271" r:id="rId10"/>
    <p:sldId id="272" r:id="rId11"/>
    <p:sldId id="273" r:id="rId12"/>
    <p:sldId id="274" r:id="rId13"/>
    <p:sldId id="270" r:id="rId14"/>
    <p:sldId id="263" r:id="rId15"/>
    <p:sldId id="264" r:id="rId16"/>
    <p:sldId id="265" r:id="rId17"/>
    <p:sldId id="284" r:id="rId18"/>
    <p:sldId id="275" r:id="rId19"/>
    <p:sldId id="283" r:id="rId20"/>
    <p:sldId id="276" r:id="rId21"/>
    <p:sldId id="278" r:id="rId22"/>
    <p:sldId id="279" r:id="rId23"/>
    <p:sldId id="280" r:id="rId24"/>
    <p:sldId id="281" r:id="rId25"/>
    <p:sldId id="282" r:id="rId26"/>
    <p:sldId id="266" r:id="rId27"/>
    <p:sldId id="267" r:id="rId28"/>
  </p:sldIdLst>
  <p:sldSz cx="9144000" cy="6858000" type="screen4x3"/>
  <p:notesSz cx="7559675" cy="10691495"/>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753" autoAdjust="0"/>
  </p:normalViewPr>
  <p:slideViewPr>
    <p:cSldViewPr>
      <p:cViewPr>
        <p:scale>
          <a:sx n="100" d="100"/>
          <a:sy n="100" d="100"/>
        </p:scale>
        <p:origin x="-294" y="-258"/>
      </p:cViewPr>
      <p:guideLst>
        <p:guide orient="horz" pos="2133"/>
        <p:guide pos="2880"/>
      </p:guideLst>
    </p:cSldViewPr>
  </p:slideViewPr>
  <p:notesTextViewPr>
    <p:cViewPr>
      <p:scale>
        <a:sx n="100" d="100"/>
        <a:sy n="100" d="100"/>
      </p:scale>
      <p:origin x="0" y="0"/>
    </p:cViewPr>
  </p:notesTextViewPr>
  <p:sorterViewPr>
    <p:cViewPr>
      <p:scale>
        <a:sx n="98" d="100"/>
        <a:sy n="9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276600" cy="5349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281488" y="0"/>
            <a:ext cx="3276600" cy="534988"/>
          </a:xfrm>
          <a:prstGeom prst="rect">
            <a:avLst/>
          </a:prstGeom>
        </p:spPr>
        <p:txBody>
          <a:bodyPr vert="horz" lIns="91440" tIns="45720" rIns="91440" bIns="45720" rtlCol="0"/>
          <a:lstStyle>
            <a:lvl1pPr algn="r">
              <a:defRPr sz="1200"/>
            </a:lvl1pPr>
          </a:lstStyle>
          <a:p>
            <a:fld id="{AEE371FD-2F2D-4CEB-8822-76BA042B060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06488" y="801688"/>
            <a:ext cx="5346700" cy="40100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55650" y="5078413"/>
            <a:ext cx="6048375" cy="4811712"/>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155238"/>
            <a:ext cx="3276600" cy="5349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281488" y="10155238"/>
            <a:ext cx="3276600" cy="534987"/>
          </a:xfrm>
          <a:prstGeom prst="rect">
            <a:avLst/>
          </a:prstGeom>
        </p:spPr>
        <p:txBody>
          <a:bodyPr vert="horz" lIns="91440" tIns="45720" rIns="91440" bIns="45720" rtlCol="0" anchor="b"/>
          <a:lstStyle>
            <a:lvl1pPr algn="r">
              <a:defRPr sz="1200"/>
            </a:lvl1pPr>
          </a:lstStyle>
          <a:p>
            <a:fld id="{9C2B2207-B2E2-4888-8F5C-5687583D4E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2B2207-B2E2-4888-8F5C-5687583D4E2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sp>
        <p:nvSpPr>
          <p:cNvPr id="2050" name="Rectangle 2"/>
          <p:cNvSpPr>
            <a:spLocks noChangeArrowheads="1"/>
          </p:cNvSpPr>
          <p:nvPr>
            <p:ph type="ctrTitle"/>
          </p:nvPr>
        </p:nvSpPr>
        <p:spPr>
          <a:xfrm>
            <a:off x="468313" y="1916113"/>
            <a:ext cx="7772400" cy="1470025"/>
          </a:xfrm>
        </p:spPr>
        <p:txBody>
          <a:bodyPr/>
          <a:lstStyle>
            <a:lvl1pPr>
              <a:defRPr>
                <a:latin typeface="Arial Black" panose="020B0A04020102020204" pitchFamily="34" charset="0"/>
              </a:defRPr>
            </a:lvl1pPr>
          </a:lstStyle>
          <a:p>
            <a:pPr lvl="0"/>
            <a:r>
              <a:rPr lang="zh-CN" altLang="en-US" noProof="0" smtClean="0"/>
              <a:t>单击此处编辑母版标题样式</a:t>
            </a:r>
            <a:endParaRPr lang="zh-CN" altLang="en-US" noProof="0" smtClean="0"/>
          </a:p>
        </p:txBody>
      </p:sp>
      <p:sp>
        <p:nvSpPr>
          <p:cNvPr id="2051" name="Rectangle 3"/>
          <p:cNvSpPr>
            <a:spLocks noChangeArrowheads="1"/>
          </p:cNvSpPr>
          <p:nvPr>
            <p:ph type="subTitle" idx="1"/>
          </p:nvPr>
        </p:nvSpPr>
        <p:spPr>
          <a:xfrm>
            <a:off x="1154113" y="3860800"/>
            <a:ext cx="6400800" cy="792163"/>
          </a:xfrm>
        </p:spPr>
        <p:txBody>
          <a:bodyPr/>
          <a:lstStyle>
            <a:lvl1pPr marL="0" indent="0" algn="ctr">
              <a:buFontTx/>
              <a:buNone/>
              <a:defRPr/>
            </a:lvl1pPr>
          </a:lstStyle>
          <a:p>
            <a:pPr lvl="0"/>
            <a:r>
              <a:rPr lang="zh-CN" altLang="en-US" noProof="0" smtClean="0"/>
              <a:t>单击此处编辑母版副标题样式</a:t>
            </a:r>
            <a:endParaRPr lang="zh-CN" altLang="en-US" noProof="0" smtClean="0"/>
          </a:p>
        </p:txBody>
      </p:sp>
      <p:sp>
        <p:nvSpPr>
          <p:cNvPr id="2052" name="Rectangle 4"/>
          <p:cNvSpPr>
            <a:spLocks noChangeArrowheads="1"/>
          </p:cNvSpPr>
          <p:nvPr>
            <p:ph type="dt" sz="half" idx="2"/>
          </p:nvPr>
        </p:nvSpPr>
        <p:spPr/>
        <p:txBody>
          <a:bodyPr/>
          <a:lstStyle>
            <a:lvl1pPr>
              <a:defRPr/>
            </a:lvl1pPr>
          </a:lstStyle>
          <a:p>
            <a:endParaRPr lang="en-US"/>
          </a:p>
        </p:txBody>
      </p:sp>
      <p:sp>
        <p:nvSpPr>
          <p:cNvPr id="2053" name="Rectangle 5"/>
          <p:cNvSpPr>
            <a:spLocks noChangeArrowheads="1"/>
          </p:cNvSpPr>
          <p:nvPr>
            <p:ph type="ftr" sz="quarter" idx="3"/>
          </p:nvPr>
        </p:nvSpPr>
        <p:spPr/>
        <p:txBody>
          <a:bodyPr/>
          <a:lstStyle>
            <a:lvl1pPr>
              <a:defRPr/>
            </a:lvl1pPr>
          </a:lstStyle>
          <a:p>
            <a:endParaRPr lang="en-US"/>
          </a:p>
        </p:txBody>
      </p:sp>
      <p:sp>
        <p:nvSpPr>
          <p:cNvPr id="2054" name="Rectangle 6"/>
          <p:cNvSpPr>
            <a:spLocks noChangeArrowheads="1"/>
          </p:cNvSpPr>
          <p:nvPr>
            <p:ph type="sldNum" sz="quarter" idx="4"/>
          </p:nvPr>
        </p:nvSpPr>
        <p:spPr/>
        <p:txBody>
          <a:bodyPr/>
          <a:lstStyle>
            <a:lvl1pPr>
              <a:defRPr/>
            </a:lvl1pPr>
          </a:lstStyle>
          <a:p>
            <a:fld id="{1963F69E-A639-40FD-9DF4-D1D0A96AF6CC}" type="slidenum">
              <a:rPr lang="zh-CN" alt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F8CA782-5FF3-4E3D-B279-1708D9FCAEFE}" type="slidenum">
              <a:rPr lang="zh-CN" alt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7475"/>
            <a:ext cx="2057400" cy="56769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7475"/>
            <a:ext cx="6019800" cy="56769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E26A226-6550-484D-9F81-32169143C112}" type="slidenum">
              <a:rPr lang="zh-CN" alt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92AABE6-0284-417F-B201-2B76CF194294}" type="slidenum">
              <a:rPr lang="zh-CN" alt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300570D-7FBD-43EB-AE9E-4D6093EB582E}" type="slidenum">
              <a:rPr lang="zh-CN" alt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4268BEB7-C97D-42A7-A60A-EB1925167CA6}" type="slidenum">
              <a:rPr lang="zh-CN" alt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D1CFD275-03E0-4BCB-A4E6-446B64B73FD2}" type="slidenum">
              <a:rPr lang="zh-CN" alt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6F6535D6-3C91-41D5-A9E7-BF19A164C04B}" type="slidenum">
              <a:rPr lang="zh-CN" alt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DE61FD02-65C7-41FA-8238-7BD31B343FB3}" type="slidenum">
              <a:rPr lang="zh-CN" alt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B077732-FAEC-4C51-B856-498DFE386F62}" type="slidenum">
              <a:rPr lang="zh-CN" alt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49E5F3C1-C0BC-44EA-989B-1A97C27D5EF7}" type="slidenum">
              <a:rPr lang="zh-CN" alt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email"/>
          <a:srcRect/>
          <a:stretch>
            <a:fillRect/>
          </a:stretch>
        </a:blipFill>
        <a:effectLst/>
      </p:bgPr>
    </p:bg>
    <p:spTree>
      <p:nvGrpSpPr>
        <p:cNvPr id="1" name=""/>
        <p:cNvGrpSpPr/>
        <p:nvPr/>
      </p:nvGrpSpPr>
      <p:grpSpPr>
        <a:xfrm>
          <a:off x="0" y="0"/>
          <a:ext cx="0" cy="0"/>
          <a:chOff x="0" y="0"/>
          <a:chExt cx="0" cy="0"/>
        </a:xfrm>
      </p:grpSpPr>
      <p:sp>
        <p:nvSpPr>
          <p:cNvPr id="1026" name="Rectangle 2"/>
          <p:cNvSpPr>
            <a:spLocks noChangeArrowheads="1"/>
          </p:cNvSpPr>
          <p:nvPr>
            <p:ph type="title"/>
          </p:nvPr>
        </p:nvSpPr>
        <p:spPr bwMode="auto">
          <a:xfrm>
            <a:off x="457200" y="117475"/>
            <a:ext cx="822960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ChangeArrowheads="1"/>
          </p:cNvSpPr>
          <p:nvPr>
            <p:ph type="body" idx="1"/>
          </p:nvPr>
        </p:nvSpPr>
        <p:spPr bwMode="auto">
          <a:xfrm>
            <a:off x="457200" y="12684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p>
        </p:txBody>
      </p:sp>
      <p:sp>
        <p:nvSpPr>
          <p:cNvPr id="1029" name="Rectangle 5"/>
          <p:cNvSpPr>
            <a:spLocks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p>
        </p:txBody>
      </p:sp>
      <p:sp>
        <p:nvSpPr>
          <p:cNvPr id="1030" name="Rectangle 6"/>
          <p:cNvSpPr>
            <a:spLocks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2FBCCAC3-C356-497A-BC05-DE25C8CA96E4}" type="slidenum">
              <a:rPr lang="zh-CN" alt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000" b="1">
          <a:solidFill>
            <a:schemeClr val="tx2"/>
          </a:solidFill>
          <a:latin typeface="+mj-lt"/>
          <a:ea typeface="+mj-ea"/>
          <a:cs typeface="+mj-cs"/>
        </a:defRPr>
      </a:lvl1pPr>
      <a:lvl2pPr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2pPr>
      <a:lvl3pPr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3pPr>
      <a:lvl4pPr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4pPr>
      <a:lvl5pPr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5pPr>
      <a:lvl6pPr marL="457200"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6pPr>
      <a:lvl7pPr marL="914400"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7pPr>
      <a:lvl8pPr marL="1371600"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8pPr>
      <a:lvl9pPr marL="1828800" algn="ctr" rtl="0" fontAlgn="base">
        <a:spcBef>
          <a:spcPct val="0"/>
        </a:spcBef>
        <a:spcAft>
          <a:spcPct val="0"/>
        </a:spcAft>
        <a:defRPr sz="4000" b="1">
          <a:solidFill>
            <a:schemeClr val="tx2"/>
          </a:solidFill>
          <a:latin typeface="Arial" panose="020B0604020202020204" pitchFamily="34" charset="0"/>
          <a:ea typeface="黑体" panose="02010609060101010101" pitchFamily="49"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hyperlink" Target="http://image.baidu.com/i?ct=503316480&amp;z=244730550&amp;tn=baiduimagedetail&amp;word=&#24052;&#37329;&#22270;&#29255;&amp;in=15" TargetMode="External"/><Relationship Id="rId2" Type="http://schemas.openxmlformats.org/officeDocument/2006/relationships/image" Target="../media/image8.GIF"/><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GIF"/><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GIF"/><Relationship Id="rId1"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GIF"/><Relationship Id="rId1" Type="http://schemas.openxmlformats.org/officeDocument/2006/relationships/image" Target="../media/image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hyperlink" Target="http://image.baidu.com/i?ct=503316480&amp;z=564937803&amp;tn=baiduimagedetail&amp;word=&#24052;&#37329;&#22270;&#29255;&amp;in=5" TargetMode="Externa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24207;&#21644;&#36299;.&#26391;&#35835;"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2413000" y="1557338"/>
            <a:ext cx="30321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2" name="Text Box 6"/>
          <p:cNvSpPr txBox="1">
            <a:spLocks noChangeArrowheads="1"/>
          </p:cNvSpPr>
          <p:nvPr/>
        </p:nvSpPr>
        <p:spPr bwMode="auto">
          <a:xfrm>
            <a:off x="899592" y="1268760"/>
            <a:ext cx="705678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7200" b="1" i="1" dirty="0" smtClean="0">
                <a:latin typeface="汉仪大宋简" pitchFamily="49" charset="-122"/>
                <a:ea typeface="汉仪大宋简" pitchFamily="49" charset="-122"/>
              </a:rPr>
              <a:t>《</a:t>
            </a:r>
            <a:r>
              <a:rPr lang="zh-CN" altLang="en-US" sz="7200" b="1" i="1" dirty="0">
                <a:latin typeface="汉仪大宋简" pitchFamily="49" charset="-122"/>
                <a:ea typeface="汉仪大宋简" pitchFamily="49" charset="-122"/>
              </a:rPr>
              <a:t>家</a:t>
            </a:r>
            <a:r>
              <a:rPr lang="en-US" altLang="zh-CN" sz="7200" b="1" i="1" dirty="0">
                <a:latin typeface="汉仪大宋简" pitchFamily="49" charset="-122"/>
                <a:ea typeface="汉仪大宋简" pitchFamily="49" charset="-122"/>
              </a:rPr>
              <a:t>》</a:t>
            </a:r>
            <a:r>
              <a:rPr lang="zh-CN" altLang="en-US" sz="7200" b="1" i="1" dirty="0">
                <a:latin typeface="汉仪大宋简" pitchFamily="49" charset="-122"/>
                <a:ea typeface="汉仪大宋简" pitchFamily="49" charset="-122"/>
              </a:rPr>
              <a:t>的序和跋</a:t>
            </a:r>
            <a:endParaRPr lang="zh-CN" altLang="en-US" sz="7200" b="1" i="1" dirty="0">
              <a:latin typeface="汉仪大宋简" pitchFamily="49" charset="-122"/>
              <a:ea typeface="汉仪大宋简" pitchFamily="49" charset="-122"/>
            </a:endParaRPr>
          </a:p>
        </p:txBody>
      </p:sp>
      <p:sp>
        <p:nvSpPr>
          <p:cNvPr id="4103" name="Text Box 7"/>
          <p:cNvSpPr txBox="1">
            <a:spLocks noChangeArrowheads="1"/>
          </p:cNvSpPr>
          <p:nvPr/>
        </p:nvSpPr>
        <p:spPr bwMode="auto">
          <a:xfrm>
            <a:off x="6011863" y="6021388"/>
            <a:ext cx="3132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66"/>
                </a:solidFill>
              </a:rPr>
              <a:t> </a:t>
            </a:r>
            <a:endParaRPr lang="zh-CN" altLang="en-US" sz="2400" b="1">
              <a:solidFill>
                <a:srgbClr val="FF0066"/>
              </a:solidFill>
            </a:endParaRPr>
          </a:p>
        </p:txBody>
      </p:sp>
      <p:sp>
        <p:nvSpPr>
          <p:cNvPr id="4104" name="Text Box 8"/>
          <p:cNvSpPr txBox="1">
            <a:spLocks noChangeArrowheads="1"/>
          </p:cNvSpPr>
          <p:nvPr/>
        </p:nvSpPr>
        <p:spPr bwMode="auto">
          <a:xfrm>
            <a:off x="3384202" y="2852936"/>
            <a:ext cx="20875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4000" b="1" dirty="0" smtClean="0">
                <a:effectLst>
                  <a:outerShdw blurRad="38100" dist="38100" dir="2700000" algn="tl">
                    <a:srgbClr val="000000">
                      <a:alpha val="43137"/>
                    </a:srgbClr>
                  </a:outerShdw>
                </a:effectLst>
                <a:latin typeface="汉仪中宋简" pitchFamily="49" charset="-122"/>
                <a:ea typeface="汉仪中宋简" pitchFamily="49" charset="-122"/>
              </a:rPr>
              <a:t>巴</a:t>
            </a:r>
            <a:r>
              <a:rPr lang="zh-CN" altLang="en-US" sz="4000" b="1" dirty="0">
                <a:effectLst>
                  <a:outerShdw blurRad="38100" dist="38100" dir="2700000" algn="tl">
                    <a:srgbClr val="000000">
                      <a:alpha val="43137"/>
                    </a:srgbClr>
                  </a:outerShdw>
                </a:effectLst>
                <a:latin typeface="汉仪中宋简" pitchFamily="49" charset="-122"/>
                <a:ea typeface="汉仪中宋简" pitchFamily="49" charset="-122"/>
              </a:rPr>
              <a:t>金</a:t>
            </a:r>
            <a:endParaRPr lang="zh-CN" altLang="en-US" sz="4000" b="1" dirty="0">
              <a:effectLst>
                <a:outerShdw blurRad="38100" dist="38100" dir="2700000" algn="tl">
                  <a:srgbClr val="000000">
                    <a:alpha val="43137"/>
                  </a:srgbClr>
                </a:outerShdw>
              </a:effectLst>
              <a:latin typeface="汉仪中宋简" pitchFamily="49" charset="-122"/>
              <a:ea typeface="汉仪中宋简"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ppt_x"/>
                                          </p:val>
                                        </p:tav>
                                        <p:tav tm="100000">
                                          <p:val>
                                            <p:strVal val="#ppt_x"/>
                                          </p:val>
                                        </p:tav>
                                      </p:tavLst>
                                    </p:anim>
                                    <p:anim calcmode="lin" valueType="num">
                                      <p:cBhvr additive="base">
                                        <p:cTn id="8"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04"/>
                                        </p:tgtEl>
                                        <p:attrNameLst>
                                          <p:attrName>style.visibility</p:attrName>
                                        </p:attrNameLst>
                                      </p:cBhvr>
                                      <p:to>
                                        <p:strVal val="visible"/>
                                      </p:to>
                                    </p:set>
                                    <p:anim calcmode="lin" valueType="num">
                                      <p:cBhvr additive="base">
                                        <p:cTn id="13" dur="500" fill="hold"/>
                                        <p:tgtEl>
                                          <p:spTgt spid="4104"/>
                                        </p:tgtEl>
                                        <p:attrNameLst>
                                          <p:attrName>ppt_x</p:attrName>
                                        </p:attrNameLst>
                                      </p:cBhvr>
                                      <p:tavLst>
                                        <p:tav tm="0">
                                          <p:val>
                                            <p:strVal val="0-#ppt_w/2"/>
                                          </p:val>
                                        </p:tav>
                                        <p:tav tm="100000">
                                          <p:val>
                                            <p:strVal val="#ppt_x"/>
                                          </p:val>
                                        </p:tav>
                                      </p:tavLst>
                                    </p:anim>
                                    <p:anim calcmode="lin" valueType="num">
                                      <p:cBhvr additive="base">
                                        <p:cTn id="14"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P spid="410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755650" y="1392238"/>
            <a:ext cx="7920038"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b="1" dirty="0">
                <a:solidFill>
                  <a:srgbClr val="FF3300"/>
                </a:solidFill>
                <a:latin typeface="Garamond" pitchFamily="18" charset="0"/>
                <a:ea typeface="隶书" pitchFamily="49" charset="-122"/>
              </a:rPr>
              <a:t>       4</a:t>
            </a:r>
            <a:r>
              <a:rPr lang="zh-CN" altLang="en-US" sz="2400" b="1" dirty="0">
                <a:solidFill>
                  <a:srgbClr val="FF3300"/>
                </a:solidFill>
                <a:latin typeface="Garamond" pitchFamily="18" charset="0"/>
                <a:ea typeface="隶书" pitchFamily="49" charset="-122"/>
              </a:rPr>
              <a:t>、</a:t>
            </a:r>
            <a:r>
              <a:rPr lang="en-US" altLang="zh-CN" sz="2800" b="1" dirty="0">
                <a:solidFill>
                  <a:srgbClr val="FF3300"/>
                </a:solidFill>
                <a:latin typeface="Garamond" pitchFamily="18" charset="0"/>
                <a:ea typeface="隶书" pitchFamily="49" charset="-122"/>
              </a:rPr>
              <a:t>《</a:t>
            </a:r>
            <a:r>
              <a:rPr lang="zh-CN" altLang="en-US" sz="2800" b="1" dirty="0">
                <a:solidFill>
                  <a:srgbClr val="FF3300"/>
                </a:solidFill>
                <a:latin typeface="Garamond" pitchFamily="18" charset="0"/>
                <a:ea typeface="隶书" pitchFamily="49" charset="-122"/>
              </a:rPr>
              <a:t>家</a:t>
            </a:r>
            <a:r>
              <a:rPr lang="en-US" altLang="zh-CN" sz="2800" b="1" dirty="0">
                <a:solidFill>
                  <a:srgbClr val="FF3300"/>
                </a:solidFill>
                <a:latin typeface="Garamond" pitchFamily="18" charset="0"/>
                <a:ea typeface="隶书" pitchFamily="49" charset="-122"/>
              </a:rPr>
              <a:t>》</a:t>
            </a:r>
            <a:r>
              <a:rPr lang="zh-CN" altLang="en-US" sz="2800" b="1" dirty="0">
                <a:solidFill>
                  <a:srgbClr val="FF3300"/>
                </a:solidFill>
                <a:latin typeface="Garamond" pitchFamily="18" charset="0"/>
                <a:ea typeface="隶书" pitchFamily="49" charset="-122"/>
              </a:rPr>
              <a:t>的</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Garamond" pitchFamily="18" charset="0"/>
                <a:ea typeface="隶书" pitchFamily="49" charset="-122"/>
              </a:rPr>
              <a:t>序</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Garamond" pitchFamily="18" charset="0"/>
                <a:ea typeface="隶书" pitchFamily="49" charset="-122"/>
              </a:rPr>
              <a:t>是作为</a:t>
            </a:r>
            <a:r>
              <a:rPr lang="en-US" altLang="zh-CN" sz="2800" b="1" dirty="0">
                <a:solidFill>
                  <a:srgbClr val="FF3300"/>
                </a:solidFill>
                <a:latin typeface="Garamond" pitchFamily="18" charset="0"/>
                <a:ea typeface="隶书" pitchFamily="49" charset="-122"/>
              </a:rPr>
              <a:t>〈</a:t>
            </a:r>
            <a:r>
              <a:rPr lang="zh-CN" altLang="en-US" sz="2800" b="1" dirty="0">
                <a:solidFill>
                  <a:srgbClr val="FF3300"/>
                </a:solidFill>
                <a:latin typeface="Garamond" pitchFamily="18" charset="0"/>
                <a:ea typeface="隶书" pitchFamily="49" charset="-122"/>
              </a:rPr>
              <a:t>激流三部曲</a:t>
            </a:r>
            <a:r>
              <a:rPr lang="en-US" altLang="zh-CN" sz="2800" b="1" dirty="0">
                <a:solidFill>
                  <a:srgbClr val="FF3300"/>
                </a:solidFill>
                <a:latin typeface="Garamond" pitchFamily="18" charset="0"/>
                <a:ea typeface="隶书" pitchFamily="49" charset="-122"/>
              </a:rPr>
              <a:t>〉</a:t>
            </a:r>
            <a:r>
              <a:rPr lang="zh-CN" altLang="en-US" sz="2800" b="1" dirty="0">
                <a:solidFill>
                  <a:srgbClr val="FF3300"/>
                </a:solidFill>
                <a:latin typeface="Garamond" pitchFamily="18" charset="0"/>
                <a:ea typeface="隶书" pitchFamily="49" charset="-122"/>
              </a:rPr>
              <a:t>的总序发表的，联系文中有关</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Garamond" pitchFamily="18" charset="0"/>
                <a:ea typeface="隶书" pitchFamily="49" charset="-122"/>
              </a:rPr>
              <a:t>激流</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Garamond" pitchFamily="18" charset="0"/>
                <a:ea typeface="隶书" pitchFamily="49" charset="-122"/>
              </a:rPr>
              <a:t>的语句，说说作者是怎样理解和对待生活的。</a:t>
            </a:r>
            <a:endParaRPr lang="zh-CN" altLang="en-US" sz="2800" b="1" dirty="0">
              <a:solidFill>
                <a:srgbClr val="FF3300"/>
              </a:solidFill>
              <a:latin typeface="Garamond" pitchFamily="18" charset="0"/>
              <a:ea typeface="隶书" pitchFamily="49" charset="-122"/>
            </a:endParaRPr>
          </a:p>
        </p:txBody>
      </p:sp>
      <p:sp>
        <p:nvSpPr>
          <p:cNvPr id="23557" name="Rectangle 5"/>
          <p:cNvSpPr>
            <a:spLocks noChangeArrowheads="1"/>
          </p:cNvSpPr>
          <p:nvPr/>
        </p:nvSpPr>
        <p:spPr bwMode="auto">
          <a:xfrm>
            <a:off x="2051720" y="2994025"/>
            <a:ext cx="6553200"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6600FF"/>
                </a:solidFill>
                <a:latin typeface="Garamond" pitchFamily="18" charset="0"/>
                <a:ea typeface="隶书" pitchFamily="49" charset="-122"/>
              </a:rPr>
              <a:t>        </a:t>
            </a:r>
            <a:r>
              <a:rPr lang="zh-CN" altLang="en-US" sz="3200" b="1" dirty="0">
                <a:solidFill>
                  <a:srgbClr val="6600FF"/>
                </a:solidFill>
                <a:latin typeface="Garamond" pitchFamily="18" charset="0"/>
                <a:ea typeface="隶书" pitchFamily="49" charset="-122"/>
              </a:rPr>
              <a:t>作者认为，生活是勇往直前、</a:t>
            </a:r>
            <a:endParaRPr lang="zh-CN" altLang="en-US" sz="3200" b="1" dirty="0">
              <a:solidFill>
                <a:srgbClr val="6600FF"/>
              </a:solidFill>
              <a:latin typeface="Garamond" pitchFamily="18" charset="0"/>
              <a:ea typeface="隶书" pitchFamily="49" charset="-122"/>
            </a:endParaRPr>
          </a:p>
          <a:p>
            <a:r>
              <a:rPr lang="zh-CN" altLang="en-US" sz="3200" b="1" dirty="0">
                <a:solidFill>
                  <a:srgbClr val="6600FF"/>
                </a:solidFill>
                <a:latin typeface="Garamond" pitchFamily="18" charset="0"/>
                <a:ea typeface="隶书" pitchFamily="49" charset="-122"/>
              </a:rPr>
              <a:t>永不停止的；是充满力量、无可阻</a:t>
            </a:r>
            <a:endParaRPr lang="zh-CN" altLang="en-US" sz="3200" b="1" dirty="0">
              <a:solidFill>
                <a:srgbClr val="6600FF"/>
              </a:solidFill>
              <a:latin typeface="Garamond" pitchFamily="18" charset="0"/>
              <a:ea typeface="隶书" pitchFamily="49" charset="-122"/>
            </a:endParaRPr>
          </a:p>
          <a:p>
            <a:r>
              <a:rPr lang="zh-CN" altLang="en-US" sz="3200" b="1" dirty="0">
                <a:solidFill>
                  <a:srgbClr val="6600FF"/>
                </a:solidFill>
                <a:latin typeface="Garamond" pitchFamily="18" charset="0"/>
                <a:ea typeface="隶书" pitchFamily="49" charset="-122"/>
              </a:rPr>
              <a:t>挡的；是有爱，有恨，有欢乐，也</a:t>
            </a:r>
            <a:endParaRPr lang="zh-CN" altLang="en-US" sz="3200" b="1" dirty="0">
              <a:solidFill>
                <a:srgbClr val="6600FF"/>
              </a:solidFill>
              <a:latin typeface="Garamond" pitchFamily="18" charset="0"/>
              <a:ea typeface="隶书" pitchFamily="49" charset="-122"/>
            </a:endParaRPr>
          </a:p>
          <a:p>
            <a:r>
              <a:rPr lang="zh-CN" altLang="en-US" sz="3200" b="1" dirty="0">
                <a:solidFill>
                  <a:srgbClr val="6600FF"/>
                </a:solidFill>
                <a:latin typeface="Garamond" pitchFamily="18" charset="0"/>
                <a:ea typeface="隶书" pitchFamily="49" charset="-122"/>
              </a:rPr>
              <a:t>有痛苦的。对待生活的态度应该是</a:t>
            </a:r>
            <a:endParaRPr lang="zh-CN" altLang="en-US" sz="3200" b="1" dirty="0">
              <a:solidFill>
                <a:srgbClr val="6600FF"/>
              </a:solidFill>
              <a:latin typeface="Garamond" pitchFamily="18" charset="0"/>
              <a:ea typeface="隶书" pitchFamily="49" charset="-122"/>
            </a:endParaRPr>
          </a:p>
          <a:p>
            <a:r>
              <a:rPr lang="zh-CN" altLang="en-US" sz="3200" b="1" dirty="0">
                <a:solidFill>
                  <a:srgbClr val="6600FF"/>
                </a:solidFill>
                <a:latin typeface="Arial" panose="020B0604020202020204"/>
                <a:ea typeface="隶书" pitchFamily="49" charset="-122"/>
              </a:rPr>
              <a:t>“</a:t>
            </a:r>
            <a:r>
              <a:rPr lang="zh-CN" altLang="en-US" sz="3200" b="1" dirty="0">
                <a:solidFill>
                  <a:srgbClr val="6600FF"/>
                </a:solidFill>
                <a:latin typeface="Garamond" pitchFamily="18" charset="0"/>
                <a:ea typeface="隶书" pitchFamily="49" charset="-122"/>
              </a:rPr>
              <a:t>搏斗</a:t>
            </a:r>
            <a:r>
              <a:rPr lang="zh-CN" altLang="en-US" sz="3200" b="1" dirty="0">
                <a:solidFill>
                  <a:srgbClr val="6600FF"/>
                </a:solidFill>
                <a:latin typeface="Arial" panose="020B0604020202020204"/>
                <a:ea typeface="隶书" pitchFamily="49" charset="-122"/>
              </a:rPr>
              <a:t>”</a:t>
            </a:r>
            <a:r>
              <a:rPr lang="zh-CN" altLang="en-US" sz="3200" b="1" dirty="0">
                <a:solidFill>
                  <a:srgbClr val="6600FF"/>
                </a:solidFill>
                <a:latin typeface="Garamond" pitchFamily="18" charset="0"/>
                <a:ea typeface="隶书" pitchFamily="49" charset="-122"/>
              </a:rPr>
              <a:t>，是</a:t>
            </a:r>
            <a:r>
              <a:rPr lang="zh-CN" altLang="en-US" sz="3200" b="1" dirty="0">
                <a:solidFill>
                  <a:srgbClr val="6600FF"/>
                </a:solidFill>
                <a:latin typeface="Arial" panose="020B0604020202020204"/>
                <a:ea typeface="隶书" pitchFamily="49" charset="-122"/>
              </a:rPr>
              <a:t>“</a:t>
            </a:r>
            <a:r>
              <a:rPr lang="zh-CN" altLang="en-US" sz="3200" b="1" dirty="0">
                <a:solidFill>
                  <a:srgbClr val="6600FF"/>
                </a:solidFill>
                <a:latin typeface="Garamond" pitchFamily="18" charset="0"/>
                <a:ea typeface="隶书" pitchFamily="49" charset="-122"/>
              </a:rPr>
              <a:t>征服</a:t>
            </a:r>
            <a:r>
              <a:rPr lang="zh-CN" altLang="en-US" sz="3200" b="1" dirty="0">
                <a:solidFill>
                  <a:srgbClr val="6600FF"/>
                </a:solidFill>
                <a:latin typeface="Arial" panose="020B0604020202020204"/>
                <a:ea typeface="隶书" pitchFamily="49" charset="-122"/>
              </a:rPr>
              <a:t>”</a:t>
            </a:r>
            <a:r>
              <a:rPr lang="zh-CN" altLang="en-US" sz="3200" b="1" dirty="0">
                <a:solidFill>
                  <a:srgbClr val="6600FF"/>
                </a:solidFill>
                <a:latin typeface="Garamond" pitchFamily="18" charset="0"/>
                <a:ea typeface="隶书" pitchFamily="49" charset="-122"/>
              </a:rPr>
              <a:t>。</a:t>
            </a:r>
            <a:endParaRPr lang="zh-CN" altLang="en-US" sz="3200" b="1" dirty="0">
              <a:solidFill>
                <a:srgbClr val="6600FF"/>
              </a:solidFill>
              <a:latin typeface="Garamond" pitchFamily="18" charset="0"/>
              <a:ea typeface="隶书" pitchFamily="49" charset="-122"/>
            </a:endParaRPr>
          </a:p>
        </p:txBody>
      </p:sp>
      <p:sp>
        <p:nvSpPr>
          <p:cNvPr id="23558" name="Text Box 6"/>
          <p:cNvSpPr txBox="1">
            <a:spLocks noChangeArrowheads="1"/>
          </p:cNvSpPr>
          <p:nvPr/>
        </p:nvSpPr>
        <p:spPr bwMode="auto">
          <a:xfrm>
            <a:off x="250825" y="333375"/>
            <a:ext cx="583406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sz="4800">
              <a:solidFill>
                <a:srgbClr val="339933"/>
              </a:solidFill>
              <a:latin typeface="Garamond"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p:cTn id="7" dur="1000" fill="hold"/>
                                        <p:tgtEl>
                                          <p:spTgt spid="23556"/>
                                        </p:tgtEl>
                                        <p:attrNameLst>
                                          <p:attrName>ppt_w</p:attrName>
                                        </p:attrNameLst>
                                      </p:cBhvr>
                                      <p:tavLst>
                                        <p:tav tm="0">
                                          <p:val>
                                            <p:fltVal val="0"/>
                                          </p:val>
                                        </p:tav>
                                        <p:tav tm="100000">
                                          <p:val>
                                            <p:strVal val="#ppt_w"/>
                                          </p:val>
                                        </p:tav>
                                      </p:tavLst>
                                    </p:anim>
                                    <p:anim calcmode="lin" valueType="num">
                                      <p:cBhvr>
                                        <p:cTn id="8" dur="1000" fill="hold"/>
                                        <p:tgtEl>
                                          <p:spTgt spid="2355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Effect transition="in" filter="diamond(in)">
                                      <p:cBhvr>
                                        <p:cTn id="13" dur="2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ph type="title"/>
          </p:nvPr>
        </p:nvSpPr>
        <p:spPr/>
        <p:txBody>
          <a:bodyPr/>
          <a:lstStyle/>
          <a:p>
            <a:pPr algn="l"/>
            <a:r>
              <a:rPr lang="zh-CN" altLang="en-US" b="0" dirty="0">
                <a:solidFill>
                  <a:srgbClr val="FF0000"/>
                </a:solidFill>
                <a:ea typeface="楷体_GB2312" pitchFamily="49" charset="-122"/>
              </a:rPr>
              <a:t>阅读、思考、讨论</a:t>
            </a:r>
            <a:endParaRPr lang="zh-CN" altLang="en-US" b="0" dirty="0">
              <a:solidFill>
                <a:srgbClr val="FF0000"/>
              </a:solidFill>
              <a:ea typeface="楷体_GB2312" pitchFamily="49" charset="-122"/>
            </a:endParaRPr>
          </a:p>
        </p:txBody>
      </p:sp>
      <p:sp>
        <p:nvSpPr>
          <p:cNvPr id="16387" name="Rectangle 3"/>
          <p:cNvSpPr>
            <a:spLocks noChangeArrowheads="1"/>
          </p:cNvSpPr>
          <p:nvPr>
            <p:ph type="body" idx="1"/>
          </p:nvPr>
        </p:nvSpPr>
        <p:spPr>
          <a:xfrm>
            <a:off x="0" y="1124744"/>
            <a:ext cx="9144000" cy="4525962"/>
          </a:xfrm>
        </p:spPr>
        <p:txBody>
          <a:bodyPr/>
          <a:lstStyle/>
          <a:p>
            <a:r>
              <a:rPr lang="zh-CN" sz="2800" dirty="0">
                <a:latin typeface="楷体_GB2312" pitchFamily="49" charset="-122"/>
                <a:ea typeface="楷体_GB2312" pitchFamily="49" charset="-122"/>
              </a:rPr>
              <a:t>1、课文中列出几个文学家，他们对生活</a:t>
            </a:r>
            <a:r>
              <a:rPr lang="zh-CN" altLang="en-US" sz="2800" dirty="0">
                <a:latin typeface="楷体_GB2312" pitchFamily="49" charset="-122"/>
                <a:ea typeface="楷体_GB2312" pitchFamily="49" charset="-122"/>
              </a:rPr>
              <a:t>有怎样</a:t>
            </a:r>
            <a:r>
              <a:rPr lang="zh-CN" sz="2800" dirty="0">
                <a:latin typeface="楷体_GB2312" pitchFamily="49" charset="-122"/>
                <a:ea typeface="楷体_GB2312" pitchFamily="49" charset="-122"/>
              </a:rPr>
              <a:t>不同</a:t>
            </a:r>
            <a:r>
              <a:rPr lang="zh-CN" altLang="en-US" sz="2800" dirty="0">
                <a:latin typeface="楷体_GB2312" pitchFamily="49" charset="-122"/>
                <a:ea typeface="楷体_GB2312" pitchFamily="49" charset="-122"/>
              </a:rPr>
              <a:t>的</a:t>
            </a:r>
            <a:r>
              <a:rPr lang="zh-CN" sz="2800" dirty="0">
                <a:latin typeface="楷体_GB2312" pitchFamily="49" charset="-122"/>
                <a:ea typeface="楷体_GB2312" pitchFamily="49" charset="-122"/>
              </a:rPr>
              <a:t>看法</a:t>
            </a:r>
            <a:r>
              <a:rPr lang="zh-CN" altLang="en-US" sz="2800" dirty="0">
                <a:latin typeface="楷体_GB2312" pitchFamily="49" charset="-122"/>
                <a:ea typeface="楷体_GB2312" pitchFamily="49" charset="-122"/>
              </a:rPr>
              <a:t>？</a:t>
            </a:r>
            <a:endParaRPr lang="zh-CN" altLang="en-US" sz="2800" dirty="0">
              <a:latin typeface="楷体_GB2312" pitchFamily="49" charset="-122"/>
              <a:ea typeface="楷体_GB2312" pitchFamily="49" charset="-122"/>
            </a:endParaRPr>
          </a:p>
          <a:p>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、作者认为</a:t>
            </a:r>
            <a:r>
              <a:rPr lang="zh-CN" altLang="en-US" sz="2800" dirty="0">
                <a:latin typeface="Arial" panose="020B0604020202020204"/>
                <a:ea typeface="楷体_GB2312" pitchFamily="49" charset="-122"/>
              </a:rPr>
              <a:t>“</a:t>
            </a:r>
            <a:r>
              <a:rPr lang="zh-CN" altLang="en-US" sz="2800" dirty="0">
                <a:latin typeface="楷体_GB2312" pitchFamily="49" charset="-122"/>
                <a:ea typeface="楷体_GB2312" pitchFamily="49" charset="-122"/>
              </a:rPr>
              <a:t>生活并不是悲剧。它是一场搏斗</a:t>
            </a:r>
            <a:r>
              <a:rPr lang="zh-CN" altLang="en-US" sz="2800" dirty="0">
                <a:latin typeface="Arial" panose="020B0604020202020204"/>
                <a:ea typeface="楷体_GB2312" pitchFamily="49" charset="-122"/>
              </a:rPr>
              <a:t>”</a:t>
            </a:r>
            <a:r>
              <a:rPr lang="zh-CN" altLang="en-US" sz="2800" dirty="0">
                <a:latin typeface="楷体_GB2312" pitchFamily="49" charset="-122"/>
                <a:ea typeface="楷体_GB2312" pitchFamily="49" charset="-122"/>
              </a:rPr>
              <a:t>。理由是什么？</a:t>
            </a:r>
            <a:endParaRPr lang="zh-CN" altLang="en-US" sz="2800" dirty="0">
              <a:latin typeface="楷体_GB2312" pitchFamily="49" charset="-122"/>
              <a:ea typeface="楷体_GB2312" pitchFamily="49" charset="-122"/>
            </a:endParaRPr>
          </a:p>
          <a:p>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、从此，你可以看出早年的巴金是一个什么样的人？</a:t>
            </a:r>
            <a:endParaRPr lang="zh-CN" altLang="en-US" sz="2800" dirty="0">
              <a:latin typeface="楷体_GB2312" pitchFamily="49" charset="-122"/>
              <a:ea typeface="楷体_GB2312" pitchFamily="49" charset="-122"/>
            </a:endParaRPr>
          </a:p>
          <a:p>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、我们可以从序文中看到他用什么去同黑暗搏斗吗？</a:t>
            </a:r>
            <a:endParaRPr lang="zh-CN" altLang="en-US" sz="2800" dirty="0">
              <a:latin typeface="楷体_GB2312" pitchFamily="49" charset="-122"/>
              <a:ea typeface="楷体_GB2312" pitchFamily="49" charset="-122"/>
            </a:endParaRPr>
          </a:p>
          <a:p>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、你对这个时期的巴金是如何评价的</a:t>
            </a:r>
            <a:r>
              <a:rPr lang="zh-CN" altLang="en-US" sz="2800" dirty="0" smtClean="0">
                <a:latin typeface="楷体_GB2312" pitchFamily="49" charset="-122"/>
                <a:ea typeface="楷体_GB2312" pitchFamily="49" charset="-122"/>
              </a:rPr>
              <a:t>？</a:t>
            </a:r>
            <a:endParaRPr lang="zh-CN" alt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ph type="title"/>
          </p:nvPr>
        </p:nvSpPr>
        <p:spPr>
          <a:xfrm>
            <a:off x="468313" y="188913"/>
            <a:ext cx="5554662" cy="720725"/>
          </a:xfrm>
        </p:spPr>
        <p:txBody>
          <a:bodyPr/>
          <a:lstStyle/>
          <a:p>
            <a:pPr algn="l"/>
            <a:r>
              <a:rPr lang="zh-CN" altLang="en-US" sz="2800" b="0">
                <a:solidFill>
                  <a:srgbClr val="FF0000"/>
                </a:solidFill>
                <a:ea typeface="楷体_GB2312" pitchFamily="49" charset="-122"/>
              </a:rPr>
              <a:t>阅读、思考、讨论</a:t>
            </a:r>
            <a:endParaRPr lang="zh-CN" sz="2800" b="0">
              <a:solidFill>
                <a:srgbClr val="FF0000"/>
              </a:solidFill>
              <a:ea typeface="楷体_GB2312" pitchFamily="49" charset="-122"/>
            </a:endParaRPr>
          </a:p>
        </p:txBody>
      </p:sp>
      <p:sp>
        <p:nvSpPr>
          <p:cNvPr id="9219" name="Rectangle 3"/>
          <p:cNvSpPr>
            <a:spLocks noChangeArrowheads="1"/>
          </p:cNvSpPr>
          <p:nvPr>
            <p:ph type="body" idx="1"/>
          </p:nvPr>
        </p:nvSpPr>
        <p:spPr>
          <a:xfrm>
            <a:off x="395288" y="692150"/>
            <a:ext cx="8220075" cy="792163"/>
          </a:xfrm>
        </p:spPr>
        <p:txBody>
          <a:bodyPr/>
          <a:lstStyle/>
          <a:p>
            <a:r>
              <a:rPr lang="zh-CN" sz="2800" dirty="0">
                <a:latin typeface="楷体_GB2312" pitchFamily="49" charset="-122"/>
                <a:ea typeface="楷体_GB2312" pitchFamily="49" charset="-122"/>
              </a:rPr>
              <a:t>1、课文中列出几个文学家，他们对生活</a:t>
            </a:r>
            <a:r>
              <a:rPr lang="zh-CN" altLang="en-US" sz="2800" dirty="0">
                <a:latin typeface="楷体_GB2312" pitchFamily="49" charset="-122"/>
                <a:ea typeface="楷体_GB2312" pitchFamily="49" charset="-122"/>
              </a:rPr>
              <a:t>有怎样</a:t>
            </a:r>
            <a:r>
              <a:rPr lang="zh-CN" sz="2800" dirty="0">
                <a:latin typeface="楷体_GB2312" pitchFamily="49" charset="-122"/>
                <a:ea typeface="楷体_GB2312" pitchFamily="49" charset="-122"/>
              </a:rPr>
              <a:t>不同</a:t>
            </a:r>
            <a:r>
              <a:rPr lang="zh-CN" altLang="en-US" sz="2800" dirty="0">
                <a:latin typeface="楷体_GB2312" pitchFamily="49" charset="-122"/>
                <a:ea typeface="楷体_GB2312" pitchFamily="49" charset="-122"/>
              </a:rPr>
              <a:t>的</a:t>
            </a:r>
            <a:r>
              <a:rPr lang="zh-CN" sz="2800" dirty="0">
                <a:latin typeface="楷体_GB2312" pitchFamily="49" charset="-122"/>
                <a:ea typeface="楷体_GB2312" pitchFamily="49" charset="-122"/>
              </a:rPr>
              <a:t>看法</a:t>
            </a:r>
            <a:r>
              <a:rPr lang="zh-CN" altLang="en-US" sz="2800" dirty="0">
                <a:latin typeface="楷体_GB2312" pitchFamily="49" charset="-122"/>
                <a:ea typeface="楷体_GB2312" pitchFamily="49" charset="-122"/>
              </a:rPr>
              <a:t>？</a:t>
            </a:r>
            <a:endParaRPr lang="zh-CN" sz="2800" dirty="0">
              <a:latin typeface="楷体_GB2312" pitchFamily="49" charset="-122"/>
              <a:ea typeface="楷体_GB2312" pitchFamily="49" charset="-122"/>
            </a:endParaRPr>
          </a:p>
          <a:p>
            <a:endParaRPr lang="zh-CN" sz="2800" dirty="0">
              <a:latin typeface="楷体_GB2312" pitchFamily="49" charset="-122"/>
              <a:ea typeface="楷体_GB2312" pitchFamily="49" charset="-122"/>
            </a:endParaRPr>
          </a:p>
        </p:txBody>
      </p:sp>
      <p:sp>
        <p:nvSpPr>
          <p:cNvPr id="9220" name="Text Box 4"/>
          <p:cNvSpPr txBox="1">
            <a:spLocks noChangeArrowheads="1"/>
          </p:cNvSpPr>
          <p:nvPr/>
        </p:nvSpPr>
        <p:spPr bwMode="auto">
          <a:xfrm>
            <a:off x="971550" y="1628775"/>
            <a:ext cx="7056438"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800" dirty="0">
                <a:solidFill>
                  <a:srgbClr val="FF0000"/>
                </a:solidFill>
                <a:ea typeface="楷体_GB2312" pitchFamily="49" charset="-122"/>
              </a:rPr>
              <a:t>托尔斯泰</a:t>
            </a:r>
            <a:r>
              <a:rPr lang="zh-CN" altLang="en-US" sz="2800" dirty="0">
                <a:solidFill>
                  <a:srgbClr val="FF0000"/>
                </a:solidFill>
                <a:ea typeface="楷体_GB2312" pitchFamily="49" charset="-122"/>
              </a:rPr>
              <a:t>：</a:t>
            </a:r>
            <a:r>
              <a:rPr lang="zh-CN" sz="2800" dirty="0">
                <a:solidFill>
                  <a:srgbClr val="FF0000"/>
                </a:solidFill>
                <a:ea typeface="楷体_GB2312" pitchFamily="49" charset="-122"/>
              </a:rPr>
              <a:t>生活本身就是一个悲剧；</a:t>
            </a:r>
            <a:endParaRPr lang="zh-CN" sz="2800" dirty="0">
              <a:solidFill>
                <a:srgbClr val="FF0000"/>
              </a:solidFill>
              <a:ea typeface="楷体_GB2312" pitchFamily="49" charset="-122"/>
            </a:endParaRPr>
          </a:p>
          <a:p>
            <a:r>
              <a:rPr lang="zh-CN" sz="2800" dirty="0">
                <a:solidFill>
                  <a:srgbClr val="FF0000"/>
                </a:solidFill>
                <a:ea typeface="楷体_GB2312" pitchFamily="49" charset="-122"/>
              </a:rPr>
              <a:t>罗曼罗兰</a:t>
            </a:r>
            <a:r>
              <a:rPr lang="zh-CN" altLang="en-US" sz="2800" dirty="0">
                <a:solidFill>
                  <a:srgbClr val="FF0000"/>
                </a:solidFill>
                <a:ea typeface="楷体_GB2312" pitchFamily="49" charset="-122"/>
              </a:rPr>
              <a:t>：</a:t>
            </a:r>
            <a:r>
              <a:rPr lang="zh-CN" sz="2800" dirty="0">
                <a:solidFill>
                  <a:srgbClr val="FF0000"/>
                </a:solidFill>
                <a:ea typeface="楷体_GB2312" pitchFamily="49" charset="-122"/>
              </a:rPr>
              <a:t>为的是</a:t>
            </a:r>
            <a:r>
              <a:rPr lang="zh-CN" altLang="en-US" sz="2800" dirty="0">
                <a:solidFill>
                  <a:srgbClr val="FF0000"/>
                </a:solidFill>
                <a:ea typeface="楷体_GB2312" pitchFamily="49" charset="-122"/>
              </a:rPr>
              <a:t>来</a:t>
            </a:r>
            <a:r>
              <a:rPr lang="zh-CN" sz="2800" dirty="0">
                <a:solidFill>
                  <a:srgbClr val="FF0000"/>
                </a:solidFill>
                <a:ea typeface="楷体_GB2312" pitchFamily="49" charset="-122"/>
              </a:rPr>
              <a:t>征服它；</a:t>
            </a:r>
            <a:endParaRPr lang="zh-CN" sz="2800" dirty="0">
              <a:solidFill>
                <a:srgbClr val="FF0000"/>
              </a:solidFill>
              <a:ea typeface="楷体_GB2312" pitchFamily="49" charset="-122"/>
            </a:endParaRPr>
          </a:p>
          <a:p>
            <a:r>
              <a:rPr lang="zh-CN" sz="2800" dirty="0">
                <a:solidFill>
                  <a:srgbClr val="FF0000"/>
                </a:solidFill>
                <a:ea typeface="楷体_GB2312" pitchFamily="49" charset="-122"/>
              </a:rPr>
              <a:t>鲁迅</a:t>
            </a:r>
            <a:r>
              <a:rPr lang="zh-CN" altLang="en-US" sz="2800" dirty="0">
                <a:solidFill>
                  <a:srgbClr val="FF0000"/>
                </a:solidFill>
                <a:ea typeface="楷体_GB2312" pitchFamily="49" charset="-122"/>
              </a:rPr>
              <a:t>： </a:t>
            </a:r>
            <a:r>
              <a:rPr lang="zh-CN" sz="2800" dirty="0">
                <a:solidFill>
                  <a:srgbClr val="FF0000"/>
                </a:solidFill>
                <a:ea typeface="楷体_GB2312" pitchFamily="49" charset="-122"/>
              </a:rPr>
              <a:t>是一条道路</a:t>
            </a:r>
            <a:r>
              <a:rPr lang="zh-CN" altLang="en-US" sz="2800" dirty="0">
                <a:ea typeface="楷体_GB2312" pitchFamily="49" charset="-122"/>
              </a:rPr>
              <a:t>。</a:t>
            </a:r>
            <a:endParaRPr lang="zh-CN" sz="2800" dirty="0">
              <a:ea typeface="楷体_GB2312" pitchFamily="49" charset="-122"/>
            </a:endParaRPr>
          </a:p>
          <a:p>
            <a:endParaRPr lang="zh-CN" sz="2800" dirty="0">
              <a:ea typeface="楷体_GB2312" pitchFamily="49" charset="-122"/>
            </a:endParaRPr>
          </a:p>
          <a:p>
            <a:endParaRPr lang="zh-CN" sz="2800" dirty="0">
              <a:ea typeface="楷体_GB2312" pitchFamily="49" charset="-122"/>
            </a:endParaRPr>
          </a:p>
        </p:txBody>
      </p:sp>
      <p:sp>
        <p:nvSpPr>
          <p:cNvPr id="9221" name="Text Box 5"/>
          <p:cNvSpPr txBox="1">
            <a:spLocks noChangeArrowheads="1"/>
          </p:cNvSpPr>
          <p:nvPr/>
        </p:nvSpPr>
        <p:spPr bwMode="auto">
          <a:xfrm>
            <a:off x="827088" y="2924175"/>
            <a:ext cx="7489825"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a:latin typeface="楷体_GB2312" pitchFamily="49" charset="-122"/>
                <a:ea typeface="楷体_GB2312" pitchFamily="49" charset="-122"/>
              </a:rPr>
              <a:t>2</a:t>
            </a:r>
            <a:r>
              <a:rPr lang="zh-CN" altLang="en-US" sz="2800">
                <a:latin typeface="楷体_GB2312" pitchFamily="49" charset="-122"/>
                <a:ea typeface="楷体_GB2312" pitchFamily="49" charset="-122"/>
              </a:rPr>
              <a:t>、作者认为“生活并不是悲剧。它是一场‘搏斗’。理由是什么”？ </a:t>
            </a:r>
            <a:endParaRPr lang="zh-CN" altLang="en-US" sz="2800">
              <a:latin typeface="楷体_GB2312" pitchFamily="49" charset="-122"/>
              <a:ea typeface="楷体_GB2312" pitchFamily="49" charset="-122"/>
            </a:endParaRPr>
          </a:p>
          <a:p>
            <a:endParaRPr lang="zh-CN" altLang="en-US" sz="2800">
              <a:latin typeface="楷体_GB2312" pitchFamily="49" charset="-122"/>
              <a:ea typeface="楷体_GB2312" pitchFamily="49" charset="-122"/>
            </a:endParaRPr>
          </a:p>
        </p:txBody>
      </p:sp>
      <p:sp>
        <p:nvSpPr>
          <p:cNvPr id="9222" name="Rectangle 6"/>
          <p:cNvSpPr>
            <a:spLocks noChangeArrowheads="1"/>
          </p:cNvSpPr>
          <p:nvPr/>
        </p:nvSpPr>
        <p:spPr bwMode="auto">
          <a:xfrm>
            <a:off x="2627313" y="4076700"/>
            <a:ext cx="6264275" cy="173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FontTx/>
              <a:buChar char="•"/>
            </a:pPr>
            <a:r>
              <a:rPr lang="zh-CN" sz="2400">
                <a:solidFill>
                  <a:srgbClr val="FF0000"/>
                </a:solidFill>
              </a:rPr>
              <a:t>“</a:t>
            </a:r>
            <a:r>
              <a:rPr lang="zh-CN" sz="2400" b="1">
                <a:solidFill>
                  <a:srgbClr val="FF0000"/>
                </a:solidFill>
              </a:rPr>
              <a:t>我的周围是无边的黑暗</a:t>
            </a:r>
            <a:r>
              <a:rPr lang="en-US" altLang="zh-CN" sz="2400" b="1">
                <a:solidFill>
                  <a:srgbClr val="FF0000"/>
                </a:solidFill>
              </a:rPr>
              <a:t>……</a:t>
            </a:r>
            <a:r>
              <a:rPr lang="zh-CN" altLang="en-US" sz="2400" b="1">
                <a:solidFill>
                  <a:srgbClr val="FF0000"/>
                </a:solidFill>
              </a:rPr>
              <a:t>我无论在什么地方总</a:t>
            </a:r>
            <a:r>
              <a:rPr lang="zh-CN" sz="2400" b="1">
                <a:solidFill>
                  <a:srgbClr val="FF0000"/>
                </a:solidFill>
              </a:rPr>
              <a:t>看见</a:t>
            </a:r>
            <a:r>
              <a:rPr lang="zh-CN" altLang="en-US" sz="2400" b="1">
                <a:solidFill>
                  <a:srgbClr val="FF0000"/>
                </a:solidFill>
              </a:rPr>
              <a:t>一股</a:t>
            </a:r>
            <a:r>
              <a:rPr lang="zh-CN" sz="2400" b="1">
                <a:solidFill>
                  <a:srgbClr val="FF0000"/>
                </a:solidFill>
              </a:rPr>
              <a:t>生活的激流在动荡，在创造自已的道路</a:t>
            </a:r>
            <a:r>
              <a:rPr lang="zh-CN" altLang="en-US" sz="2400" b="1">
                <a:solidFill>
                  <a:srgbClr val="FF0000"/>
                </a:solidFill>
              </a:rPr>
              <a:t>”。</a:t>
            </a:r>
            <a:r>
              <a:rPr lang="zh-CN" sz="2400" b="1">
                <a:solidFill>
                  <a:srgbClr val="FF0000"/>
                </a:solidFill>
              </a:rPr>
              <a:t>“我跟所有其余的人一样，生活在这个世界上，是为着来征服生活。我也曾参加在这个‘搏斗’里面”</a:t>
            </a:r>
            <a:r>
              <a:rPr lang="zh-CN" altLang="en-US" sz="2400" b="1">
                <a:solidFill>
                  <a:srgbClr val="FF0000"/>
                </a:solidFill>
              </a:rPr>
              <a:t>。</a:t>
            </a:r>
            <a:endParaRPr lang="zh-CN"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2000" fill="hold"/>
                                        <p:tgtEl>
                                          <p:spTgt spid="9220"/>
                                        </p:tgtEl>
                                        <p:attrNameLst>
                                          <p:attrName>ppt_x</p:attrName>
                                        </p:attrNameLst>
                                      </p:cBhvr>
                                      <p:tavLst>
                                        <p:tav tm="0">
                                          <p:val>
                                            <p:strVal val="#ppt_x"/>
                                          </p:val>
                                        </p:tav>
                                        <p:tav tm="100000">
                                          <p:val>
                                            <p:strVal val="#ppt_x"/>
                                          </p:val>
                                        </p:tav>
                                      </p:tavLst>
                                    </p:anim>
                                    <p:anim calcmode="lin" valueType="num">
                                      <p:cBhvr additive="base">
                                        <p:cTn id="8" dur="20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additive="base">
                                        <p:cTn id="13" dur="500" fill="hold"/>
                                        <p:tgtEl>
                                          <p:spTgt spid="9221"/>
                                        </p:tgtEl>
                                        <p:attrNameLst>
                                          <p:attrName>ppt_x</p:attrName>
                                        </p:attrNameLst>
                                      </p:cBhvr>
                                      <p:tavLst>
                                        <p:tav tm="0">
                                          <p:val>
                                            <p:strVal val="#ppt_x"/>
                                          </p:val>
                                        </p:tav>
                                        <p:tav tm="100000">
                                          <p:val>
                                            <p:strVal val="#ppt_x"/>
                                          </p:val>
                                        </p:tav>
                                      </p:tavLst>
                                    </p:anim>
                                    <p:anim calcmode="lin" valueType="num">
                                      <p:cBhvr additive="base">
                                        <p:cTn id="14"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2"/>
                                        </p:tgtEl>
                                        <p:attrNameLst>
                                          <p:attrName>style.visibility</p:attrName>
                                        </p:attrNameLst>
                                      </p:cBhvr>
                                      <p:to>
                                        <p:strVal val="visible"/>
                                      </p:to>
                                    </p:set>
                                    <p:anim calcmode="lin" valueType="num">
                                      <p:cBhvr additive="base">
                                        <p:cTn id="19" dur="500" fill="hold"/>
                                        <p:tgtEl>
                                          <p:spTgt spid="9222"/>
                                        </p:tgtEl>
                                        <p:attrNameLst>
                                          <p:attrName>ppt_x</p:attrName>
                                        </p:attrNameLst>
                                      </p:cBhvr>
                                      <p:tavLst>
                                        <p:tav tm="0">
                                          <p:val>
                                            <p:strVal val="#ppt_x"/>
                                          </p:val>
                                        </p:tav>
                                        <p:tav tm="100000">
                                          <p:val>
                                            <p:strVal val="#ppt_x"/>
                                          </p:val>
                                        </p:tav>
                                      </p:tavLst>
                                    </p:anim>
                                    <p:anim calcmode="lin" valueType="num">
                                      <p:cBhvr additive="base">
                                        <p:cTn id="20"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P spid="9221" grpId="0"/>
      <p:bldP spid="92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900113" y="1196975"/>
            <a:ext cx="79930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楷体_GB2312" pitchFamily="49" charset="-122"/>
                <a:ea typeface="楷体_GB2312" pitchFamily="49" charset="-122"/>
              </a:rPr>
              <a:t>从此，你可以看出早年的巴金是一个什么样的人？</a:t>
            </a:r>
            <a:endParaRPr lang="zh-CN" altLang="en-US" sz="2800">
              <a:latin typeface="楷体_GB2312" pitchFamily="49" charset="-122"/>
              <a:ea typeface="楷体_GB2312" pitchFamily="49" charset="-122"/>
            </a:endParaRPr>
          </a:p>
        </p:txBody>
      </p:sp>
      <p:sp>
        <p:nvSpPr>
          <p:cNvPr id="10244" name="Text Box 4"/>
          <p:cNvSpPr txBox="1">
            <a:spLocks noChangeArrowheads="1"/>
          </p:cNvSpPr>
          <p:nvPr/>
        </p:nvSpPr>
        <p:spPr bwMode="auto">
          <a:xfrm>
            <a:off x="1835150" y="2781300"/>
            <a:ext cx="60579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solidFill>
                  <a:srgbClr val="FF0000"/>
                </a:solidFill>
                <a:ea typeface="楷体_GB2312" pitchFamily="49" charset="-122"/>
              </a:rPr>
              <a:t>一个在生活的激流中搏斗的战士。</a:t>
            </a:r>
            <a:endParaRPr lang="zh-CN" altLang="en-US" sz="2800">
              <a:solidFill>
                <a:srgbClr val="FF0000"/>
              </a:solidFill>
              <a:ea typeface="楷体_GB2312" pitchFamily="49" charset="-122"/>
            </a:endParaRPr>
          </a:p>
        </p:txBody>
      </p:sp>
      <p:sp>
        <p:nvSpPr>
          <p:cNvPr id="10245" name="Rectangle 5"/>
          <p:cNvSpPr>
            <a:spLocks noChangeArrowheads="1"/>
          </p:cNvSpPr>
          <p:nvPr>
            <p:ph type="body" idx="1"/>
          </p:nvPr>
        </p:nvSpPr>
        <p:spPr>
          <a:xfrm>
            <a:off x="468313" y="1268413"/>
            <a:ext cx="8229600" cy="4465637"/>
          </a:xfrm>
        </p:spPr>
        <p:txBody>
          <a:bodyPr/>
          <a:lstStyle/>
          <a:p>
            <a:pPr>
              <a:buFontTx/>
              <a:buNone/>
            </a:pPr>
            <a:r>
              <a:rPr lang="en-US" altLang="zh-CN" sz="2800"/>
              <a:t>3</a:t>
            </a:r>
            <a:r>
              <a:rPr lang="en-US" altLang="zh-CN"/>
              <a:t>.</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diamond(in)">
                                      <p:cBhvr>
                                        <p:cTn id="7" dur="3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ph type="body" idx="1"/>
          </p:nvPr>
        </p:nvSpPr>
        <p:spPr>
          <a:xfrm>
            <a:off x="466725" y="1341438"/>
            <a:ext cx="8229600" cy="1079500"/>
          </a:xfrm>
        </p:spPr>
        <p:txBody>
          <a:bodyPr/>
          <a:lstStyle/>
          <a:p>
            <a:r>
              <a:rPr lang="en-US" altLang="zh-CN" sz="2800">
                <a:latin typeface="楷体_GB2312" pitchFamily="49" charset="-122"/>
                <a:ea typeface="楷体_GB2312" pitchFamily="49" charset="-122"/>
              </a:rPr>
              <a:t>4</a:t>
            </a:r>
            <a:r>
              <a:rPr lang="zh-CN" altLang="en-US" sz="2800">
                <a:latin typeface="楷体_GB2312" pitchFamily="49" charset="-122"/>
                <a:ea typeface="楷体_GB2312" pitchFamily="49" charset="-122"/>
              </a:rPr>
              <a:t>、我们可以从序文中看到他用什么去同黑暗搏斗吗？</a:t>
            </a:r>
            <a:endParaRPr lang="zh-CN" altLang="en-US" sz="2800">
              <a:latin typeface="楷体_GB2312" pitchFamily="49" charset="-122"/>
              <a:ea typeface="楷体_GB2312" pitchFamily="49" charset="-122"/>
            </a:endParaRPr>
          </a:p>
        </p:txBody>
      </p:sp>
      <p:sp>
        <p:nvSpPr>
          <p:cNvPr id="11267" name="Text Box 3"/>
          <p:cNvSpPr txBox="1">
            <a:spLocks noChangeArrowheads="1"/>
          </p:cNvSpPr>
          <p:nvPr/>
        </p:nvSpPr>
        <p:spPr bwMode="auto">
          <a:xfrm>
            <a:off x="755650" y="2349500"/>
            <a:ext cx="74898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800">
                <a:solidFill>
                  <a:srgbClr val="FF0000"/>
                </a:solidFill>
                <a:latin typeface="楷体_GB2312" pitchFamily="49" charset="-122"/>
                <a:ea typeface="楷体_GB2312" pitchFamily="49" charset="-122"/>
              </a:rPr>
              <a:t>用文学来展示生活，激励人们前进</a:t>
            </a:r>
            <a:r>
              <a:rPr lang="zh-CN" altLang="en-US" sz="2800">
                <a:solidFill>
                  <a:srgbClr val="FF0000"/>
                </a:solidFill>
                <a:latin typeface="楷体_GB2312" pitchFamily="49" charset="-122"/>
                <a:ea typeface="楷体_GB2312" pitchFamily="49" charset="-122"/>
              </a:rPr>
              <a:t>。</a:t>
            </a:r>
            <a:r>
              <a:rPr lang="zh-CN" sz="2800">
                <a:solidFill>
                  <a:srgbClr val="FF0000"/>
                </a:solidFill>
                <a:latin typeface="楷体_GB2312" pitchFamily="49" charset="-122"/>
                <a:ea typeface="楷体_GB2312" pitchFamily="49" charset="-122"/>
              </a:rPr>
              <a:t>这</a:t>
            </a:r>
            <a:r>
              <a:rPr lang="zh-CN" altLang="en-US" sz="2800">
                <a:solidFill>
                  <a:srgbClr val="FF0000"/>
                </a:solidFill>
                <a:latin typeface="楷体_GB2312" pitchFamily="49" charset="-122"/>
                <a:ea typeface="楷体_GB2312" pitchFamily="49" charset="-122"/>
              </a:rPr>
              <a:t>也</a:t>
            </a:r>
            <a:r>
              <a:rPr lang="zh-CN" sz="2800">
                <a:solidFill>
                  <a:srgbClr val="FF0000"/>
                </a:solidFill>
                <a:latin typeface="楷体_GB2312" pitchFamily="49" charset="-122"/>
                <a:ea typeface="楷体_GB2312" pitchFamily="49" charset="-122"/>
              </a:rPr>
              <a:t>是他写作《家》乃至《激流三部曲》的动机。</a:t>
            </a:r>
            <a:endParaRPr lang="zh-CN" sz="2800">
              <a:solidFill>
                <a:srgbClr val="FF0000"/>
              </a:solidFill>
              <a:latin typeface="楷体_GB2312" pitchFamily="49" charset="-122"/>
              <a:ea typeface="楷体_GB2312" pitchFamily="49" charset="-122"/>
            </a:endParaRPr>
          </a:p>
        </p:txBody>
      </p:sp>
      <p:sp>
        <p:nvSpPr>
          <p:cNvPr id="11268" name="Text Box 4"/>
          <p:cNvSpPr txBox="1">
            <a:spLocks noChangeArrowheads="1"/>
          </p:cNvSpPr>
          <p:nvPr/>
        </p:nvSpPr>
        <p:spPr bwMode="auto">
          <a:xfrm>
            <a:off x="2127250" y="4175125"/>
            <a:ext cx="49657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9" name="Text Box 5"/>
          <p:cNvSpPr txBox="1">
            <a:spLocks noChangeArrowheads="1"/>
          </p:cNvSpPr>
          <p:nvPr/>
        </p:nvSpPr>
        <p:spPr bwMode="auto">
          <a:xfrm>
            <a:off x="2195513" y="3573463"/>
            <a:ext cx="66976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a:latin typeface="楷体_GB2312" pitchFamily="49" charset="-122"/>
                <a:ea typeface="楷体_GB2312" pitchFamily="49" charset="-122"/>
              </a:rPr>
              <a:t>5</a:t>
            </a:r>
            <a:r>
              <a:rPr lang="zh-CN" altLang="en-US" sz="2800">
                <a:latin typeface="楷体_GB2312" pitchFamily="49" charset="-122"/>
                <a:ea typeface="楷体_GB2312" pitchFamily="49" charset="-122"/>
              </a:rPr>
              <a:t>、你对这个时期的巴金是如何评价的？</a:t>
            </a:r>
            <a:endParaRPr lang="zh-CN" altLang="en-US" sz="2800">
              <a:latin typeface="楷体_GB2312" pitchFamily="49" charset="-122"/>
              <a:ea typeface="楷体_GB2312" pitchFamily="49" charset="-122"/>
            </a:endParaRPr>
          </a:p>
        </p:txBody>
      </p:sp>
      <p:sp>
        <p:nvSpPr>
          <p:cNvPr id="11270" name="Text Box 6"/>
          <p:cNvSpPr txBox="1">
            <a:spLocks noChangeArrowheads="1"/>
          </p:cNvSpPr>
          <p:nvPr/>
        </p:nvSpPr>
        <p:spPr bwMode="auto">
          <a:xfrm>
            <a:off x="2411413" y="4437063"/>
            <a:ext cx="6265862"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800">
                <a:solidFill>
                  <a:srgbClr val="FF0000"/>
                </a:solidFill>
                <a:ea typeface="楷体_GB2312" pitchFamily="49" charset="-122"/>
              </a:rPr>
              <a:t>一个激流中的战士。但由于当时思想的局限，</a:t>
            </a:r>
            <a:r>
              <a:rPr lang="zh-CN" altLang="en-US" sz="2800">
                <a:solidFill>
                  <a:srgbClr val="FF0000"/>
                </a:solidFill>
                <a:ea typeface="楷体_GB2312" pitchFamily="49" charset="-122"/>
              </a:rPr>
              <a:t>文中</a:t>
            </a:r>
            <a:r>
              <a:rPr lang="zh-CN" sz="2800">
                <a:solidFill>
                  <a:srgbClr val="FF0000"/>
                </a:solidFill>
                <a:ea typeface="楷体_GB2312" pitchFamily="49" charset="-122"/>
              </a:rPr>
              <a:t>也表现</a:t>
            </a:r>
            <a:r>
              <a:rPr lang="zh-CN" altLang="en-US" sz="2800">
                <a:solidFill>
                  <a:srgbClr val="FF0000"/>
                </a:solidFill>
                <a:ea typeface="楷体_GB2312" pitchFamily="49" charset="-122"/>
              </a:rPr>
              <a:t>出</a:t>
            </a:r>
            <a:r>
              <a:rPr lang="zh-CN" sz="2800">
                <a:solidFill>
                  <a:srgbClr val="FF0000"/>
                </a:solidFill>
                <a:ea typeface="楷体_GB2312" pitchFamily="49" charset="-122"/>
              </a:rPr>
              <a:t>前途的朦胧和迷惘</a:t>
            </a:r>
            <a:r>
              <a:rPr lang="zh-CN" sz="2800">
                <a:ea typeface="楷体_GB2312" pitchFamily="49" charset="-122"/>
              </a:rPr>
              <a:t>。</a:t>
            </a:r>
            <a:endParaRPr lang="zh-CN" sz="280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1"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slide(fromLeft)">
                                      <p:cBhvr>
                                        <p:cTn id="7" dur="30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strips(downLeft)">
                                      <p:cBhvr>
                                        <p:cTn id="12" dur="2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1" bldLvl="0" autoUpdateAnimBg="0"/>
      <p:bldP spid="11270" grpId="1"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ph type="title"/>
          </p:nvPr>
        </p:nvSpPr>
        <p:spPr/>
        <p:txBody>
          <a:bodyPr/>
          <a:lstStyle/>
          <a:p>
            <a:pPr algn="l"/>
            <a:r>
              <a:rPr lang="zh-CN" altLang="en-US" b="0" dirty="0">
                <a:solidFill>
                  <a:srgbClr val="FF0000"/>
                </a:solidFill>
                <a:ea typeface="楷体_GB2312" pitchFamily="49" charset="-122"/>
              </a:rPr>
              <a:t>生活启示</a:t>
            </a:r>
            <a:endParaRPr lang="zh-CN" altLang="en-US" b="0" dirty="0">
              <a:solidFill>
                <a:srgbClr val="FF0000"/>
              </a:solidFill>
              <a:ea typeface="楷体_GB2312" pitchFamily="49" charset="-122"/>
            </a:endParaRPr>
          </a:p>
        </p:txBody>
      </p:sp>
      <p:sp>
        <p:nvSpPr>
          <p:cNvPr id="36867" name="Rectangle 3"/>
          <p:cNvSpPr>
            <a:spLocks noChangeArrowheads="1"/>
          </p:cNvSpPr>
          <p:nvPr>
            <p:ph type="body" idx="1"/>
          </p:nvPr>
        </p:nvSpPr>
        <p:spPr>
          <a:xfrm>
            <a:off x="468313" y="1268413"/>
            <a:ext cx="8229600" cy="4525962"/>
          </a:xfrm>
        </p:spPr>
        <p:txBody>
          <a:bodyPr/>
          <a:lstStyle/>
          <a:p>
            <a:r>
              <a:rPr lang="zh-CN" altLang="en-US" dirty="0">
                <a:ea typeface="楷体_GB2312" pitchFamily="49" charset="-122"/>
                <a:sym typeface="楷体_GB2312" pitchFamily="49" charset="-122"/>
              </a:rPr>
              <a:t>⑴齐读</a:t>
            </a:r>
            <a:r>
              <a:rPr lang="zh-CN" altLang="en-US"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这激流永远动荡着</a:t>
            </a:r>
            <a:r>
              <a:rPr lang="en-US" altLang="zh-CN"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向着唯一的海流去</a:t>
            </a:r>
            <a:r>
              <a:rPr lang="zh-CN" altLang="en-US"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a:t>
            </a:r>
            <a:r>
              <a:rPr lang="zh-CN" altLang="en-US"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我跟所有其余</a:t>
            </a:r>
            <a:r>
              <a:rPr lang="en-US" altLang="zh-CN"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对于生活的信仰</a:t>
            </a:r>
            <a:r>
              <a:rPr lang="zh-CN" altLang="en-US" dirty="0">
                <a:latin typeface="Arial" panose="020B0604020202020204"/>
                <a:ea typeface="楷体_GB2312" pitchFamily="49" charset="-122"/>
                <a:sym typeface="楷体_GB2312" pitchFamily="49" charset="-122"/>
              </a:rPr>
              <a:t>”</a:t>
            </a:r>
            <a:r>
              <a:rPr lang="zh-CN" altLang="en-US" dirty="0">
                <a:ea typeface="楷体_GB2312" pitchFamily="49" charset="-122"/>
                <a:sym typeface="楷体_GB2312" pitchFamily="49" charset="-122"/>
              </a:rPr>
              <a:t>。</a:t>
            </a:r>
            <a:endParaRPr lang="zh-CN" altLang="en-US" dirty="0">
              <a:ea typeface="楷体_GB2312" pitchFamily="49" charset="-122"/>
              <a:sym typeface="楷体_GB2312" pitchFamily="49" charset="-122"/>
            </a:endParaRPr>
          </a:p>
          <a:p>
            <a:endParaRPr lang="zh-CN" altLang="en-US" dirty="0">
              <a:ea typeface="楷体_GB2312" pitchFamily="49" charset="-122"/>
              <a:sym typeface="楷体_GB2312" pitchFamily="49" charset="-122"/>
            </a:endParaRPr>
          </a:p>
          <a:p>
            <a:r>
              <a:rPr lang="zh-CN" altLang="en-US" dirty="0">
                <a:ea typeface="楷体_GB2312" pitchFamily="49" charset="-122"/>
                <a:sym typeface="楷体_GB2312" pitchFamily="49" charset="-122"/>
              </a:rPr>
              <a:t>⑵</a:t>
            </a:r>
            <a:r>
              <a:rPr lang="zh-CN" altLang="en-US" dirty="0">
                <a:ea typeface="楷体_GB2312" pitchFamily="49" charset="-122"/>
              </a:rPr>
              <a:t>学习了序，你认为生活是什么？你将怎样对待生活？（各抒己见）</a:t>
            </a:r>
            <a:endParaRPr lang="zh-CN" altLang="en-US" dirty="0">
              <a:ea typeface="楷体_GB2312" pitchFamily="49" charset="-122"/>
            </a:endParaRPr>
          </a:p>
          <a:p>
            <a:endParaRPr lang="zh-CN" altLang="en-US" dirty="0">
              <a:ea typeface="楷体_GB2312"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4579" name="Picture 3" descr="0"/>
          <p:cNvPicPr>
            <a:picLocks noChangeAspect="1" noChangeArrowheads="1" noCrop="1"/>
          </p:cNvPicPr>
          <p:nvPr/>
        </p:nvPicPr>
        <p:blipFill>
          <a:blip r:embed="rId2" cstate="email"/>
          <a:srcRect/>
          <a:stretch>
            <a:fillRect/>
          </a:stretch>
        </p:blipFill>
        <p:spPr bwMode="auto">
          <a:xfrm>
            <a:off x="7572375" y="188913"/>
            <a:ext cx="1152525" cy="1368425"/>
          </a:xfrm>
          <a:prstGeom prst="rect">
            <a:avLst/>
          </a:prstGeom>
          <a:noFill/>
          <a:extLst>
            <a:ext uri="{909E8E84-426E-40DD-AFC4-6F175D3DCCD1}">
              <a14:hiddenFill xmlns:a14="http://schemas.microsoft.com/office/drawing/2010/main">
                <a:solidFill>
                  <a:srgbClr val="FFFFFF"/>
                </a:solidFill>
              </a14:hiddenFill>
            </a:ext>
          </a:extLst>
        </p:spPr>
      </p:pic>
      <p:sp>
        <p:nvSpPr>
          <p:cNvPr id="24580" name="Rectangle 4"/>
          <p:cNvSpPr>
            <a:spLocks noChangeArrowheads="1"/>
          </p:cNvSpPr>
          <p:nvPr/>
        </p:nvSpPr>
        <p:spPr bwMode="auto">
          <a:xfrm>
            <a:off x="4067175" y="3200400"/>
            <a:ext cx="115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a:latin typeface="Garamond" pitchFamily="18" charset="0"/>
              </a:rPr>
              <a:t>　</a:t>
            </a:r>
            <a:r>
              <a:rPr lang="zh-CN" altLang="en-US" sz="2400" b="1">
                <a:solidFill>
                  <a:srgbClr val="6600FF"/>
                </a:solidFill>
                <a:latin typeface="幼圆" pitchFamily="49" charset="-122"/>
                <a:ea typeface="幼圆" pitchFamily="49" charset="-122"/>
              </a:rPr>
              <a:t>　</a:t>
            </a:r>
            <a:endParaRPr lang="en-US" altLang="zh-CN" sz="2000" b="1">
              <a:solidFill>
                <a:srgbClr val="6600FF"/>
              </a:solidFill>
              <a:latin typeface="幼圆" pitchFamily="49" charset="-122"/>
              <a:ea typeface="幼圆" pitchFamily="49" charset="-122"/>
            </a:endParaRPr>
          </a:p>
        </p:txBody>
      </p:sp>
      <p:sp>
        <p:nvSpPr>
          <p:cNvPr id="24581" name="Text Box 5"/>
          <p:cNvSpPr txBox="1">
            <a:spLocks noChangeArrowheads="1"/>
          </p:cNvSpPr>
          <p:nvPr/>
        </p:nvSpPr>
        <p:spPr bwMode="auto">
          <a:xfrm>
            <a:off x="838200" y="1844675"/>
            <a:ext cx="611188" cy="25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en-US" altLang="zh-CN" sz="2800" b="1">
                <a:solidFill>
                  <a:srgbClr val="6600FF"/>
                </a:solidFill>
                <a:latin typeface="Garamond" pitchFamily="18" charset="0"/>
                <a:ea typeface="黑体" panose="02010609060101010101" pitchFamily="49" charset="-122"/>
              </a:rPr>
              <a:t>《</a:t>
            </a:r>
            <a:r>
              <a:rPr lang="zh-CN" altLang="en-US" sz="2800" b="1">
                <a:solidFill>
                  <a:srgbClr val="6600FF"/>
                </a:solidFill>
                <a:latin typeface="Garamond" pitchFamily="18" charset="0"/>
                <a:ea typeface="黑体" panose="02010609060101010101" pitchFamily="49" charset="-122"/>
              </a:rPr>
              <a:t>家</a:t>
            </a:r>
            <a:r>
              <a:rPr lang="en-US" altLang="zh-CN" sz="2800" b="1">
                <a:solidFill>
                  <a:srgbClr val="6600FF"/>
                </a:solidFill>
                <a:latin typeface="Garamond" pitchFamily="18" charset="0"/>
                <a:ea typeface="黑体" panose="02010609060101010101" pitchFamily="49" charset="-122"/>
              </a:rPr>
              <a:t>》</a:t>
            </a:r>
            <a:r>
              <a:rPr lang="zh-CN" altLang="en-US" sz="2800" b="1">
                <a:solidFill>
                  <a:srgbClr val="6600FF"/>
                </a:solidFill>
                <a:latin typeface="Garamond" pitchFamily="18" charset="0"/>
                <a:ea typeface="黑体" panose="02010609060101010101" pitchFamily="49" charset="-122"/>
              </a:rPr>
              <a:t>的序和跋</a:t>
            </a:r>
            <a:endParaRPr lang="zh-CN" altLang="en-US" sz="2800" b="1">
              <a:latin typeface="Garamond" pitchFamily="18" charset="0"/>
              <a:ea typeface="黑体" panose="02010609060101010101" pitchFamily="49" charset="-122"/>
            </a:endParaRPr>
          </a:p>
        </p:txBody>
      </p:sp>
      <p:sp>
        <p:nvSpPr>
          <p:cNvPr id="24582" name="Rectangle 6"/>
          <p:cNvSpPr>
            <a:spLocks noChangeArrowheads="1"/>
          </p:cNvSpPr>
          <p:nvPr/>
        </p:nvSpPr>
        <p:spPr bwMode="auto">
          <a:xfrm>
            <a:off x="1692275" y="1844675"/>
            <a:ext cx="720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800" b="1" dirty="0">
                <a:solidFill>
                  <a:srgbClr val="6600FF"/>
                </a:solidFill>
                <a:latin typeface="黑体" panose="02010609060101010101" pitchFamily="49" charset="-122"/>
                <a:ea typeface="黑体" panose="02010609060101010101" pitchFamily="49" charset="-122"/>
              </a:rPr>
              <a:t>序</a:t>
            </a:r>
            <a:r>
              <a:rPr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
        <p:nvSpPr>
          <p:cNvPr id="24583" name="Rectangle 7"/>
          <p:cNvSpPr>
            <a:spLocks noChangeArrowheads="1"/>
          </p:cNvSpPr>
          <p:nvPr/>
        </p:nvSpPr>
        <p:spPr bwMode="auto">
          <a:xfrm>
            <a:off x="1763713" y="3644900"/>
            <a:ext cx="628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800" dirty="0">
                <a:solidFill>
                  <a:srgbClr val="6600FF"/>
                </a:solidFill>
                <a:latin typeface="Garamond" pitchFamily="18" charset="0"/>
                <a:ea typeface="黑体" panose="02010609060101010101" pitchFamily="49" charset="-122"/>
              </a:rPr>
              <a:t>跋</a:t>
            </a:r>
            <a:r>
              <a:rPr lang="zh-CN" altLang="en-US" sz="2800" dirty="0">
                <a:solidFill>
                  <a:srgbClr val="6600FF"/>
                </a:solidFill>
                <a:latin typeface="Garamond" pitchFamily="18" charset="0"/>
              </a:rPr>
              <a:t> </a:t>
            </a:r>
            <a:endParaRPr lang="zh-CN" altLang="en-US" sz="2800" dirty="0">
              <a:solidFill>
                <a:srgbClr val="6600FF"/>
              </a:solidFill>
              <a:latin typeface="Garamond" pitchFamily="18" charset="0"/>
            </a:endParaRPr>
          </a:p>
        </p:txBody>
      </p:sp>
      <p:sp>
        <p:nvSpPr>
          <p:cNvPr id="24584" name="AutoShape 8"/>
          <p:cNvSpPr/>
          <p:nvPr/>
        </p:nvSpPr>
        <p:spPr bwMode="auto">
          <a:xfrm>
            <a:off x="1476375" y="2133600"/>
            <a:ext cx="287338" cy="1800225"/>
          </a:xfrm>
          <a:prstGeom prst="leftBrace">
            <a:avLst>
              <a:gd name="adj1" fmla="val 52210"/>
              <a:gd name="adj2" fmla="val 50000"/>
            </a:avLst>
          </a:prstGeom>
          <a:noFill/>
          <a:ln w="38100">
            <a:solidFill>
              <a:srgbClr val="FFCC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5" name="Rectangle 9"/>
          <p:cNvSpPr>
            <a:spLocks noChangeArrowheads="1"/>
          </p:cNvSpPr>
          <p:nvPr/>
        </p:nvSpPr>
        <p:spPr bwMode="auto">
          <a:xfrm>
            <a:off x="2555875" y="1412875"/>
            <a:ext cx="416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生活不是悲剧，是一场搏斗</a:t>
            </a:r>
            <a:r>
              <a:rPr lang="zh-CN" altLang="en-US" sz="2400" dirty="0">
                <a:latin typeface="Garamond" pitchFamily="18" charset="0"/>
              </a:rPr>
              <a:t>　</a:t>
            </a:r>
            <a:endParaRPr lang="zh-CN" altLang="en-US" sz="2400" dirty="0">
              <a:latin typeface="Garamond" pitchFamily="18" charset="0"/>
            </a:endParaRPr>
          </a:p>
        </p:txBody>
      </p:sp>
      <p:sp>
        <p:nvSpPr>
          <p:cNvPr id="24586" name="Rectangle 10"/>
          <p:cNvSpPr>
            <a:spLocks noChangeArrowheads="1"/>
          </p:cNvSpPr>
          <p:nvPr/>
        </p:nvSpPr>
        <p:spPr bwMode="auto">
          <a:xfrm>
            <a:off x="2555875" y="1989138"/>
            <a:ext cx="3854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生活象激流动荡，要征服</a:t>
            </a:r>
            <a:r>
              <a:rPr lang="zh-CN" altLang="en-US" sz="2000" b="1" dirty="0">
                <a:solidFill>
                  <a:srgbClr val="6600FF"/>
                </a:solidFill>
                <a:latin typeface="Garamond" pitchFamily="18" charset="0"/>
              </a:rPr>
              <a:t>　 </a:t>
            </a:r>
            <a:endParaRPr lang="zh-CN" altLang="en-US" sz="2000" b="1" dirty="0">
              <a:solidFill>
                <a:srgbClr val="6600FF"/>
              </a:solidFill>
              <a:latin typeface="Garamond" pitchFamily="18" charset="0"/>
            </a:endParaRPr>
          </a:p>
        </p:txBody>
      </p:sp>
      <p:sp>
        <p:nvSpPr>
          <p:cNvPr id="24587" name="Rectangle 11"/>
          <p:cNvSpPr>
            <a:spLocks noChangeArrowheads="1"/>
          </p:cNvSpPr>
          <p:nvPr/>
        </p:nvSpPr>
        <p:spPr bwMode="auto">
          <a:xfrm>
            <a:off x="2555875" y="2565400"/>
            <a:ext cx="421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用文学展现生活，与黑暗搏斗</a:t>
            </a:r>
            <a:r>
              <a:rPr lang="zh-CN" altLang="en-US" sz="2000" b="1" dirty="0">
                <a:solidFill>
                  <a:srgbClr val="6600FF"/>
                </a:solidFill>
                <a:latin typeface="Garamond" pitchFamily="18" charset="0"/>
              </a:rPr>
              <a:t> </a:t>
            </a:r>
            <a:endParaRPr lang="zh-CN" altLang="en-US" sz="2000" b="1" dirty="0">
              <a:solidFill>
                <a:srgbClr val="6600FF"/>
              </a:solidFill>
              <a:latin typeface="Garamond" pitchFamily="18" charset="0"/>
            </a:endParaRPr>
          </a:p>
        </p:txBody>
      </p:sp>
      <p:sp>
        <p:nvSpPr>
          <p:cNvPr id="24588" name="AutoShape 12"/>
          <p:cNvSpPr/>
          <p:nvPr/>
        </p:nvSpPr>
        <p:spPr bwMode="auto">
          <a:xfrm>
            <a:off x="2268538" y="1628775"/>
            <a:ext cx="287337" cy="1223963"/>
          </a:xfrm>
          <a:prstGeom prst="leftBrace">
            <a:avLst>
              <a:gd name="adj1" fmla="val 35497"/>
              <a:gd name="adj2" fmla="val 50000"/>
            </a:avLst>
          </a:prstGeom>
          <a:noFill/>
          <a:ln w="38100">
            <a:solidFill>
              <a:srgbClr val="FFCC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9" name="Rectangle 13"/>
          <p:cNvSpPr>
            <a:spLocks noChangeArrowheads="1"/>
          </p:cNvSpPr>
          <p:nvPr/>
        </p:nvSpPr>
        <p:spPr bwMode="auto">
          <a:xfrm>
            <a:off x="6911975" y="1844675"/>
            <a:ext cx="22320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rgbClr val="FF3300"/>
                </a:solidFill>
                <a:latin typeface="Garamond" pitchFamily="18" charset="0"/>
              </a:rPr>
              <a:t>做生活激流中</a:t>
            </a:r>
            <a:endParaRPr lang="zh-CN" altLang="en-US" sz="2400" b="1">
              <a:solidFill>
                <a:srgbClr val="FF3300"/>
              </a:solidFill>
              <a:latin typeface="Garamond" pitchFamily="18" charset="0"/>
            </a:endParaRPr>
          </a:p>
          <a:p>
            <a:r>
              <a:rPr lang="zh-CN" altLang="en-US" sz="2400" b="1">
                <a:solidFill>
                  <a:srgbClr val="FF3300"/>
                </a:solidFill>
                <a:latin typeface="Garamond" pitchFamily="18" charset="0"/>
              </a:rPr>
              <a:t>搏斗的勇士</a:t>
            </a:r>
            <a:endParaRPr lang="zh-CN" altLang="en-US" sz="2400" b="1">
              <a:solidFill>
                <a:srgbClr val="FF3300"/>
              </a:solidFill>
              <a:latin typeface="Garamond" pitchFamily="18" charset="0"/>
            </a:endParaRPr>
          </a:p>
        </p:txBody>
      </p:sp>
      <p:sp>
        <p:nvSpPr>
          <p:cNvPr id="24590" name="Rectangle 14"/>
          <p:cNvSpPr>
            <a:spLocks noChangeArrowheads="1"/>
          </p:cNvSpPr>
          <p:nvPr/>
        </p:nvSpPr>
        <p:spPr bwMode="auto">
          <a:xfrm>
            <a:off x="2484438" y="3213100"/>
            <a:ext cx="3924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为了控诉垂死的制度而写　</a:t>
            </a:r>
            <a:r>
              <a:rPr lang="zh-CN" altLang="en-US" sz="2000" b="1" dirty="0">
                <a:solidFill>
                  <a:srgbClr val="6600FF"/>
                </a:solidFill>
                <a:latin typeface="Garamond" pitchFamily="18" charset="0"/>
              </a:rPr>
              <a:t> </a:t>
            </a:r>
            <a:endParaRPr lang="zh-CN" altLang="en-US" sz="2000" b="1" dirty="0">
              <a:solidFill>
                <a:srgbClr val="6600FF"/>
              </a:solidFill>
              <a:latin typeface="Garamond" pitchFamily="18" charset="0"/>
            </a:endParaRPr>
          </a:p>
        </p:txBody>
      </p:sp>
      <p:sp>
        <p:nvSpPr>
          <p:cNvPr id="24591" name="Rectangle 15"/>
          <p:cNvSpPr>
            <a:spLocks noChangeArrowheads="1"/>
          </p:cNvSpPr>
          <p:nvPr/>
        </p:nvSpPr>
        <p:spPr bwMode="auto">
          <a:xfrm>
            <a:off x="2484438" y="3860800"/>
            <a:ext cx="4479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太重视个人爱憎没有指明道路</a:t>
            </a:r>
            <a:r>
              <a:rPr lang="zh-CN" altLang="en-US" sz="2000" b="1" dirty="0">
                <a:solidFill>
                  <a:srgbClr val="6600FF"/>
                </a:solidFill>
                <a:latin typeface="Garamond" pitchFamily="18" charset="0"/>
              </a:rPr>
              <a:t>　</a:t>
            </a:r>
            <a:r>
              <a:rPr lang="zh-CN" altLang="en-US" dirty="0">
                <a:latin typeface="Garamond" pitchFamily="18" charset="0"/>
              </a:rPr>
              <a:t> </a:t>
            </a:r>
            <a:endParaRPr lang="zh-CN" altLang="en-US" dirty="0">
              <a:latin typeface="Garamond" pitchFamily="18" charset="0"/>
            </a:endParaRPr>
          </a:p>
        </p:txBody>
      </p:sp>
      <p:sp>
        <p:nvSpPr>
          <p:cNvPr id="24592" name="Rectangle 16"/>
          <p:cNvSpPr>
            <a:spLocks noChangeArrowheads="1"/>
          </p:cNvSpPr>
          <p:nvPr/>
        </p:nvSpPr>
        <p:spPr bwMode="auto">
          <a:xfrm>
            <a:off x="2484438" y="4437063"/>
            <a:ext cx="4548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rgbClr val="6600FF"/>
                </a:solidFill>
                <a:latin typeface="Garamond" pitchFamily="18" charset="0"/>
              </a:rPr>
              <a:t>美丽的青春是鼓舞</a:t>
            </a:r>
            <a:r>
              <a:rPr lang="zh-CN" altLang="en-US" sz="2400" b="1" dirty="0">
                <a:solidFill>
                  <a:srgbClr val="6600FF"/>
                </a:solidFill>
                <a:latin typeface="Arial" panose="020B0604020202020204"/>
              </a:rPr>
              <a:t>“</a:t>
            </a:r>
            <a:r>
              <a:rPr lang="zh-CN" altLang="en-US" sz="2400" b="1" dirty="0">
                <a:solidFill>
                  <a:srgbClr val="6600FF"/>
                </a:solidFill>
                <a:latin typeface="Garamond" pitchFamily="18" charset="0"/>
              </a:rPr>
              <a:t>我</a:t>
            </a:r>
            <a:r>
              <a:rPr lang="zh-CN" altLang="en-US" sz="2400" b="1" dirty="0">
                <a:solidFill>
                  <a:srgbClr val="6600FF"/>
                </a:solidFill>
                <a:latin typeface="Arial" panose="020B0604020202020204"/>
              </a:rPr>
              <a:t>”</a:t>
            </a:r>
            <a:r>
              <a:rPr lang="zh-CN" altLang="en-US" sz="2400" b="1" dirty="0">
                <a:solidFill>
                  <a:srgbClr val="6600FF"/>
                </a:solidFill>
                <a:latin typeface="Garamond" pitchFamily="18" charset="0"/>
              </a:rPr>
              <a:t>的源泉　</a:t>
            </a:r>
            <a:r>
              <a:rPr lang="zh-CN" altLang="en-US" sz="2400" dirty="0">
                <a:latin typeface="Garamond" pitchFamily="18" charset="0"/>
              </a:rPr>
              <a:t> </a:t>
            </a:r>
            <a:endParaRPr lang="zh-CN" altLang="en-US" sz="2400" dirty="0">
              <a:latin typeface="Garamond" pitchFamily="18" charset="0"/>
            </a:endParaRPr>
          </a:p>
        </p:txBody>
      </p:sp>
      <p:sp>
        <p:nvSpPr>
          <p:cNvPr id="24593" name="AutoShape 17"/>
          <p:cNvSpPr/>
          <p:nvPr/>
        </p:nvSpPr>
        <p:spPr bwMode="auto">
          <a:xfrm>
            <a:off x="2268538" y="3357563"/>
            <a:ext cx="287337" cy="1295400"/>
          </a:xfrm>
          <a:prstGeom prst="leftBrace">
            <a:avLst>
              <a:gd name="adj1" fmla="val 37569"/>
              <a:gd name="adj2" fmla="val 50000"/>
            </a:avLst>
          </a:prstGeom>
          <a:noFill/>
          <a:ln w="38100">
            <a:solidFill>
              <a:srgbClr val="FFCC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94" name="Rectangle 18"/>
          <p:cNvSpPr>
            <a:spLocks noChangeArrowheads="1"/>
          </p:cNvSpPr>
          <p:nvPr/>
        </p:nvSpPr>
        <p:spPr bwMode="auto">
          <a:xfrm>
            <a:off x="6732588" y="3644900"/>
            <a:ext cx="22320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b="1">
                <a:solidFill>
                  <a:srgbClr val="6600FF"/>
                </a:solidFill>
                <a:latin typeface="Garamond" pitchFamily="18" charset="0"/>
              </a:rPr>
              <a:t> </a:t>
            </a:r>
            <a:r>
              <a:rPr lang="zh-CN" altLang="en-US" sz="2400" b="1">
                <a:solidFill>
                  <a:srgbClr val="FF3300"/>
                </a:solidFill>
                <a:latin typeface="Garamond" pitchFamily="18" charset="0"/>
              </a:rPr>
              <a:t>冷静的思考</a:t>
            </a:r>
            <a:endParaRPr lang="zh-CN" altLang="en-US" sz="2400" b="1">
              <a:solidFill>
                <a:srgbClr val="FF3300"/>
              </a:solidFill>
              <a:latin typeface="Garamond" pitchFamily="18" charset="0"/>
            </a:endParaRPr>
          </a:p>
          <a:p>
            <a:pPr algn="ctr"/>
            <a:r>
              <a:rPr lang="en-US" altLang="zh-CN" sz="2400" b="1">
                <a:solidFill>
                  <a:srgbClr val="FF3300"/>
                </a:solidFill>
                <a:latin typeface="Garamond" pitchFamily="18" charset="0"/>
              </a:rPr>
              <a:t> </a:t>
            </a:r>
            <a:r>
              <a:rPr lang="zh-CN" altLang="en-US" sz="2400" b="1">
                <a:solidFill>
                  <a:srgbClr val="FF3300"/>
                </a:solidFill>
                <a:latin typeface="Garamond" pitchFamily="18" charset="0"/>
              </a:rPr>
              <a:t>思想的提高</a:t>
            </a:r>
            <a:endParaRPr lang="zh-CN" altLang="en-US" sz="2400" b="1">
              <a:solidFill>
                <a:srgbClr val="FF3300"/>
              </a:solidFill>
              <a:latin typeface="Garamond" pitchFamily="18" charset="0"/>
            </a:endParaRPr>
          </a:p>
        </p:txBody>
      </p:sp>
      <p:sp>
        <p:nvSpPr>
          <p:cNvPr id="24595" name="AutoShape 19"/>
          <p:cNvSpPr/>
          <p:nvPr/>
        </p:nvSpPr>
        <p:spPr bwMode="auto">
          <a:xfrm>
            <a:off x="6588125" y="1700213"/>
            <a:ext cx="287338" cy="1079500"/>
          </a:xfrm>
          <a:prstGeom prst="rightBrace">
            <a:avLst>
              <a:gd name="adj1" fmla="val 31307"/>
              <a:gd name="adj2" fmla="val 50000"/>
            </a:avLst>
          </a:prstGeom>
          <a:noFill/>
          <a:ln w="38100">
            <a:solidFill>
              <a:srgbClr val="FFCC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96" name="AutoShape 20"/>
          <p:cNvSpPr/>
          <p:nvPr/>
        </p:nvSpPr>
        <p:spPr bwMode="auto">
          <a:xfrm>
            <a:off x="6659563" y="3500438"/>
            <a:ext cx="287337" cy="1079500"/>
          </a:xfrm>
          <a:prstGeom prst="rightBrace">
            <a:avLst>
              <a:gd name="adj1" fmla="val 31308"/>
              <a:gd name="adj2" fmla="val 50000"/>
            </a:avLst>
          </a:prstGeom>
          <a:noFill/>
          <a:ln w="38100">
            <a:solidFill>
              <a:srgbClr val="FFCC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4597" name="Picture 21" descr="u=3883796135,3118166748&amp;gp=0">
            <a:hlinkClick r:id="rId3"/>
          </p:cNvPr>
          <p:cNvPicPr>
            <a:picLocks noChangeAspect="1" noChangeArrowheads="1"/>
          </p:cNvPicPr>
          <p:nvPr/>
        </p:nvPicPr>
        <p:blipFill>
          <a:blip r:embed="rId4"/>
          <a:srcRect/>
          <a:stretch>
            <a:fillRect/>
          </a:stretch>
        </p:blipFill>
        <p:spPr bwMode="auto">
          <a:xfrm>
            <a:off x="179388" y="4652963"/>
            <a:ext cx="1546225" cy="1971675"/>
          </a:xfrm>
          <a:prstGeom prst="rect">
            <a:avLst/>
          </a:prstGeom>
          <a:noFill/>
          <a:extLst>
            <a:ext uri="{909E8E84-426E-40DD-AFC4-6F175D3DCCD1}">
              <a14:hiddenFill xmlns:a14="http://schemas.microsoft.com/office/drawing/2010/main">
                <a:solidFill>
                  <a:srgbClr val="FFFFFF"/>
                </a:solidFill>
              </a14:hiddenFill>
            </a:ext>
          </a:extLst>
        </p:spPr>
      </p:pic>
      <p:sp>
        <p:nvSpPr>
          <p:cNvPr id="24598" name="Text Box 22"/>
          <p:cNvSpPr txBox="1">
            <a:spLocks noChangeArrowheads="1"/>
          </p:cNvSpPr>
          <p:nvPr/>
        </p:nvSpPr>
        <p:spPr bwMode="auto">
          <a:xfrm>
            <a:off x="250825" y="260350"/>
            <a:ext cx="777716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800" dirty="0">
                <a:solidFill>
                  <a:srgbClr val="339933"/>
                </a:solidFill>
                <a:latin typeface="Garamond" pitchFamily="18" charset="0"/>
                <a:ea typeface="华文新魏" pitchFamily="2" charset="-122"/>
              </a:rPr>
              <a:t>第二课时：整体把握</a:t>
            </a:r>
            <a:endParaRPr lang="zh-CN" altLang="en-US" sz="4800" dirty="0">
              <a:solidFill>
                <a:srgbClr val="339933"/>
              </a:solidFill>
              <a:latin typeface="Garamond"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additive="base">
                                        <p:cTn id="7" dur="500" fill="hold"/>
                                        <p:tgtEl>
                                          <p:spTgt spid="24581"/>
                                        </p:tgtEl>
                                        <p:attrNameLst>
                                          <p:attrName>ppt_x</p:attrName>
                                        </p:attrNameLst>
                                      </p:cBhvr>
                                      <p:tavLst>
                                        <p:tav tm="0">
                                          <p:val>
                                            <p:strVal val="0-#ppt_w/2"/>
                                          </p:val>
                                        </p:tav>
                                        <p:tav tm="100000">
                                          <p:val>
                                            <p:strVal val="#ppt_x"/>
                                          </p:val>
                                        </p:tav>
                                      </p:tavLst>
                                    </p:anim>
                                    <p:anim calcmode="lin" valueType="num">
                                      <p:cBhvr additive="base">
                                        <p:cTn id="8"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4584"/>
                                        </p:tgtEl>
                                        <p:attrNameLst>
                                          <p:attrName>style.visibility</p:attrName>
                                        </p:attrNameLst>
                                      </p:cBhvr>
                                      <p:to>
                                        <p:strVal val="visible"/>
                                      </p:to>
                                    </p:set>
                                    <p:anim calcmode="lin" valueType="num">
                                      <p:cBhvr>
                                        <p:cTn id="13" dur="500" fill="hold"/>
                                        <p:tgtEl>
                                          <p:spTgt spid="24584"/>
                                        </p:tgtEl>
                                        <p:attrNameLst>
                                          <p:attrName>ppt_w</p:attrName>
                                        </p:attrNameLst>
                                      </p:cBhvr>
                                      <p:tavLst>
                                        <p:tav tm="0">
                                          <p:val>
                                            <p:fltVal val="0"/>
                                          </p:val>
                                        </p:tav>
                                        <p:tav tm="100000">
                                          <p:val>
                                            <p:strVal val="#ppt_w"/>
                                          </p:val>
                                        </p:tav>
                                      </p:tavLst>
                                    </p:anim>
                                    <p:anim calcmode="lin" valueType="num">
                                      <p:cBhvr>
                                        <p:cTn id="14" dur="500" fill="hold"/>
                                        <p:tgtEl>
                                          <p:spTgt spid="2458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2"/>
                                        </p:tgtEl>
                                        <p:attrNameLst>
                                          <p:attrName>style.visibility</p:attrName>
                                        </p:attrNameLst>
                                      </p:cBhvr>
                                      <p:to>
                                        <p:strVal val="visible"/>
                                      </p:to>
                                    </p:set>
                                    <p:anim calcmode="lin" valueType="num">
                                      <p:cBhvr additive="base">
                                        <p:cTn id="19" dur="500" fill="hold"/>
                                        <p:tgtEl>
                                          <p:spTgt spid="24582"/>
                                        </p:tgtEl>
                                        <p:attrNameLst>
                                          <p:attrName>ppt_x</p:attrName>
                                        </p:attrNameLst>
                                      </p:cBhvr>
                                      <p:tavLst>
                                        <p:tav tm="0">
                                          <p:val>
                                            <p:strVal val="0-#ppt_w/2"/>
                                          </p:val>
                                        </p:tav>
                                        <p:tav tm="100000">
                                          <p:val>
                                            <p:strVal val="#ppt_x"/>
                                          </p:val>
                                        </p:tav>
                                      </p:tavLst>
                                    </p:anim>
                                    <p:anim calcmode="lin" valueType="num">
                                      <p:cBhvr additive="base">
                                        <p:cTn id="20" dur="500" fill="hold"/>
                                        <p:tgtEl>
                                          <p:spTgt spid="2458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583"/>
                                        </p:tgtEl>
                                        <p:attrNameLst>
                                          <p:attrName>style.visibility</p:attrName>
                                        </p:attrNameLst>
                                      </p:cBhvr>
                                      <p:to>
                                        <p:strVal val="visible"/>
                                      </p:to>
                                    </p:set>
                                    <p:anim calcmode="lin" valueType="num">
                                      <p:cBhvr additive="base">
                                        <p:cTn id="25" dur="500" fill="hold"/>
                                        <p:tgtEl>
                                          <p:spTgt spid="24583"/>
                                        </p:tgtEl>
                                        <p:attrNameLst>
                                          <p:attrName>ppt_x</p:attrName>
                                        </p:attrNameLst>
                                      </p:cBhvr>
                                      <p:tavLst>
                                        <p:tav tm="0">
                                          <p:val>
                                            <p:strVal val="0-#ppt_w/2"/>
                                          </p:val>
                                        </p:tav>
                                        <p:tav tm="100000">
                                          <p:val>
                                            <p:strVal val="#ppt_x"/>
                                          </p:val>
                                        </p:tav>
                                      </p:tavLst>
                                    </p:anim>
                                    <p:anim calcmode="lin" valueType="num">
                                      <p:cBhvr additive="base">
                                        <p:cTn id="26"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24588"/>
                                        </p:tgtEl>
                                        <p:attrNameLst>
                                          <p:attrName>style.visibility</p:attrName>
                                        </p:attrNameLst>
                                      </p:cBhvr>
                                      <p:to>
                                        <p:strVal val="visible"/>
                                      </p:to>
                                    </p:set>
                                    <p:anim calcmode="lin" valueType="num">
                                      <p:cBhvr>
                                        <p:cTn id="31" dur="500" fill="hold"/>
                                        <p:tgtEl>
                                          <p:spTgt spid="24588"/>
                                        </p:tgtEl>
                                        <p:attrNameLst>
                                          <p:attrName>ppt_w</p:attrName>
                                        </p:attrNameLst>
                                      </p:cBhvr>
                                      <p:tavLst>
                                        <p:tav tm="0">
                                          <p:val>
                                            <p:fltVal val="0"/>
                                          </p:val>
                                        </p:tav>
                                        <p:tav tm="100000">
                                          <p:val>
                                            <p:strVal val="#ppt_w"/>
                                          </p:val>
                                        </p:tav>
                                      </p:tavLst>
                                    </p:anim>
                                    <p:anim calcmode="lin" valueType="num">
                                      <p:cBhvr>
                                        <p:cTn id="32" dur="500" fill="hold"/>
                                        <p:tgtEl>
                                          <p:spTgt spid="2458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4585"/>
                                        </p:tgtEl>
                                        <p:attrNameLst>
                                          <p:attrName>style.visibility</p:attrName>
                                        </p:attrNameLst>
                                      </p:cBhvr>
                                      <p:to>
                                        <p:strVal val="visible"/>
                                      </p:to>
                                    </p:set>
                                    <p:anim calcmode="lin" valueType="num">
                                      <p:cBhvr additive="base">
                                        <p:cTn id="37" dur="500" fill="hold"/>
                                        <p:tgtEl>
                                          <p:spTgt spid="24585"/>
                                        </p:tgtEl>
                                        <p:attrNameLst>
                                          <p:attrName>ppt_x</p:attrName>
                                        </p:attrNameLst>
                                      </p:cBhvr>
                                      <p:tavLst>
                                        <p:tav tm="0">
                                          <p:val>
                                            <p:strVal val="1+#ppt_w/2"/>
                                          </p:val>
                                        </p:tav>
                                        <p:tav tm="100000">
                                          <p:val>
                                            <p:strVal val="#ppt_x"/>
                                          </p:val>
                                        </p:tav>
                                      </p:tavLst>
                                    </p:anim>
                                    <p:anim calcmode="lin" valueType="num">
                                      <p:cBhvr additive="base">
                                        <p:cTn id="38"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4586"/>
                                        </p:tgtEl>
                                        <p:attrNameLst>
                                          <p:attrName>style.visibility</p:attrName>
                                        </p:attrNameLst>
                                      </p:cBhvr>
                                      <p:to>
                                        <p:strVal val="visible"/>
                                      </p:to>
                                    </p:set>
                                    <p:anim calcmode="lin" valueType="num">
                                      <p:cBhvr additive="base">
                                        <p:cTn id="43" dur="500" fill="hold"/>
                                        <p:tgtEl>
                                          <p:spTgt spid="24586"/>
                                        </p:tgtEl>
                                        <p:attrNameLst>
                                          <p:attrName>ppt_x</p:attrName>
                                        </p:attrNameLst>
                                      </p:cBhvr>
                                      <p:tavLst>
                                        <p:tav tm="0">
                                          <p:val>
                                            <p:strVal val="1+#ppt_w/2"/>
                                          </p:val>
                                        </p:tav>
                                        <p:tav tm="100000">
                                          <p:val>
                                            <p:strVal val="#ppt_x"/>
                                          </p:val>
                                        </p:tav>
                                      </p:tavLst>
                                    </p:anim>
                                    <p:anim calcmode="lin" valueType="num">
                                      <p:cBhvr additive="base">
                                        <p:cTn id="44" dur="500" fill="hold"/>
                                        <p:tgtEl>
                                          <p:spTgt spid="2458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4587"/>
                                        </p:tgtEl>
                                        <p:attrNameLst>
                                          <p:attrName>style.visibility</p:attrName>
                                        </p:attrNameLst>
                                      </p:cBhvr>
                                      <p:to>
                                        <p:strVal val="visible"/>
                                      </p:to>
                                    </p:set>
                                    <p:anim calcmode="lin" valueType="num">
                                      <p:cBhvr additive="base">
                                        <p:cTn id="49" dur="500" fill="hold"/>
                                        <p:tgtEl>
                                          <p:spTgt spid="24587"/>
                                        </p:tgtEl>
                                        <p:attrNameLst>
                                          <p:attrName>ppt_x</p:attrName>
                                        </p:attrNameLst>
                                      </p:cBhvr>
                                      <p:tavLst>
                                        <p:tav tm="0">
                                          <p:val>
                                            <p:strVal val="1+#ppt_w/2"/>
                                          </p:val>
                                        </p:tav>
                                        <p:tav tm="100000">
                                          <p:val>
                                            <p:strVal val="#ppt_x"/>
                                          </p:val>
                                        </p:tav>
                                      </p:tavLst>
                                    </p:anim>
                                    <p:anim calcmode="lin" valueType="num">
                                      <p:cBhvr additive="base">
                                        <p:cTn id="50" dur="500" fill="hold"/>
                                        <p:tgtEl>
                                          <p:spTgt spid="2458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24595"/>
                                        </p:tgtEl>
                                        <p:attrNameLst>
                                          <p:attrName>style.visibility</p:attrName>
                                        </p:attrNameLst>
                                      </p:cBhvr>
                                      <p:to>
                                        <p:strVal val="visible"/>
                                      </p:to>
                                    </p:set>
                                    <p:anim calcmode="lin" valueType="num">
                                      <p:cBhvr>
                                        <p:cTn id="55" dur="500" fill="hold"/>
                                        <p:tgtEl>
                                          <p:spTgt spid="24595"/>
                                        </p:tgtEl>
                                        <p:attrNameLst>
                                          <p:attrName>ppt_w</p:attrName>
                                        </p:attrNameLst>
                                      </p:cBhvr>
                                      <p:tavLst>
                                        <p:tav tm="0">
                                          <p:val>
                                            <p:fltVal val="0"/>
                                          </p:val>
                                        </p:tav>
                                        <p:tav tm="100000">
                                          <p:val>
                                            <p:strVal val="#ppt_w"/>
                                          </p:val>
                                        </p:tav>
                                      </p:tavLst>
                                    </p:anim>
                                    <p:anim calcmode="lin" valueType="num">
                                      <p:cBhvr>
                                        <p:cTn id="56" dur="500" fill="hold"/>
                                        <p:tgtEl>
                                          <p:spTgt spid="24595"/>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4589"/>
                                        </p:tgtEl>
                                        <p:attrNameLst>
                                          <p:attrName>style.visibility</p:attrName>
                                        </p:attrNameLst>
                                      </p:cBhvr>
                                      <p:to>
                                        <p:strVal val="visible"/>
                                      </p:to>
                                    </p:set>
                                    <p:anim calcmode="lin" valueType="num">
                                      <p:cBhvr additive="base">
                                        <p:cTn id="61" dur="500" fill="hold"/>
                                        <p:tgtEl>
                                          <p:spTgt spid="24589"/>
                                        </p:tgtEl>
                                        <p:attrNameLst>
                                          <p:attrName>ppt_x</p:attrName>
                                        </p:attrNameLst>
                                      </p:cBhvr>
                                      <p:tavLst>
                                        <p:tav tm="0">
                                          <p:val>
                                            <p:strVal val="1+#ppt_w/2"/>
                                          </p:val>
                                        </p:tav>
                                        <p:tav tm="100000">
                                          <p:val>
                                            <p:strVal val="#ppt_x"/>
                                          </p:val>
                                        </p:tav>
                                      </p:tavLst>
                                    </p:anim>
                                    <p:anim calcmode="lin" valueType="num">
                                      <p:cBhvr additive="base">
                                        <p:cTn id="62" dur="500" fill="hold"/>
                                        <p:tgtEl>
                                          <p:spTgt spid="2458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7" presetClass="entr" presetSubtype="10" fill="hold" grpId="0" nodeType="clickEffect">
                                  <p:stCondLst>
                                    <p:cond delay="0"/>
                                  </p:stCondLst>
                                  <p:childTnLst>
                                    <p:set>
                                      <p:cBhvr>
                                        <p:cTn id="66" dur="1" fill="hold">
                                          <p:stCondLst>
                                            <p:cond delay="0"/>
                                          </p:stCondLst>
                                        </p:cTn>
                                        <p:tgtEl>
                                          <p:spTgt spid="24593"/>
                                        </p:tgtEl>
                                        <p:attrNameLst>
                                          <p:attrName>style.visibility</p:attrName>
                                        </p:attrNameLst>
                                      </p:cBhvr>
                                      <p:to>
                                        <p:strVal val="visible"/>
                                      </p:to>
                                    </p:set>
                                    <p:anim calcmode="lin" valueType="num">
                                      <p:cBhvr>
                                        <p:cTn id="67" dur="500" fill="hold"/>
                                        <p:tgtEl>
                                          <p:spTgt spid="24593"/>
                                        </p:tgtEl>
                                        <p:attrNameLst>
                                          <p:attrName>ppt_w</p:attrName>
                                        </p:attrNameLst>
                                      </p:cBhvr>
                                      <p:tavLst>
                                        <p:tav tm="0">
                                          <p:val>
                                            <p:fltVal val="0"/>
                                          </p:val>
                                        </p:tav>
                                        <p:tav tm="100000">
                                          <p:val>
                                            <p:strVal val="#ppt_w"/>
                                          </p:val>
                                        </p:tav>
                                      </p:tavLst>
                                    </p:anim>
                                    <p:anim calcmode="lin" valueType="num">
                                      <p:cBhvr>
                                        <p:cTn id="68" dur="500" fill="hold"/>
                                        <p:tgtEl>
                                          <p:spTgt spid="24593"/>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24590"/>
                                        </p:tgtEl>
                                        <p:attrNameLst>
                                          <p:attrName>style.visibility</p:attrName>
                                        </p:attrNameLst>
                                      </p:cBhvr>
                                      <p:to>
                                        <p:strVal val="visible"/>
                                      </p:to>
                                    </p:set>
                                    <p:anim calcmode="lin" valueType="num">
                                      <p:cBhvr additive="base">
                                        <p:cTn id="73" dur="500" fill="hold"/>
                                        <p:tgtEl>
                                          <p:spTgt spid="24590"/>
                                        </p:tgtEl>
                                        <p:attrNameLst>
                                          <p:attrName>ppt_x</p:attrName>
                                        </p:attrNameLst>
                                      </p:cBhvr>
                                      <p:tavLst>
                                        <p:tav tm="0">
                                          <p:val>
                                            <p:strVal val="1+#ppt_w/2"/>
                                          </p:val>
                                        </p:tav>
                                        <p:tav tm="100000">
                                          <p:val>
                                            <p:strVal val="#ppt_x"/>
                                          </p:val>
                                        </p:tav>
                                      </p:tavLst>
                                    </p:anim>
                                    <p:anim calcmode="lin" valueType="num">
                                      <p:cBhvr additive="base">
                                        <p:cTn id="74" dur="500" fill="hold"/>
                                        <p:tgtEl>
                                          <p:spTgt spid="24590"/>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4591"/>
                                        </p:tgtEl>
                                        <p:attrNameLst>
                                          <p:attrName>style.visibility</p:attrName>
                                        </p:attrNameLst>
                                      </p:cBhvr>
                                      <p:to>
                                        <p:strVal val="visible"/>
                                      </p:to>
                                    </p:set>
                                    <p:anim calcmode="lin" valueType="num">
                                      <p:cBhvr additive="base">
                                        <p:cTn id="79" dur="500" fill="hold"/>
                                        <p:tgtEl>
                                          <p:spTgt spid="24591"/>
                                        </p:tgtEl>
                                        <p:attrNameLst>
                                          <p:attrName>ppt_x</p:attrName>
                                        </p:attrNameLst>
                                      </p:cBhvr>
                                      <p:tavLst>
                                        <p:tav tm="0">
                                          <p:val>
                                            <p:strVal val="1+#ppt_w/2"/>
                                          </p:val>
                                        </p:tav>
                                        <p:tav tm="100000">
                                          <p:val>
                                            <p:strVal val="#ppt_x"/>
                                          </p:val>
                                        </p:tav>
                                      </p:tavLst>
                                    </p:anim>
                                    <p:anim calcmode="lin" valueType="num">
                                      <p:cBhvr additive="base">
                                        <p:cTn id="80" dur="500" fill="hold"/>
                                        <p:tgtEl>
                                          <p:spTgt spid="24591"/>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24592"/>
                                        </p:tgtEl>
                                        <p:attrNameLst>
                                          <p:attrName>style.visibility</p:attrName>
                                        </p:attrNameLst>
                                      </p:cBhvr>
                                      <p:to>
                                        <p:strVal val="visible"/>
                                      </p:to>
                                    </p:set>
                                    <p:anim calcmode="lin" valueType="num">
                                      <p:cBhvr additive="base">
                                        <p:cTn id="85" dur="500" fill="hold"/>
                                        <p:tgtEl>
                                          <p:spTgt spid="24592"/>
                                        </p:tgtEl>
                                        <p:attrNameLst>
                                          <p:attrName>ppt_x</p:attrName>
                                        </p:attrNameLst>
                                      </p:cBhvr>
                                      <p:tavLst>
                                        <p:tav tm="0">
                                          <p:val>
                                            <p:strVal val="1+#ppt_w/2"/>
                                          </p:val>
                                        </p:tav>
                                        <p:tav tm="100000">
                                          <p:val>
                                            <p:strVal val="#ppt_x"/>
                                          </p:val>
                                        </p:tav>
                                      </p:tavLst>
                                    </p:anim>
                                    <p:anim calcmode="lin" valueType="num">
                                      <p:cBhvr additive="base">
                                        <p:cTn id="86" dur="500" fill="hold"/>
                                        <p:tgtEl>
                                          <p:spTgt spid="24592"/>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7" presetClass="entr" presetSubtype="10" fill="hold" grpId="0" nodeType="clickEffect">
                                  <p:stCondLst>
                                    <p:cond delay="0"/>
                                  </p:stCondLst>
                                  <p:childTnLst>
                                    <p:set>
                                      <p:cBhvr>
                                        <p:cTn id="90" dur="1" fill="hold">
                                          <p:stCondLst>
                                            <p:cond delay="0"/>
                                          </p:stCondLst>
                                        </p:cTn>
                                        <p:tgtEl>
                                          <p:spTgt spid="24596"/>
                                        </p:tgtEl>
                                        <p:attrNameLst>
                                          <p:attrName>style.visibility</p:attrName>
                                        </p:attrNameLst>
                                      </p:cBhvr>
                                      <p:to>
                                        <p:strVal val="visible"/>
                                      </p:to>
                                    </p:set>
                                    <p:anim calcmode="lin" valueType="num">
                                      <p:cBhvr>
                                        <p:cTn id="91" dur="500" fill="hold"/>
                                        <p:tgtEl>
                                          <p:spTgt spid="24596"/>
                                        </p:tgtEl>
                                        <p:attrNameLst>
                                          <p:attrName>ppt_w</p:attrName>
                                        </p:attrNameLst>
                                      </p:cBhvr>
                                      <p:tavLst>
                                        <p:tav tm="0">
                                          <p:val>
                                            <p:fltVal val="0"/>
                                          </p:val>
                                        </p:tav>
                                        <p:tav tm="100000">
                                          <p:val>
                                            <p:strVal val="#ppt_w"/>
                                          </p:val>
                                        </p:tav>
                                      </p:tavLst>
                                    </p:anim>
                                    <p:anim calcmode="lin" valueType="num">
                                      <p:cBhvr>
                                        <p:cTn id="92" dur="500" fill="hold"/>
                                        <p:tgtEl>
                                          <p:spTgt spid="24596"/>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24594"/>
                                        </p:tgtEl>
                                        <p:attrNameLst>
                                          <p:attrName>style.visibility</p:attrName>
                                        </p:attrNameLst>
                                      </p:cBhvr>
                                      <p:to>
                                        <p:strVal val="visible"/>
                                      </p:to>
                                    </p:set>
                                    <p:anim calcmode="lin" valueType="num">
                                      <p:cBhvr additive="base">
                                        <p:cTn id="97" dur="500" fill="hold"/>
                                        <p:tgtEl>
                                          <p:spTgt spid="24594"/>
                                        </p:tgtEl>
                                        <p:attrNameLst>
                                          <p:attrName>ppt_x</p:attrName>
                                        </p:attrNameLst>
                                      </p:cBhvr>
                                      <p:tavLst>
                                        <p:tav tm="0">
                                          <p:val>
                                            <p:strVal val="1+#ppt_w/2"/>
                                          </p:val>
                                        </p:tav>
                                        <p:tav tm="100000">
                                          <p:val>
                                            <p:strVal val="#ppt_x"/>
                                          </p:val>
                                        </p:tav>
                                      </p:tavLst>
                                    </p:anim>
                                    <p:anim calcmode="lin" valueType="num">
                                      <p:cBhvr additive="base">
                                        <p:cTn id="98" dur="500" fill="hold"/>
                                        <p:tgtEl>
                                          <p:spTgt spid="245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4582" grpId="0"/>
      <p:bldP spid="24583" grpId="0"/>
      <p:bldP spid="24584" grpId="0" animBg="1"/>
      <p:bldP spid="24585" grpId="0"/>
      <p:bldP spid="24586" grpId="0"/>
      <p:bldP spid="24587" grpId="0"/>
      <p:bldP spid="24588" grpId="0" animBg="1"/>
      <p:bldP spid="24589" grpId="0"/>
      <p:bldP spid="24590" grpId="0"/>
      <p:bldP spid="24591" grpId="0"/>
      <p:bldP spid="24592" grpId="0"/>
      <p:bldP spid="24593" grpId="0" animBg="1"/>
      <p:bldP spid="24594" grpId="0"/>
      <p:bldP spid="24595" grpId="0" animBg="1"/>
      <p:bldP spid="245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4819" name="Rectangle 3"/>
          <p:cNvSpPr>
            <a:spLocks noChangeArrowheads="1"/>
          </p:cNvSpPr>
          <p:nvPr/>
        </p:nvSpPr>
        <p:spPr bwMode="auto">
          <a:xfrm>
            <a:off x="1331913" y="2571750"/>
            <a:ext cx="6696075" cy="265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339933"/>
                </a:solidFill>
                <a:latin typeface="楷体_GB2312" pitchFamily="49" charset="-122"/>
                <a:ea typeface="楷体_GB2312" pitchFamily="49" charset="-122"/>
                <a:cs typeface="Times New Roman" panose="02020603050405020304" pitchFamily="18" charset="0"/>
              </a:rPr>
              <a:t>中心句：</a:t>
            </a:r>
            <a:endParaRPr lang="zh-CN" altLang="en-US" sz="2800" b="1" dirty="0">
              <a:solidFill>
                <a:srgbClr val="339933"/>
              </a:solidFill>
              <a:latin typeface="楷体_GB2312" pitchFamily="49" charset="-122"/>
              <a:ea typeface="楷体_GB2312" pitchFamily="49" charset="-122"/>
              <a:cs typeface="Times New Roman" panose="02020603050405020304" pitchFamily="18" charset="0"/>
            </a:endParaRPr>
          </a:p>
          <a:p>
            <a:r>
              <a:rPr lang="zh-CN" altLang="en-US" sz="2800" b="1" dirty="0">
                <a:latin typeface="楷体_GB2312" pitchFamily="49" charset="-122"/>
                <a:ea typeface="楷体_GB2312" pitchFamily="49" charset="-122"/>
                <a:cs typeface="Times New Roman" panose="02020603050405020304" pitchFamily="18" charset="0"/>
              </a:rPr>
              <a:t>    </a:t>
            </a:r>
            <a:r>
              <a:rPr lang="zh-CN" altLang="en-US" sz="2800" b="1" dirty="0">
                <a:latin typeface="Times New Roman" panose="02020603050405020304"/>
                <a:ea typeface="楷体_GB2312" pitchFamily="49" charset="-122"/>
                <a:cs typeface="Times New Roman" panose="02020603050405020304" pitchFamily="18" charset="0"/>
              </a:rPr>
              <a:t>“</a:t>
            </a:r>
            <a:r>
              <a:rPr lang="zh-CN" altLang="en-US" sz="2800" b="1" dirty="0">
                <a:latin typeface="楷体_GB2312" pitchFamily="49" charset="-122"/>
                <a:ea typeface="楷体_GB2312" pitchFamily="49" charset="-122"/>
                <a:cs typeface="Times New Roman" panose="02020603050405020304" pitchFamily="18" charset="0"/>
              </a:rPr>
              <a:t>像这样的作品当然有许多缺点。</a:t>
            </a:r>
            <a:r>
              <a:rPr lang="zh-CN" altLang="en-US" sz="2800" b="1" dirty="0">
                <a:latin typeface="Times New Roman" panose="02020603050405020304"/>
                <a:ea typeface="楷体_GB2312" pitchFamily="49" charset="-122"/>
                <a:cs typeface="Times New Roman" panose="02020603050405020304" pitchFamily="18" charset="0"/>
              </a:rPr>
              <a:t>”</a:t>
            </a:r>
            <a:endParaRPr lang="zh-CN" altLang="en-US" sz="2800" b="1" dirty="0">
              <a:latin typeface="楷体_GB2312" pitchFamily="49" charset="-122"/>
              <a:ea typeface="楷体_GB2312" pitchFamily="49" charset="-122"/>
              <a:cs typeface="Times New Roman" panose="02020603050405020304" pitchFamily="18" charset="0"/>
            </a:endParaRPr>
          </a:p>
          <a:p>
            <a:pPr eaLnBrk="0" hangingPunct="0"/>
            <a:r>
              <a:rPr lang="zh-CN" altLang="en-US" sz="2800" b="1" dirty="0">
                <a:solidFill>
                  <a:srgbClr val="339933"/>
                </a:solidFill>
                <a:latin typeface="楷体_GB2312" pitchFamily="49" charset="-122"/>
                <a:ea typeface="楷体_GB2312" pitchFamily="49" charset="-122"/>
                <a:cs typeface="Times New Roman" panose="02020603050405020304" pitchFamily="18" charset="0"/>
              </a:rPr>
              <a:t>　　</a:t>
            </a:r>
            <a:endParaRPr lang="zh-CN" altLang="en-US" sz="2800" b="1" dirty="0">
              <a:solidFill>
                <a:srgbClr val="339933"/>
              </a:solidFill>
              <a:latin typeface="楷体_GB2312" pitchFamily="49" charset="-122"/>
              <a:ea typeface="楷体_GB2312" pitchFamily="49" charset="-122"/>
              <a:cs typeface="Times New Roman" panose="02020603050405020304" pitchFamily="18" charset="0"/>
            </a:endParaRPr>
          </a:p>
          <a:p>
            <a:pPr eaLnBrk="0" hangingPunct="0"/>
            <a:r>
              <a:rPr lang="zh-CN" altLang="en-US" sz="2800" b="1" dirty="0">
                <a:solidFill>
                  <a:srgbClr val="00CC00"/>
                </a:solidFill>
                <a:latin typeface="楷体_GB2312" pitchFamily="49" charset="-122"/>
                <a:ea typeface="楷体_GB2312" pitchFamily="49" charset="-122"/>
                <a:cs typeface="Times New Roman" panose="02020603050405020304" pitchFamily="18" charset="0"/>
              </a:rPr>
              <a:t>    </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作者</a:t>
            </a:r>
            <a:r>
              <a:rPr lang="en-US" altLang="zh-CN" sz="2800" b="1" dirty="0">
                <a:solidFill>
                  <a:srgbClr val="FF5050"/>
                </a:solidFill>
                <a:latin typeface="楷体_GB2312" pitchFamily="49" charset="-122"/>
                <a:ea typeface="楷体_GB2312" pitchFamily="49" charset="-122"/>
                <a:cs typeface="Times New Roman" panose="02020603050405020304" pitchFamily="18" charset="0"/>
              </a:rPr>
              <a:t>22</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年后，再为作品写</a:t>
            </a:r>
            <a:r>
              <a:rPr lang="zh-CN" altLang="en-US" sz="2800" b="1" dirty="0">
                <a:solidFill>
                  <a:srgbClr val="FF5050"/>
                </a:solidFill>
                <a:latin typeface="Times New Roman" panose="02020603050405020304"/>
                <a:ea typeface="楷体_GB2312" pitchFamily="49" charset="-122"/>
                <a:cs typeface="Times New Roman" panose="02020603050405020304" pitchFamily="18" charset="0"/>
              </a:rPr>
              <a:t>“</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跋</a:t>
            </a:r>
            <a:r>
              <a:rPr lang="zh-CN" altLang="en-US" sz="2800" b="1" dirty="0">
                <a:solidFill>
                  <a:srgbClr val="FF5050"/>
                </a:solidFill>
                <a:latin typeface="Times New Roman" panose="02020603050405020304"/>
                <a:ea typeface="楷体_GB2312" pitchFamily="49" charset="-122"/>
                <a:cs typeface="Times New Roman" panose="02020603050405020304" pitchFamily="18" charset="0"/>
              </a:rPr>
              <a:t>”</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，经过</a:t>
            </a:r>
            <a:r>
              <a:rPr lang="zh-CN" altLang="en-US" sz="2800" b="1" dirty="0">
                <a:solidFill>
                  <a:srgbClr val="FF5050"/>
                </a:solidFill>
                <a:latin typeface="Times New Roman" panose="02020603050405020304"/>
                <a:ea typeface="楷体_GB2312" pitchFamily="49" charset="-122"/>
                <a:cs typeface="Times New Roman" panose="02020603050405020304" pitchFamily="18" charset="0"/>
              </a:rPr>
              <a:t>“</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冷静思考</a:t>
            </a:r>
            <a:r>
              <a:rPr lang="zh-CN" altLang="en-US" sz="2800" b="1" dirty="0">
                <a:solidFill>
                  <a:srgbClr val="FF5050"/>
                </a:solidFill>
                <a:latin typeface="Times New Roman" panose="02020603050405020304"/>
                <a:ea typeface="楷体_GB2312" pitchFamily="49" charset="-122"/>
                <a:cs typeface="Times New Roman" panose="02020603050405020304" pitchFamily="18" charset="0"/>
              </a:rPr>
              <a:t>”</a:t>
            </a:r>
            <a:r>
              <a:rPr lang="zh-CN" altLang="en-US" sz="2800" b="1" dirty="0">
                <a:solidFill>
                  <a:srgbClr val="FF5050"/>
                </a:solidFill>
                <a:latin typeface="楷体_GB2312" pitchFamily="49" charset="-122"/>
                <a:ea typeface="楷体_GB2312" pitchFamily="49" charset="-122"/>
                <a:cs typeface="Times New Roman" panose="02020603050405020304" pitchFamily="18" charset="0"/>
              </a:rPr>
              <a:t>认识到了自己作品中存在的不足，这是作者思想提高的表现。</a:t>
            </a:r>
            <a:endParaRPr lang="zh-CN" altLang="en-US" sz="2800" b="1" dirty="0">
              <a:solidFill>
                <a:srgbClr val="FF5050"/>
              </a:solidFill>
              <a:latin typeface="楷体_GB2312" pitchFamily="49" charset="-122"/>
              <a:ea typeface="楷体_GB2312" pitchFamily="49" charset="-122"/>
              <a:cs typeface="Times New Roman" panose="02020603050405020304" pitchFamily="18" charset="0"/>
            </a:endParaRPr>
          </a:p>
        </p:txBody>
      </p:sp>
      <p:sp>
        <p:nvSpPr>
          <p:cNvPr id="34820" name="Text Box 4"/>
          <p:cNvSpPr txBox="1">
            <a:spLocks noChangeArrowheads="1"/>
          </p:cNvSpPr>
          <p:nvPr/>
        </p:nvSpPr>
        <p:spPr bwMode="auto">
          <a:xfrm>
            <a:off x="1908175" y="1484313"/>
            <a:ext cx="5472113" cy="588962"/>
          </a:xfrm>
          <a:prstGeom prst="rect">
            <a:avLst/>
          </a:prstGeom>
          <a:solidFill>
            <a:srgbClr val="00BAFC"/>
          </a:solidFill>
          <a:ln w="9525">
            <a:solidFill>
              <a:srgbClr val="6600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5050"/>
                </a:solidFill>
                <a:effectLst>
                  <a:outerShdw blurRad="38100" dist="38100" dir="2700000" algn="tl">
                    <a:srgbClr val="000000"/>
                  </a:outerShdw>
                </a:effectLst>
                <a:latin typeface="Garamond" pitchFamily="18" charset="0"/>
                <a:ea typeface="华文中宋" pitchFamily="2" charset="-122"/>
              </a:rPr>
              <a:t> </a:t>
            </a:r>
            <a:r>
              <a:rPr lang="en-US" altLang="zh-CN" sz="3200" b="1" dirty="0">
                <a:solidFill>
                  <a:srgbClr val="FF5050"/>
                </a:solidFill>
                <a:effectLst>
                  <a:outerShdw blurRad="38100" dist="38100" dir="2700000" algn="tl">
                    <a:srgbClr val="000000"/>
                  </a:outerShdw>
                </a:effectLst>
                <a:latin typeface="Garamond" pitchFamily="18" charset="0"/>
                <a:ea typeface="华文中宋" pitchFamily="2" charset="-122"/>
              </a:rPr>
              <a:t>1</a:t>
            </a:r>
            <a:r>
              <a:rPr lang="zh-CN" altLang="en-US" sz="3200" b="1" dirty="0">
                <a:solidFill>
                  <a:srgbClr val="FF5050"/>
                </a:solidFill>
                <a:effectLst>
                  <a:outerShdw blurRad="38100" dist="38100" dir="2700000" algn="tl">
                    <a:srgbClr val="000000"/>
                  </a:outerShdw>
                </a:effectLst>
                <a:latin typeface="Garamond" pitchFamily="18" charset="0"/>
                <a:ea typeface="华文中宋" pitchFamily="2" charset="-122"/>
              </a:rPr>
              <a:t>、</a:t>
            </a:r>
            <a:r>
              <a:rPr lang="zh-CN" altLang="en-US" sz="3200" b="1" dirty="0">
                <a:solidFill>
                  <a:srgbClr val="FF5050"/>
                </a:solidFill>
                <a:effectLst>
                  <a:outerShdw blurRad="38100" dist="38100" dir="2700000" algn="tl">
                    <a:srgbClr val="000000"/>
                  </a:outerShdw>
                </a:effectLst>
                <a:latin typeface="华文中宋"/>
                <a:ea typeface="华文中宋" pitchFamily="2" charset="-122"/>
              </a:rPr>
              <a:t>“</a:t>
            </a:r>
            <a:r>
              <a:rPr lang="zh-CN" altLang="en-US" sz="3200" b="1" dirty="0">
                <a:solidFill>
                  <a:srgbClr val="FF5050"/>
                </a:solidFill>
                <a:effectLst>
                  <a:outerShdw blurRad="38100" dist="38100" dir="2700000" algn="tl">
                    <a:srgbClr val="000000"/>
                  </a:outerShdw>
                </a:effectLst>
                <a:latin typeface="Garamond" pitchFamily="18" charset="0"/>
                <a:ea typeface="华文中宋" pitchFamily="2" charset="-122"/>
              </a:rPr>
              <a:t>跋</a:t>
            </a:r>
            <a:r>
              <a:rPr lang="zh-CN" altLang="en-US" sz="3200" b="1" dirty="0">
                <a:solidFill>
                  <a:srgbClr val="FF5050"/>
                </a:solidFill>
                <a:effectLst>
                  <a:outerShdw blurRad="38100" dist="38100" dir="2700000" algn="tl">
                    <a:srgbClr val="000000"/>
                  </a:outerShdw>
                </a:effectLst>
                <a:latin typeface="华文中宋"/>
                <a:ea typeface="华文中宋" pitchFamily="2" charset="-122"/>
              </a:rPr>
              <a:t>”</a:t>
            </a:r>
            <a:r>
              <a:rPr lang="zh-CN" altLang="en-US" sz="3200" b="1" dirty="0">
                <a:solidFill>
                  <a:srgbClr val="FF5050"/>
                </a:solidFill>
                <a:effectLst>
                  <a:outerShdw blurRad="38100" dist="38100" dir="2700000" algn="tl">
                    <a:srgbClr val="000000"/>
                  </a:outerShdw>
                </a:effectLst>
                <a:latin typeface="Garamond" pitchFamily="18" charset="0"/>
                <a:ea typeface="华文中宋" pitchFamily="2" charset="-122"/>
              </a:rPr>
              <a:t> 的中心句是哪句</a:t>
            </a:r>
            <a:r>
              <a:rPr lang="zh-CN" altLang="en-US" sz="3200" b="1" dirty="0">
                <a:effectLst>
                  <a:outerShdw blurRad="38100" dist="38100" dir="2700000" algn="tl">
                    <a:srgbClr val="FFFFFF"/>
                  </a:outerShdw>
                </a:effectLst>
                <a:latin typeface="Garamond" pitchFamily="18" charset="0"/>
                <a:ea typeface="华文中宋" pitchFamily="2" charset="-122"/>
              </a:rPr>
              <a:t>？</a:t>
            </a:r>
            <a:endParaRPr lang="zh-CN" altLang="en-US" sz="3200" b="1" dirty="0">
              <a:effectLst>
                <a:outerShdw blurRad="38100" dist="38100" dir="2700000" algn="tl">
                  <a:srgbClr val="FFFFFF"/>
                </a:outerShdw>
              </a:effectLst>
              <a:latin typeface="Garamond" pitchFamily="18" charset="0"/>
              <a:ea typeface="华文中宋" pitchFamily="2" charset="-122"/>
            </a:endParaRPr>
          </a:p>
        </p:txBody>
      </p:sp>
      <p:sp>
        <p:nvSpPr>
          <p:cNvPr id="34821" name="Text Box 5"/>
          <p:cNvSpPr txBox="1">
            <a:spLocks noChangeArrowheads="1"/>
          </p:cNvSpPr>
          <p:nvPr/>
        </p:nvSpPr>
        <p:spPr bwMode="auto">
          <a:xfrm>
            <a:off x="1619250" y="188913"/>
            <a:ext cx="4608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a:p>
        </p:txBody>
      </p:sp>
      <p:sp>
        <p:nvSpPr>
          <p:cNvPr id="34822" name="Rectangle 6"/>
          <p:cNvSpPr>
            <a:spLocks noChangeArrowheads="1"/>
          </p:cNvSpPr>
          <p:nvPr/>
        </p:nvSpPr>
        <p:spPr bwMode="auto">
          <a:xfrm>
            <a:off x="611188" y="333375"/>
            <a:ext cx="46243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dirty="0"/>
              <a:t>研读与思考</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820"/>
                                        </p:tgtEl>
                                        <p:attrNameLst>
                                          <p:attrName>style.visibility</p:attrName>
                                        </p:attrNameLst>
                                      </p:cBhvr>
                                      <p:to>
                                        <p:strVal val="visible"/>
                                      </p:to>
                                    </p:set>
                                    <p:anim calcmode="discrete" valueType="clr">
                                      <p:cBhvr override="childStyle">
                                        <p:cTn id="7" dur="80"/>
                                        <p:tgtEl>
                                          <p:spTgt spid="348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820"/>
                                        </p:tgtEl>
                                        <p:attrNameLst>
                                          <p:attrName>fillcolor</p:attrName>
                                        </p:attrNameLst>
                                      </p:cBhvr>
                                      <p:tavLst>
                                        <p:tav tm="0">
                                          <p:val>
                                            <p:clrVal>
                                              <a:schemeClr val="accent2"/>
                                            </p:clrVal>
                                          </p:val>
                                        </p:tav>
                                        <p:tav tm="50000">
                                          <p:val>
                                            <p:clrVal>
                                              <a:schemeClr val="hlink"/>
                                            </p:clrVal>
                                          </p:val>
                                        </p:tav>
                                      </p:tavLst>
                                    </p:anim>
                                    <p:set>
                                      <p:cBhvr>
                                        <p:cTn id="9" dur="80"/>
                                        <p:tgtEl>
                                          <p:spTgt spid="3482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wedge">
                                      <p:cBhvr>
                                        <p:cTn id="14" dur="2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descr="{76EE44AB-F704-4204-B998-94BC315AD96F}0"/>
          <p:cNvPicPr>
            <a:picLocks noChangeAspect="1" noChangeArrowheads="1"/>
          </p:cNvPicPr>
          <p:nvPr/>
        </p:nvPicPr>
        <p:blipFill>
          <a:blip r:embed="rId2" cstate="email"/>
          <a:srcRect/>
          <a:stretch>
            <a:fillRect/>
          </a:stretch>
        </p:blipFill>
        <p:spPr bwMode="auto">
          <a:xfrm>
            <a:off x="7451725" y="5330825"/>
            <a:ext cx="1692275" cy="1527175"/>
          </a:xfrm>
          <a:prstGeom prst="rect">
            <a:avLst/>
          </a:prstGeom>
          <a:noFill/>
          <a:extLst>
            <a:ext uri="{909E8E84-426E-40DD-AFC4-6F175D3DCCD1}">
              <a14:hiddenFill xmlns:a14="http://schemas.microsoft.com/office/drawing/2010/main">
                <a:solidFill>
                  <a:srgbClr val="FFFFFF"/>
                </a:solidFill>
              </a14:hiddenFill>
            </a:ext>
          </a:extLst>
        </p:spPr>
      </p:pic>
      <p:sp>
        <p:nvSpPr>
          <p:cNvPr id="25604" name="Rectangle 4"/>
          <p:cNvSpPr>
            <a:spLocks noChangeArrowheads="1"/>
          </p:cNvSpPr>
          <p:nvPr/>
        </p:nvSpPr>
        <p:spPr bwMode="auto">
          <a:xfrm>
            <a:off x="252412" y="860425"/>
            <a:ext cx="7704138"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dirty="0">
                <a:solidFill>
                  <a:srgbClr val="FF3300"/>
                </a:solidFill>
                <a:latin typeface="隶书" pitchFamily="49" charset="-122"/>
                <a:ea typeface="隶书" pitchFamily="49" charset="-122"/>
              </a:rPr>
              <a:t>    </a:t>
            </a:r>
            <a:r>
              <a:rPr lang="en-US" altLang="zh-CN" sz="2400" b="1" dirty="0">
                <a:solidFill>
                  <a:srgbClr val="FF3300"/>
                </a:solidFill>
                <a:latin typeface="隶书" pitchFamily="49" charset="-122"/>
                <a:ea typeface="隶书" pitchFamily="49" charset="-122"/>
              </a:rPr>
              <a:t>2</a:t>
            </a:r>
            <a:r>
              <a:rPr lang="zh-CN" altLang="en-US" sz="24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作者在</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家</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的</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隶书" pitchFamily="49" charset="-122"/>
                <a:ea typeface="隶书" pitchFamily="49" charset="-122"/>
              </a:rPr>
              <a:t>跋</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隶书" pitchFamily="49" charset="-122"/>
                <a:ea typeface="隶书" pitchFamily="49" charset="-122"/>
              </a:rPr>
              <a:t>里说：</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隶书" pitchFamily="49" charset="-122"/>
                <a:ea typeface="隶书" pitchFamily="49" charset="-122"/>
              </a:rPr>
              <a:t>我不是为了要做作家才写小说：是过去的生活逼着我拿起笔来。从文中找出最能够诠释这句话的语句，并结合</a:t>
            </a:r>
            <a:r>
              <a:rPr lang="zh-CN" altLang="en-US" sz="2800" b="1" dirty="0">
                <a:solidFill>
                  <a:srgbClr val="FF3300"/>
                </a:solidFill>
                <a:latin typeface="Arial" panose="020B0604020202020204"/>
                <a:ea typeface="隶书" pitchFamily="49" charset="-122"/>
              </a:rPr>
              <a:t>“</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家</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已经尽了它的历史任务了</a:t>
            </a:r>
            <a:r>
              <a:rPr lang="zh-CN" altLang="en-US" sz="2800" b="1" dirty="0">
                <a:solidFill>
                  <a:srgbClr val="FF3300"/>
                </a:solidFill>
                <a:latin typeface="Arial" panose="020B0604020202020204"/>
                <a:ea typeface="隶书" pitchFamily="49" charset="-122"/>
              </a:rPr>
              <a:t>”</a:t>
            </a:r>
            <a:r>
              <a:rPr lang="zh-CN" altLang="en-US" sz="2800" b="1" dirty="0">
                <a:solidFill>
                  <a:srgbClr val="FF3300"/>
                </a:solidFill>
                <a:latin typeface="隶书" pitchFamily="49" charset="-122"/>
                <a:ea typeface="隶书" pitchFamily="49" charset="-122"/>
              </a:rPr>
              <a:t>这句话，说说作者创作</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家</a:t>
            </a:r>
            <a:r>
              <a:rPr lang="en-US" altLang="zh-CN" sz="2800" b="1" dirty="0">
                <a:solidFill>
                  <a:srgbClr val="FF3300"/>
                </a:solidFill>
                <a:latin typeface="隶书" pitchFamily="49" charset="-122"/>
                <a:ea typeface="隶书" pitchFamily="49" charset="-122"/>
              </a:rPr>
              <a:t>》</a:t>
            </a:r>
            <a:r>
              <a:rPr lang="zh-CN" altLang="en-US" sz="2800" b="1" dirty="0">
                <a:solidFill>
                  <a:srgbClr val="FF3300"/>
                </a:solidFill>
                <a:latin typeface="隶书" pitchFamily="49" charset="-122"/>
                <a:ea typeface="隶书" pitchFamily="49" charset="-122"/>
              </a:rPr>
              <a:t>的意图。 </a:t>
            </a:r>
            <a:endParaRPr lang="zh-CN" altLang="en-US" sz="2800" b="1" dirty="0">
              <a:solidFill>
                <a:srgbClr val="FF3300"/>
              </a:solidFill>
              <a:latin typeface="隶书" pitchFamily="49" charset="-122"/>
              <a:ea typeface="隶书" pitchFamily="49" charset="-122"/>
            </a:endParaRPr>
          </a:p>
        </p:txBody>
      </p:sp>
      <p:sp>
        <p:nvSpPr>
          <p:cNvPr id="25605" name="Rectangle 5"/>
          <p:cNvSpPr>
            <a:spLocks noChangeArrowheads="1"/>
          </p:cNvSpPr>
          <p:nvPr/>
        </p:nvSpPr>
        <p:spPr bwMode="auto">
          <a:xfrm>
            <a:off x="396875" y="3213100"/>
            <a:ext cx="770413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00B800"/>
                </a:solidFill>
                <a:latin typeface="隶书" pitchFamily="49" charset="-122"/>
                <a:ea typeface="隶书" pitchFamily="49" charset="-122"/>
              </a:rPr>
              <a:t>最能诠释这句话的句子：</a:t>
            </a:r>
            <a:endParaRPr lang="zh-CN" altLang="en-US" sz="2800" b="1" dirty="0">
              <a:solidFill>
                <a:srgbClr val="00B800"/>
              </a:solidFill>
              <a:latin typeface="隶书" pitchFamily="49" charset="-122"/>
              <a:ea typeface="隶书" pitchFamily="49" charset="-122"/>
            </a:endParaRPr>
          </a:p>
          <a:p>
            <a:r>
              <a:rPr lang="zh-CN" altLang="en-US" sz="2800" b="1" dirty="0">
                <a:solidFill>
                  <a:srgbClr val="6600FF"/>
                </a:solidFill>
                <a:latin typeface="隶书" pitchFamily="49" charset="-122"/>
                <a:ea typeface="隶书" pitchFamily="49" charset="-122"/>
              </a:rPr>
              <a:t>我要向一个垂死的制度叫出我的</a:t>
            </a:r>
            <a:r>
              <a:rPr lang="zh-CN" altLang="en-US" sz="2800" b="1" dirty="0">
                <a:solidFill>
                  <a:srgbClr val="6600FF"/>
                </a:solidFill>
                <a:latin typeface="Arial" panose="020B0604020202020204"/>
                <a:ea typeface="隶书" pitchFamily="49" charset="-122"/>
              </a:rPr>
              <a:t>‘</a:t>
            </a:r>
            <a:r>
              <a:rPr lang="zh-CN" altLang="en-US" sz="2800" b="1" dirty="0">
                <a:solidFill>
                  <a:srgbClr val="6600FF"/>
                </a:solidFill>
                <a:latin typeface="隶书" pitchFamily="49" charset="-122"/>
                <a:ea typeface="隶书" pitchFamily="49" charset="-122"/>
              </a:rPr>
              <a:t>我控诉</a:t>
            </a:r>
            <a:r>
              <a:rPr lang="zh-CN" altLang="en-US" sz="2800" b="1" dirty="0">
                <a:solidFill>
                  <a:srgbClr val="6600FF"/>
                </a:solidFill>
                <a:latin typeface="Arial" panose="020B0604020202020204"/>
                <a:ea typeface="隶书" pitchFamily="49" charset="-122"/>
              </a:rPr>
              <a:t>’</a:t>
            </a:r>
            <a:r>
              <a:rPr lang="zh-CN" altLang="en-US" sz="2800" b="1" dirty="0">
                <a:solidFill>
                  <a:srgbClr val="6600FF"/>
                </a:solidFill>
                <a:latin typeface="隶书" pitchFamily="49" charset="-122"/>
                <a:ea typeface="隶书" pitchFamily="49" charset="-122"/>
              </a:rPr>
              <a:t>。</a:t>
            </a:r>
            <a:endParaRPr lang="zh-CN" altLang="en-US" sz="2800" b="1" dirty="0">
              <a:solidFill>
                <a:srgbClr val="6600FF"/>
              </a:solidFill>
              <a:latin typeface="隶书" pitchFamily="49" charset="-122"/>
              <a:ea typeface="隶书" pitchFamily="49" charset="-122"/>
            </a:endParaRPr>
          </a:p>
        </p:txBody>
      </p:sp>
      <p:sp>
        <p:nvSpPr>
          <p:cNvPr id="25606" name="Rectangle 6"/>
          <p:cNvSpPr>
            <a:spLocks noChangeArrowheads="1"/>
          </p:cNvSpPr>
          <p:nvPr/>
        </p:nvSpPr>
        <p:spPr bwMode="auto">
          <a:xfrm>
            <a:off x="252412" y="4294187"/>
            <a:ext cx="6767513"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800" b="1" dirty="0">
                <a:solidFill>
                  <a:srgbClr val="00B800"/>
                </a:solidFill>
                <a:latin typeface="隶书" pitchFamily="49" charset="-122"/>
                <a:ea typeface="隶书" pitchFamily="49" charset="-122"/>
              </a:rPr>
              <a:t>《</a:t>
            </a:r>
            <a:r>
              <a:rPr lang="zh-CN" altLang="en-US" sz="2800" b="1" dirty="0">
                <a:solidFill>
                  <a:srgbClr val="00B800"/>
                </a:solidFill>
                <a:latin typeface="隶书" pitchFamily="49" charset="-122"/>
                <a:ea typeface="隶书" pitchFamily="49" charset="-122"/>
              </a:rPr>
              <a:t>家</a:t>
            </a:r>
            <a:r>
              <a:rPr lang="en-US" altLang="zh-CN" sz="2800" b="1" dirty="0">
                <a:solidFill>
                  <a:srgbClr val="00B800"/>
                </a:solidFill>
                <a:latin typeface="隶书" pitchFamily="49" charset="-122"/>
                <a:ea typeface="隶书" pitchFamily="49" charset="-122"/>
              </a:rPr>
              <a:t>》</a:t>
            </a:r>
            <a:r>
              <a:rPr lang="zh-CN" altLang="en-US" sz="2800" b="1" dirty="0">
                <a:solidFill>
                  <a:srgbClr val="00B800"/>
                </a:solidFill>
                <a:latin typeface="隶书" pitchFamily="49" charset="-122"/>
                <a:ea typeface="隶书" pitchFamily="49" charset="-122"/>
              </a:rPr>
              <a:t>的创作意图：</a:t>
            </a:r>
            <a:endParaRPr lang="zh-CN" altLang="en-US" sz="2800" b="1" dirty="0">
              <a:solidFill>
                <a:srgbClr val="00B800"/>
              </a:solidFill>
              <a:latin typeface="隶书" pitchFamily="49" charset="-122"/>
              <a:ea typeface="隶书" pitchFamily="49" charset="-122"/>
            </a:endParaRPr>
          </a:p>
          <a:p>
            <a:r>
              <a:rPr lang="zh-CN" altLang="en-US" sz="2800" b="1" dirty="0">
                <a:solidFill>
                  <a:srgbClr val="6600FF"/>
                </a:solidFill>
                <a:latin typeface="隶书" pitchFamily="49" charset="-122"/>
                <a:ea typeface="隶书" pitchFamily="49" charset="-122"/>
              </a:rPr>
              <a:t>    揭露、控诉旧制度旧社会的。作者写</a:t>
            </a:r>
            <a:r>
              <a:rPr lang="zh-CN" altLang="en-US" sz="2800" b="1" dirty="0">
                <a:solidFill>
                  <a:srgbClr val="6600FF"/>
                </a:solidFill>
                <a:latin typeface="Arial" panose="020B0604020202020204"/>
                <a:ea typeface="隶书" pitchFamily="49" charset="-122"/>
              </a:rPr>
              <a:t>“</a:t>
            </a:r>
            <a:r>
              <a:rPr lang="zh-CN" altLang="en-US" sz="2800" b="1" dirty="0">
                <a:solidFill>
                  <a:srgbClr val="6600FF"/>
                </a:solidFill>
                <a:latin typeface="隶书" pitchFamily="49" charset="-122"/>
                <a:ea typeface="隶书" pitchFamily="49" charset="-122"/>
              </a:rPr>
              <a:t>跋</a:t>
            </a:r>
            <a:r>
              <a:rPr lang="zh-CN" altLang="en-US" sz="2800" b="1" dirty="0">
                <a:solidFill>
                  <a:srgbClr val="6600FF"/>
                </a:solidFill>
                <a:latin typeface="Arial" panose="020B0604020202020204"/>
                <a:ea typeface="隶书" pitchFamily="49" charset="-122"/>
              </a:rPr>
              <a:t>”</a:t>
            </a:r>
            <a:r>
              <a:rPr lang="zh-CN" altLang="en-US" sz="2800" b="1" dirty="0">
                <a:solidFill>
                  <a:srgbClr val="6600FF"/>
                </a:solidFill>
                <a:latin typeface="隶书" pitchFamily="49" charset="-122"/>
                <a:ea typeface="隶书" pitchFamily="49" charset="-122"/>
              </a:rPr>
              <a:t>正是新中国成立第</a:t>
            </a:r>
            <a:r>
              <a:rPr lang="en-US" altLang="zh-CN" sz="2800" b="1" dirty="0">
                <a:solidFill>
                  <a:srgbClr val="6600FF"/>
                </a:solidFill>
                <a:latin typeface="隶书" pitchFamily="49" charset="-122"/>
                <a:ea typeface="隶书" pitchFamily="49" charset="-122"/>
              </a:rPr>
              <a:t>5</a:t>
            </a:r>
            <a:r>
              <a:rPr lang="zh-CN" altLang="en-US" sz="2800" b="1" dirty="0">
                <a:solidFill>
                  <a:srgbClr val="6600FF"/>
                </a:solidFill>
                <a:latin typeface="隶书" pitchFamily="49" charset="-122"/>
                <a:ea typeface="隶书" pitchFamily="49" charset="-122"/>
              </a:rPr>
              <a:t>个年头，所以</a:t>
            </a:r>
            <a:r>
              <a:rPr lang="zh-CN" altLang="en-US" sz="2800" b="1" dirty="0">
                <a:solidFill>
                  <a:srgbClr val="6600FF"/>
                </a:solidFill>
                <a:latin typeface="Arial" panose="020B0604020202020204"/>
                <a:ea typeface="隶书" pitchFamily="49" charset="-122"/>
              </a:rPr>
              <a:t>“</a:t>
            </a:r>
            <a:r>
              <a:rPr lang="en-US" altLang="zh-CN" sz="2800" b="1" dirty="0">
                <a:solidFill>
                  <a:srgbClr val="6600FF"/>
                </a:solidFill>
                <a:latin typeface="隶书" pitchFamily="49" charset="-122"/>
                <a:ea typeface="隶书" pitchFamily="49" charset="-122"/>
              </a:rPr>
              <a:t>《</a:t>
            </a:r>
            <a:r>
              <a:rPr lang="zh-CN" altLang="en-US" sz="2800" b="1" dirty="0">
                <a:solidFill>
                  <a:srgbClr val="6600FF"/>
                </a:solidFill>
                <a:latin typeface="隶书" pitchFamily="49" charset="-122"/>
                <a:ea typeface="隶书" pitchFamily="49" charset="-122"/>
              </a:rPr>
              <a:t>家</a:t>
            </a:r>
            <a:r>
              <a:rPr lang="en-US" altLang="zh-CN" sz="2800" b="1" dirty="0">
                <a:solidFill>
                  <a:srgbClr val="6600FF"/>
                </a:solidFill>
                <a:latin typeface="隶书" pitchFamily="49" charset="-122"/>
                <a:ea typeface="隶书" pitchFamily="49" charset="-122"/>
              </a:rPr>
              <a:t>》</a:t>
            </a:r>
            <a:r>
              <a:rPr lang="zh-CN" altLang="en-US" sz="2800" b="1" dirty="0">
                <a:solidFill>
                  <a:srgbClr val="6600FF"/>
                </a:solidFill>
                <a:latin typeface="隶书" pitchFamily="49" charset="-122"/>
                <a:ea typeface="隶书" pitchFamily="49" charset="-122"/>
              </a:rPr>
              <a:t>已经经历了它的历史的任务了。</a:t>
            </a:r>
            <a:r>
              <a:rPr lang="zh-CN" altLang="en-US" sz="2800" b="1" dirty="0">
                <a:solidFill>
                  <a:srgbClr val="6600FF"/>
                </a:solidFill>
                <a:latin typeface="Arial" panose="020B0604020202020204"/>
                <a:ea typeface="隶书" pitchFamily="49" charset="-122"/>
              </a:rPr>
              <a:t>”</a:t>
            </a:r>
            <a:endParaRPr lang="zh-CN" altLang="en-US" sz="2800" b="1" dirty="0">
              <a:solidFill>
                <a:srgbClr val="6600FF"/>
              </a:solidFill>
              <a:latin typeface="隶书" pitchFamily="49" charset="-122"/>
              <a:ea typeface="隶书" pitchFamily="49" charset="-122"/>
            </a:endParaRPr>
          </a:p>
        </p:txBody>
      </p:sp>
      <p:sp>
        <p:nvSpPr>
          <p:cNvPr id="25607" name="Text Box 7"/>
          <p:cNvSpPr txBox="1">
            <a:spLocks noChangeArrowheads="1"/>
          </p:cNvSpPr>
          <p:nvPr/>
        </p:nvSpPr>
        <p:spPr bwMode="auto">
          <a:xfrm>
            <a:off x="1331913" y="260350"/>
            <a:ext cx="46085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circle(out)">
                                      <p:cBhvr>
                                        <p:cTn id="7" dur="20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checkerboard(across)">
                                      <p:cBhvr>
                                        <p:cTn id="12" dur="10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checkerboard(across)">
                                      <p:cBhvr>
                                        <p:cTn id="17" dur="10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8675" name="Rectangle 3"/>
          <p:cNvSpPr>
            <a:spLocks noChangeArrowheads="1"/>
          </p:cNvSpPr>
          <p:nvPr/>
        </p:nvSpPr>
        <p:spPr bwMode="auto">
          <a:xfrm>
            <a:off x="900113" y="1230313"/>
            <a:ext cx="7200900" cy="143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1">
                <a:solidFill>
                  <a:srgbClr val="FF5050"/>
                </a:solidFill>
                <a:latin typeface="Garamond" pitchFamily="18" charset="0"/>
              </a:rPr>
              <a:t>        </a:t>
            </a:r>
            <a:r>
              <a:rPr lang="en-US" altLang="zh-CN" sz="3200" b="1">
                <a:solidFill>
                  <a:srgbClr val="FF5050"/>
                </a:solidFill>
                <a:latin typeface="Garamond" pitchFamily="18" charset="0"/>
              </a:rPr>
              <a:t>3</a:t>
            </a:r>
            <a:r>
              <a:rPr lang="zh-CN" altLang="en-US" sz="3200" b="1">
                <a:solidFill>
                  <a:srgbClr val="FF5050"/>
                </a:solidFill>
                <a:latin typeface="Garamond" pitchFamily="18" charset="0"/>
              </a:rPr>
              <a:t>、</a:t>
            </a:r>
            <a:r>
              <a:rPr lang="zh-CN" altLang="en-US" sz="2800" b="1">
                <a:solidFill>
                  <a:srgbClr val="FF5050"/>
                </a:solidFill>
                <a:latin typeface="Arial" panose="020B0604020202020204"/>
              </a:rPr>
              <a:t>“</a:t>
            </a:r>
            <a:r>
              <a:rPr lang="zh-CN" altLang="en-US" sz="2800" b="1">
                <a:solidFill>
                  <a:srgbClr val="FF5050"/>
                </a:solidFill>
                <a:latin typeface="Garamond" pitchFamily="18" charset="0"/>
              </a:rPr>
              <a:t>我始终记住：青春是美丽的东西。而且这一直是我的鼓舞的泉源。</a:t>
            </a:r>
            <a:r>
              <a:rPr lang="zh-CN" altLang="en-US" sz="2800" b="1">
                <a:solidFill>
                  <a:srgbClr val="FF5050"/>
                </a:solidFill>
                <a:latin typeface="Arial" panose="020B0604020202020204"/>
              </a:rPr>
              <a:t>”</a:t>
            </a:r>
            <a:r>
              <a:rPr lang="zh-CN" altLang="en-US" sz="2800" b="1">
                <a:latin typeface="Garamond" pitchFamily="18" charset="0"/>
              </a:rPr>
              <a:t> </a:t>
            </a:r>
            <a:r>
              <a:rPr lang="zh-CN" altLang="en-US" sz="2800" b="1">
                <a:solidFill>
                  <a:srgbClr val="FF5050"/>
                </a:solidFill>
                <a:latin typeface="Garamond" pitchFamily="18" charset="0"/>
              </a:rPr>
              <a:t>为什么作者始终记住这句话呢？</a:t>
            </a:r>
            <a:endParaRPr lang="zh-CN" altLang="en-US" sz="2800" b="1">
              <a:solidFill>
                <a:srgbClr val="FF5050"/>
              </a:solidFill>
              <a:latin typeface="Garamond" pitchFamily="18" charset="0"/>
            </a:endParaRPr>
          </a:p>
        </p:txBody>
      </p:sp>
      <p:sp>
        <p:nvSpPr>
          <p:cNvPr id="28676" name="Rectangle 4"/>
          <p:cNvSpPr>
            <a:spLocks noChangeArrowheads="1"/>
          </p:cNvSpPr>
          <p:nvPr/>
        </p:nvSpPr>
        <p:spPr bwMode="auto">
          <a:xfrm>
            <a:off x="900113" y="3068638"/>
            <a:ext cx="7416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1">
                <a:solidFill>
                  <a:srgbClr val="9900CC"/>
                </a:solidFill>
                <a:latin typeface="Garamond" pitchFamily="18" charset="0"/>
              </a:rPr>
              <a:t>        青春之所以美丽是因为它充满着激情与活力，而在生活的激流中勇于搏击的激情，一往无前的精神正是作者创作的源泉。</a:t>
            </a:r>
            <a:endParaRPr lang="zh-CN" altLang="en-US" sz="3200" b="1">
              <a:solidFill>
                <a:srgbClr val="9900CC"/>
              </a:solidFill>
              <a:latin typeface="Garamond" pitchFamily="18" charset="0"/>
            </a:endParaRPr>
          </a:p>
        </p:txBody>
      </p:sp>
      <p:pic>
        <p:nvPicPr>
          <p:cNvPr id="28677" name="Picture 5" descr="{97E02432-4CEB-4C59-BCD8-69D6D6DD0E63}0"/>
          <p:cNvPicPr>
            <a:picLocks noChangeAspect="1" noChangeArrowheads="1"/>
          </p:cNvPicPr>
          <p:nvPr/>
        </p:nvPicPr>
        <p:blipFill>
          <a:blip r:embed="rId2" cstate="email"/>
          <a:srcRect/>
          <a:stretch>
            <a:fillRect/>
          </a:stretch>
        </p:blipFill>
        <p:spPr bwMode="auto">
          <a:xfrm>
            <a:off x="7615238" y="5013325"/>
            <a:ext cx="1528762" cy="1844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2000" fill="hold"/>
                                        <p:tgtEl>
                                          <p:spTgt spid="28675"/>
                                        </p:tgtEl>
                                        <p:attrNameLst>
                                          <p:attrName>ppt_w</p:attrName>
                                        </p:attrNameLst>
                                      </p:cBhvr>
                                      <p:tavLst>
                                        <p:tav tm="0">
                                          <p:val>
                                            <p:strVal val="#ppt_w*0.70"/>
                                          </p:val>
                                        </p:tav>
                                        <p:tav tm="100000">
                                          <p:val>
                                            <p:strVal val="#ppt_w"/>
                                          </p:val>
                                        </p:tav>
                                      </p:tavLst>
                                    </p:anim>
                                    <p:anim calcmode="lin" valueType="num">
                                      <p:cBhvr>
                                        <p:cTn id="8" dur="2000" fill="hold"/>
                                        <p:tgtEl>
                                          <p:spTgt spid="28675"/>
                                        </p:tgtEl>
                                        <p:attrNameLst>
                                          <p:attrName>ppt_h</p:attrName>
                                        </p:attrNameLst>
                                      </p:cBhvr>
                                      <p:tavLst>
                                        <p:tav tm="0">
                                          <p:val>
                                            <p:strVal val="#ppt_h"/>
                                          </p:val>
                                        </p:tav>
                                        <p:tav tm="100000">
                                          <p:val>
                                            <p:strVal val="#ppt_h"/>
                                          </p:val>
                                        </p:tav>
                                      </p:tavLst>
                                    </p:anim>
                                    <p:animEffect transition="in" filter="fade">
                                      <p:cBhvr>
                                        <p:cTn id="9" dur="2000"/>
                                        <p:tgtEl>
                                          <p:spTgt spid="2867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8676"/>
                                        </p:tgtEl>
                                        <p:attrNameLst>
                                          <p:attrName>style.visibility</p:attrName>
                                        </p:attrNameLst>
                                      </p:cBhvr>
                                      <p:to>
                                        <p:strVal val="visible"/>
                                      </p:to>
                                    </p:set>
                                    <p:anim calcmode="lin" valueType="num">
                                      <p:cBhvr>
                                        <p:cTn id="14" dur="2000" fill="hold"/>
                                        <p:tgtEl>
                                          <p:spTgt spid="28676"/>
                                        </p:tgtEl>
                                        <p:attrNameLst>
                                          <p:attrName>ppt_w</p:attrName>
                                        </p:attrNameLst>
                                      </p:cBhvr>
                                      <p:tavLst>
                                        <p:tav tm="0">
                                          <p:val>
                                            <p:strVal val="#ppt_w*0.70"/>
                                          </p:val>
                                        </p:tav>
                                        <p:tav tm="100000">
                                          <p:val>
                                            <p:strVal val="#ppt_w"/>
                                          </p:val>
                                        </p:tav>
                                      </p:tavLst>
                                    </p:anim>
                                    <p:anim calcmode="lin" valueType="num">
                                      <p:cBhvr>
                                        <p:cTn id="15" dur="2000" fill="hold"/>
                                        <p:tgtEl>
                                          <p:spTgt spid="28676"/>
                                        </p:tgtEl>
                                        <p:attrNameLst>
                                          <p:attrName>ppt_h</p:attrName>
                                        </p:attrNameLst>
                                      </p:cBhvr>
                                      <p:tavLst>
                                        <p:tav tm="0">
                                          <p:val>
                                            <p:strVal val="#ppt_h"/>
                                          </p:val>
                                        </p:tav>
                                        <p:tav tm="100000">
                                          <p:val>
                                            <p:strVal val="#ppt_h"/>
                                          </p:val>
                                        </p:tav>
                                      </p:tavLst>
                                    </p:anim>
                                    <p:animEffect transition="in" filter="fade">
                                      <p:cBhvr>
                                        <p:cTn id="16"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ph type="title"/>
          </p:nvPr>
        </p:nvSpPr>
        <p:spPr/>
        <p:txBody>
          <a:bodyPr/>
          <a:lstStyle/>
          <a:p>
            <a:pPr algn="l"/>
            <a:r>
              <a:rPr lang="zh-CN" altLang="en-US" sz="2800" b="0" dirty="0">
                <a:ea typeface="楷体_GB2312" pitchFamily="49" charset="-122"/>
              </a:rPr>
              <a:t>我读名著</a:t>
            </a:r>
            <a:endParaRPr lang="zh-CN" altLang="en-US" sz="2800" b="0" dirty="0">
              <a:ea typeface="楷体_GB2312" pitchFamily="49" charset="-122"/>
            </a:endParaRPr>
          </a:p>
        </p:txBody>
      </p:sp>
      <p:sp>
        <p:nvSpPr>
          <p:cNvPr id="5123" name="Rectangle 3"/>
          <p:cNvSpPr>
            <a:spLocks noChangeArrowheads="1"/>
          </p:cNvSpPr>
          <p:nvPr>
            <p:ph type="body" idx="1"/>
          </p:nvPr>
        </p:nvSpPr>
        <p:spPr>
          <a:xfrm>
            <a:off x="457200" y="1270000"/>
            <a:ext cx="8229600" cy="503238"/>
          </a:xfrm>
        </p:spPr>
        <p:txBody>
          <a:bodyPr/>
          <a:lstStyle/>
          <a:p>
            <a:r>
              <a:rPr lang="zh-CN" altLang="en-US" sz="2400" dirty="0">
                <a:ea typeface="楷体_GB2312" pitchFamily="49" charset="-122"/>
                <a:sym typeface="楷体_GB2312" pitchFamily="49" charset="-122"/>
              </a:rPr>
              <a:t>⑴</a:t>
            </a:r>
            <a:r>
              <a:rPr lang="zh-CN" altLang="en-US" sz="2400" dirty="0">
                <a:ea typeface="楷体_GB2312" pitchFamily="49" charset="-122"/>
              </a:rPr>
              <a:t>四大古典名著，作者，朝代？</a:t>
            </a:r>
            <a:endParaRPr lang="zh-CN" altLang="en-US" sz="2400" dirty="0">
              <a:ea typeface="楷体_GB2312" pitchFamily="49" charset="-122"/>
            </a:endParaRPr>
          </a:p>
          <a:p>
            <a:pPr>
              <a:buFontTx/>
              <a:buNone/>
            </a:pPr>
            <a:endParaRPr lang="zh-CN" sz="2800" dirty="0">
              <a:ea typeface="楷体_GB2312" pitchFamily="49" charset="-122"/>
            </a:endParaRPr>
          </a:p>
        </p:txBody>
      </p:sp>
      <p:sp>
        <p:nvSpPr>
          <p:cNvPr id="5124" name="Text Box 4"/>
          <p:cNvSpPr txBox="1">
            <a:spLocks noChangeArrowheads="1"/>
          </p:cNvSpPr>
          <p:nvPr/>
        </p:nvSpPr>
        <p:spPr bwMode="auto">
          <a:xfrm>
            <a:off x="857250" y="2298700"/>
            <a:ext cx="400367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25" name="Text Box 5"/>
          <p:cNvSpPr txBox="1">
            <a:spLocks noChangeArrowheads="1"/>
          </p:cNvSpPr>
          <p:nvPr/>
        </p:nvSpPr>
        <p:spPr bwMode="auto">
          <a:xfrm>
            <a:off x="684213" y="1773238"/>
            <a:ext cx="554355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400" dirty="0">
                <a:solidFill>
                  <a:srgbClr val="FF0000"/>
                </a:solidFill>
                <a:latin typeface="楷体_GB2312" pitchFamily="49" charset="-122"/>
                <a:ea typeface="楷体_GB2312" pitchFamily="49" charset="-122"/>
              </a:rPr>
              <a:t>《三国演义》罗贯中</a:t>
            </a:r>
            <a:r>
              <a:rPr lang="zh-CN" altLang="en-US"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元末明初</a:t>
            </a:r>
            <a:endParaRPr lang="zh-CN" sz="2400" dirty="0">
              <a:solidFill>
                <a:srgbClr val="FF0000"/>
              </a:solidFill>
              <a:latin typeface="楷体_GB2312" pitchFamily="49" charset="-122"/>
              <a:ea typeface="楷体_GB2312" pitchFamily="49" charset="-122"/>
            </a:endParaRPr>
          </a:p>
          <a:p>
            <a:r>
              <a:rPr lang="zh-CN" sz="2400" dirty="0">
                <a:solidFill>
                  <a:srgbClr val="FF0000"/>
                </a:solidFill>
                <a:latin typeface="楷体_GB2312" pitchFamily="49" charset="-122"/>
                <a:ea typeface="楷体_GB2312" pitchFamily="49" charset="-122"/>
              </a:rPr>
              <a:t>《水浒</a:t>
            </a:r>
            <a:r>
              <a:rPr lang="zh-CN" altLang="en-US" sz="2400" dirty="0">
                <a:solidFill>
                  <a:srgbClr val="FF0000"/>
                </a:solidFill>
                <a:latin typeface="楷体_GB2312" pitchFamily="49" charset="-122"/>
                <a:ea typeface="楷体_GB2312" pitchFamily="49" charset="-122"/>
              </a:rPr>
              <a:t>传</a:t>
            </a:r>
            <a:r>
              <a:rPr lang="zh-CN" sz="2400" dirty="0">
                <a:solidFill>
                  <a:srgbClr val="FF0000"/>
                </a:solidFill>
                <a:latin typeface="楷体_GB2312" pitchFamily="49" charset="-122"/>
                <a:ea typeface="楷体_GB2312" pitchFamily="49" charset="-122"/>
              </a:rPr>
              <a:t>》</a:t>
            </a:r>
            <a:r>
              <a:rPr lang="en-US" altLang="zh-CN"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施耐庵</a:t>
            </a:r>
            <a:r>
              <a:rPr lang="zh-CN" altLang="en-US"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元末明初 </a:t>
            </a:r>
            <a:endParaRPr lang="zh-CN" sz="2400" dirty="0">
              <a:solidFill>
                <a:srgbClr val="FF0000"/>
              </a:solidFill>
              <a:latin typeface="楷体_GB2312" pitchFamily="49" charset="-122"/>
              <a:ea typeface="楷体_GB2312" pitchFamily="49" charset="-122"/>
            </a:endParaRPr>
          </a:p>
          <a:p>
            <a:r>
              <a:rPr lang="zh-CN" sz="2400" dirty="0">
                <a:solidFill>
                  <a:srgbClr val="FF0000"/>
                </a:solidFill>
                <a:latin typeface="楷体_GB2312" pitchFamily="49" charset="-122"/>
                <a:ea typeface="楷体_GB2312" pitchFamily="49" charset="-122"/>
              </a:rPr>
              <a:t>《西游记》 </a:t>
            </a:r>
            <a:r>
              <a:rPr lang="en-US" altLang="zh-CN"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吴承恩</a:t>
            </a:r>
            <a:r>
              <a:rPr lang="zh-CN" altLang="en-US"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明代</a:t>
            </a:r>
            <a:endParaRPr lang="zh-CN" sz="2400" dirty="0">
              <a:solidFill>
                <a:srgbClr val="FF0000"/>
              </a:solidFill>
              <a:latin typeface="楷体_GB2312" pitchFamily="49" charset="-122"/>
              <a:ea typeface="楷体_GB2312" pitchFamily="49" charset="-122"/>
            </a:endParaRPr>
          </a:p>
          <a:p>
            <a:r>
              <a:rPr lang="zh-CN" sz="2400" dirty="0">
                <a:solidFill>
                  <a:srgbClr val="FF0000"/>
                </a:solidFill>
                <a:latin typeface="楷体_GB2312" pitchFamily="49" charset="-122"/>
                <a:ea typeface="楷体_GB2312" pitchFamily="49" charset="-122"/>
              </a:rPr>
              <a:t>《红楼梦》 </a:t>
            </a:r>
            <a:r>
              <a:rPr lang="en-US" altLang="zh-CN"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曹雪芹</a:t>
            </a:r>
            <a:r>
              <a:rPr lang="zh-CN" altLang="en-US" sz="2400" dirty="0">
                <a:solidFill>
                  <a:srgbClr val="FF0000"/>
                </a:solidFill>
                <a:latin typeface="楷体_GB2312" pitchFamily="49" charset="-122"/>
                <a:ea typeface="楷体_GB2312" pitchFamily="49" charset="-122"/>
              </a:rPr>
              <a:t>  </a:t>
            </a:r>
            <a:r>
              <a:rPr lang="zh-CN" sz="2400" dirty="0">
                <a:solidFill>
                  <a:srgbClr val="FF0000"/>
                </a:solidFill>
                <a:latin typeface="楷体_GB2312" pitchFamily="49" charset="-122"/>
                <a:ea typeface="楷体_GB2312" pitchFamily="49" charset="-122"/>
              </a:rPr>
              <a:t>清代</a:t>
            </a:r>
            <a:endParaRPr lang="zh-CN" sz="2400" dirty="0">
              <a:solidFill>
                <a:srgbClr val="FF0000"/>
              </a:solidFill>
              <a:latin typeface="楷体_GB2312" pitchFamily="49" charset="-122"/>
              <a:ea typeface="楷体_GB2312" pitchFamily="49" charset="-122"/>
            </a:endParaRPr>
          </a:p>
          <a:p>
            <a:endParaRPr lang="zh-CN" sz="2400" dirty="0">
              <a:solidFill>
                <a:srgbClr val="FF0000"/>
              </a:solidFill>
              <a:latin typeface="楷体_GB2312" pitchFamily="49" charset="-122"/>
              <a:ea typeface="楷体_GB2312" pitchFamily="49" charset="-122"/>
            </a:endParaRPr>
          </a:p>
          <a:p>
            <a:endParaRPr lang="zh-CN" sz="2400" dirty="0">
              <a:latin typeface="楷体_GB2312" pitchFamily="49" charset="-122"/>
              <a:ea typeface="楷体_GB2312" pitchFamily="49" charset="-122"/>
            </a:endParaRPr>
          </a:p>
        </p:txBody>
      </p:sp>
      <p:sp>
        <p:nvSpPr>
          <p:cNvPr id="5126" name="Text Box 6"/>
          <p:cNvSpPr txBox="1">
            <a:spLocks noChangeArrowheads="1"/>
          </p:cNvSpPr>
          <p:nvPr/>
        </p:nvSpPr>
        <p:spPr bwMode="auto">
          <a:xfrm>
            <a:off x="2268538" y="3933825"/>
            <a:ext cx="6411912"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solidFill>
                  <a:srgbClr val="FF0000"/>
                </a:solidFill>
                <a:latin typeface="楷体_GB2312" pitchFamily="49" charset="-122"/>
                <a:ea typeface="楷体_GB2312" pitchFamily="49" charset="-122"/>
              </a:rPr>
              <a:t>《</a:t>
            </a:r>
            <a:r>
              <a:rPr lang="zh-CN" altLang="en-US" sz="2400" dirty="0">
                <a:solidFill>
                  <a:srgbClr val="FF0000"/>
                </a:solidFill>
                <a:latin typeface="楷体_GB2312" pitchFamily="49" charset="-122"/>
                <a:ea typeface="楷体_GB2312" pitchFamily="49" charset="-122"/>
              </a:rPr>
              <a:t>红楼梦</a:t>
            </a:r>
            <a:r>
              <a:rPr lang="en-US" altLang="zh-CN" sz="2400" dirty="0">
                <a:solidFill>
                  <a:srgbClr val="FF0000"/>
                </a:solidFill>
                <a:latin typeface="楷体_GB2312" pitchFamily="49" charset="-122"/>
                <a:ea typeface="楷体_GB2312" pitchFamily="49" charset="-122"/>
              </a:rPr>
              <a:t>》</a:t>
            </a:r>
            <a:r>
              <a:rPr lang="zh-CN" altLang="en-US" sz="2400" dirty="0">
                <a:solidFill>
                  <a:srgbClr val="FF0000"/>
                </a:solidFill>
                <a:latin typeface="楷体_GB2312" pitchFamily="49" charset="-122"/>
                <a:ea typeface="楷体_GB2312" pitchFamily="49" charset="-122"/>
              </a:rPr>
              <a:t>：</a:t>
            </a:r>
            <a:r>
              <a:rPr lang="zh-CN" sz="2400" dirty="0">
                <a:solidFill>
                  <a:srgbClr val="FF0000"/>
                </a:solidFill>
                <a:latin typeface="楷体_GB2312" pitchFamily="49" charset="-122"/>
                <a:ea typeface="楷体_GB2312" pitchFamily="49" charset="-122"/>
              </a:rPr>
              <a:t>以贾宝玉、林黛玉和薛宝钗的爱情悲剧为主线，通过对贾、史、王、薛四大家族荣衰的描写，展示了广阔的社会生活</a:t>
            </a:r>
            <a:r>
              <a:rPr lang="zh-CN" altLang="en-US" sz="2400" dirty="0">
                <a:solidFill>
                  <a:srgbClr val="FF0000"/>
                </a:solidFill>
                <a:latin typeface="楷体_GB2312" pitchFamily="49" charset="-122"/>
                <a:ea typeface="楷体_GB2312" pitchFamily="49" charset="-122"/>
              </a:rPr>
              <a:t>，</a:t>
            </a:r>
            <a:r>
              <a:rPr lang="zh-CN" sz="2400" dirty="0">
                <a:solidFill>
                  <a:srgbClr val="FF0000"/>
                </a:solidFill>
                <a:latin typeface="楷体_GB2312" pitchFamily="49" charset="-122"/>
                <a:ea typeface="楷体_GB2312" pitchFamily="49" charset="-122"/>
              </a:rPr>
              <a:t>囊括多姿多彩的世俗人情</a:t>
            </a:r>
            <a:r>
              <a:rPr lang="zh-CN" altLang="en-US" sz="2400" dirty="0">
                <a:solidFill>
                  <a:srgbClr val="FF0000"/>
                </a:solidFill>
                <a:latin typeface="楷体_GB2312" pitchFamily="49" charset="-122"/>
                <a:ea typeface="楷体_GB2312" pitchFamily="49" charset="-122"/>
              </a:rPr>
              <a:t>，</a:t>
            </a:r>
            <a:r>
              <a:rPr lang="zh-CN" sz="2400" dirty="0">
                <a:solidFill>
                  <a:srgbClr val="FF0000"/>
                </a:solidFill>
                <a:latin typeface="楷体_GB2312" pitchFamily="49" charset="-122"/>
                <a:ea typeface="楷体_GB2312" pitchFamily="49" charset="-122"/>
              </a:rPr>
              <a:t>是封建末世的百科全书。 </a:t>
            </a:r>
            <a:endParaRPr lang="zh-CN" sz="2400" dirty="0">
              <a:solidFill>
                <a:srgbClr val="FF0000"/>
              </a:solidFill>
              <a:latin typeface="楷体_GB2312" pitchFamily="49" charset="-122"/>
              <a:ea typeface="楷体_GB2312" pitchFamily="49" charset="-122"/>
            </a:endParaRPr>
          </a:p>
        </p:txBody>
      </p:sp>
      <p:sp>
        <p:nvSpPr>
          <p:cNvPr id="5127" name="Text Box 7"/>
          <p:cNvSpPr txBox="1">
            <a:spLocks noChangeArrowheads="1"/>
          </p:cNvSpPr>
          <p:nvPr/>
        </p:nvSpPr>
        <p:spPr bwMode="auto">
          <a:xfrm>
            <a:off x="757238" y="3357563"/>
            <a:ext cx="8280400"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ea typeface="楷体_GB2312" pitchFamily="49" charset="-122"/>
                <a:sym typeface="楷体_GB2312" pitchFamily="49" charset="-122"/>
              </a:rPr>
              <a:t>⑵</a:t>
            </a:r>
            <a:r>
              <a:rPr lang="zh-CN" altLang="en-US" sz="2400" dirty="0">
                <a:ea typeface="楷体_GB2312" pitchFamily="49" charset="-122"/>
              </a:rPr>
              <a:t>通过描写封建家族由盛转衰反映时代特征的是哪一部书？</a:t>
            </a:r>
            <a:endParaRPr lang="zh-CN" sz="2400" dirty="0">
              <a:ea typeface="楷体_GB2312" pitchFamily="49" charset="-122"/>
            </a:endParaRPr>
          </a:p>
        </p:txBody>
      </p:sp>
      <p:sp>
        <p:nvSpPr>
          <p:cNvPr id="5128" name="Text Box 8"/>
          <p:cNvSpPr txBox="1">
            <a:spLocks noChangeArrowheads="1"/>
          </p:cNvSpPr>
          <p:nvPr/>
        </p:nvSpPr>
        <p:spPr bwMode="auto">
          <a:xfrm>
            <a:off x="2413000" y="5518150"/>
            <a:ext cx="6551613"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ea typeface="楷体_GB2312" pitchFamily="49" charset="-122"/>
              </a:rPr>
              <a:t>☆巴金的</a:t>
            </a:r>
            <a:r>
              <a:rPr lang="en-US" altLang="zh-CN" sz="2400" dirty="0">
                <a:ea typeface="楷体_GB2312" pitchFamily="49" charset="-122"/>
              </a:rPr>
              <a:t>《</a:t>
            </a:r>
            <a:r>
              <a:rPr lang="zh-CN" altLang="en-US" sz="2400" dirty="0">
                <a:ea typeface="楷体_GB2312" pitchFamily="49" charset="-122"/>
              </a:rPr>
              <a:t>家</a:t>
            </a:r>
            <a:r>
              <a:rPr lang="en-US" altLang="zh-CN" sz="2400" dirty="0">
                <a:ea typeface="楷体_GB2312" pitchFamily="49" charset="-122"/>
              </a:rPr>
              <a:t>》</a:t>
            </a:r>
            <a:r>
              <a:rPr lang="zh-CN" altLang="en-US" sz="2400" dirty="0">
                <a:ea typeface="楷体_GB2312" pitchFamily="49" charset="-122"/>
              </a:rPr>
              <a:t>也是类似的一本书，然而他表现得更多的是青年一代的觉醒。</a:t>
            </a:r>
            <a:endParaRPr lang="zh-CN" sz="2400" dirty="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wedge">
                                      <p:cBhvr>
                                        <p:cTn id="7" dur="20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circle(in)">
                                      <p:cBhvr>
                                        <p:cTn id="12" dur="2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1" bldLvl="0" autoUpdateAnimBg="0"/>
      <p:bldP spid="512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723" name="Rectangle 3"/>
          <p:cNvSpPr>
            <a:spLocks noChangeArrowheads="1"/>
          </p:cNvSpPr>
          <p:nvPr/>
        </p:nvSpPr>
        <p:spPr bwMode="auto">
          <a:xfrm>
            <a:off x="827088" y="1844675"/>
            <a:ext cx="74168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1">
                <a:solidFill>
                  <a:srgbClr val="9900CC"/>
                </a:solidFill>
                <a:latin typeface="华文行楷" pitchFamily="2" charset="-122"/>
                <a:ea typeface="华文行楷" pitchFamily="2" charset="-122"/>
              </a:rPr>
              <a:t> </a:t>
            </a:r>
            <a:r>
              <a:rPr lang="en-US" altLang="zh-CN" sz="3200" b="1">
                <a:solidFill>
                  <a:srgbClr val="FF5050"/>
                </a:solidFill>
                <a:latin typeface="华文行楷" pitchFamily="2" charset="-122"/>
                <a:ea typeface="华文行楷" pitchFamily="2" charset="-122"/>
              </a:rPr>
              <a:t>4</a:t>
            </a:r>
            <a:r>
              <a:rPr lang="zh-CN" altLang="en-US" sz="3200" b="1">
                <a:solidFill>
                  <a:srgbClr val="FF5050"/>
                </a:solidFill>
                <a:latin typeface="华文行楷" pitchFamily="2" charset="-122"/>
                <a:ea typeface="华文行楷" pitchFamily="2" charset="-122"/>
              </a:rPr>
              <a:t>、</a:t>
            </a:r>
            <a:r>
              <a:rPr lang="zh-CN" altLang="en-US" sz="3200" b="1">
                <a:solidFill>
                  <a:srgbClr val="FF5050"/>
                </a:solidFill>
                <a:latin typeface="Arial" panose="020B0604020202020204"/>
                <a:ea typeface="华文行楷" pitchFamily="2" charset="-122"/>
              </a:rPr>
              <a:t>“</a:t>
            </a:r>
            <a:r>
              <a:rPr lang="zh-CN" altLang="en-US" sz="3200" b="1">
                <a:solidFill>
                  <a:srgbClr val="FF5050"/>
                </a:solidFill>
                <a:latin typeface="华文行楷" pitchFamily="2" charset="-122"/>
                <a:ea typeface="华文行楷" pitchFamily="2" charset="-122"/>
              </a:rPr>
              <a:t>我知道我是在挖开我的回忆的坟墓。 </a:t>
            </a:r>
            <a:r>
              <a:rPr lang="zh-CN" altLang="en-US" sz="3200" b="1">
                <a:solidFill>
                  <a:srgbClr val="FF5050"/>
                </a:solidFill>
                <a:latin typeface="Arial" panose="020B0604020202020204"/>
                <a:ea typeface="华文行楷" pitchFamily="2" charset="-122"/>
              </a:rPr>
              <a:t>”</a:t>
            </a:r>
            <a:r>
              <a:rPr lang="zh-CN" altLang="en-US" sz="3200" b="1">
                <a:solidFill>
                  <a:srgbClr val="FF5050"/>
                </a:solidFill>
                <a:latin typeface="华文行楷" pitchFamily="2" charset="-122"/>
                <a:ea typeface="华文行楷" pitchFamily="2" charset="-122"/>
              </a:rPr>
              <a:t>这句话运用了什么修辞手法？有什么作用？</a:t>
            </a:r>
            <a:endParaRPr lang="zh-CN" altLang="en-US" sz="3200" b="1">
              <a:solidFill>
                <a:srgbClr val="FF5050"/>
              </a:solidFill>
              <a:latin typeface="华文行楷" pitchFamily="2" charset="-122"/>
              <a:ea typeface="华文行楷" pitchFamily="2" charset="-122"/>
            </a:endParaRPr>
          </a:p>
        </p:txBody>
      </p:sp>
      <p:sp>
        <p:nvSpPr>
          <p:cNvPr id="30724" name="Rectangle 4"/>
          <p:cNvSpPr>
            <a:spLocks noChangeArrowheads="1"/>
          </p:cNvSpPr>
          <p:nvPr/>
        </p:nvSpPr>
        <p:spPr bwMode="auto">
          <a:xfrm>
            <a:off x="1258888" y="3429000"/>
            <a:ext cx="6408737"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1">
                <a:solidFill>
                  <a:srgbClr val="00CC00"/>
                </a:solidFill>
                <a:latin typeface="Garamond" pitchFamily="18" charset="0"/>
                <a:ea typeface="华文细黑" pitchFamily="2" charset="-122"/>
              </a:rPr>
              <a:t>        比喻，把过去的生活内容比作坟墓，生动、奇特，一方面写出了这些东西已埋葬在自己的内心深处；另一方面也写出了这多是一些惨痛的记忆。</a:t>
            </a:r>
            <a:endParaRPr lang="zh-CN" altLang="en-US" sz="3200" b="1">
              <a:solidFill>
                <a:srgbClr val="00CC00"/>
              </a:solidFill>
              <a:latin typeface="Garamond" pitchFamily="18" charset="0"/>
              <a:ea typeface="华文细黑" pitchFamily="2" charset="-122"/>
            </a:endParaRPr>
          </a:p>
        </p:txBody>
      </p:sp>
      <p:pic>
        <p:nvPicPr>
          <p:cNvPr id="30725" name="Picture 5" descr="A6716EE6817A330290C3F6C7783D2042"/>
          <p:cNvPicPr>
            <a:picLocks noChangeAspect="1" noChangeArrowheads="1" noCrop="1"/>
          </p:cNvPicPr>
          <p:nvPr/>
        </p:nvPicPr>
        <p:blipFill>
          <a:blip r:embed="rId2"/>
          <a:srcRect/>
          <a:stretch>
            <a:fillRect/>
          </a:stretch>
        </p:blipFill>
        <p:spPr bwMode="auto">
          <a:xfrm>
            <a:off x="7667625" y="333375"/>
            <a:ext cx="952500" cy="1143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1000" fill="hold"/>
                                        <p:tgtEl>
                                          <p:spTgt spid="30723"/>
                                        </p:tgtEl>
                                        <p:attrNameLst>
                                          <p:attrName>ppt_w</p:attrName>
                                        </p:attrNameLst>
                                      </p:cBhvr>
                                      <p:tavLst>
                                        <p:tav tm="0">
                                          <p:val>
                                            <p:strVal val="#ppt_w*0.70"/>
                                          </p:val>
                                        </p:tav>
                                        <p:tav tm="100000">
                                          <p:val>
                                            <p:strVal val="#ppt_w"/>
                                          </p:val>
                                        </p:tav>
                                      </p:tavLst>
                                    </p:anim>
                                    <p:anim calcmode="lin" valueType="num">
                                      <p:cBhvr>
                                        <p:cTn id="8" dur="1000" fill="hold"/>
                                        <p:tgtEl>
                                          <p:spTgt spid="30723"/>
                                        </p:tgtEl>
                                        <p:attrNameLst>
                                          <p:attrName>ppt_h</p:attrName>
                                        </p:attrNameLst>
                                      </p:cBhvr>
                                      <p:tavLst>
                                        <p:tav tm="0">
                                          <p:val>
                                            <p:strVal val="#ppt_h"/>
                                          </p:val>
                                        </p:tav>
                                        <p:tav tm="100000">
                                          <p:val>
                                            <p:strVal val="#ppt_h"/>
                                          </p:val>
                                        </p:tav>
                                      </p:tavLst>
                                    </p:anim>
                                    <p:animEffect transition="in" filter="fade">
                                      <p:cBhvr>
                                        <p:cTn id="9" dur="1000"/>
                                        <p:tgtEl>
                                          <p:spTgt spid="3072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0724"/>
                                        </p:tgtEl>
                                        <p:attrNameLst>
                                          <p:attrName>style.visibility</p:attrName>
                                        </p:attrNameLst>
                                      </p:cBhvr>
                                      <p:to>
                                        <p:strVal val="visible"/>
                                      </p:to>
                                    </p:set>
                                    <p:anim calcmode="lin" valueType="num">
                                      <p:cBhvr>
                                        <p:cTn id="14" dur="2000" fill="hold"/>
                                        <p:tgtEl>
                                          <p:spTgt spid="30724"/>
                                        </p:tgtEl>
                                        <p:attrNameLst>
                                          <p:attrName>ppt_w</p:attrName>
                                        </p:attrNameLst>
                                      </p:cBhvr>
                                      <p:tavLst>
                                        <p:tav tm="0">
                                          <p:val>
                                            <p:strVal val="#ppt_w*0.70"/>
                                          </p:val>
                                        </p:tav>
                                        <p:tav tm="100000">
                                          <p:val>
                                            <p:strVal val="#ppt_w"/>
                                          </p:val>
                                        </p:tav>
                                      </p:tavLst>
                                    </p:anim>
                                    <p:anim calcmode="lin" valueType="num">
                                      <p:cBhvr>
                                        <p:cTn id="15" dur="2000" fill="hold"/>
                                        <p:tgtEl>
                                          <p:spTgt spid="30724"/>
                                        </p:tgtEl>
                                        <p:attrNameLst>
                                          <p:attrName>ppt_h</p:attrName>
                                        </p:attrNameLst>
                                      </p:cBhvr>
                                      <p:tavLst>
                                        <p:tav tm="0">
                                          <p:val>
                                            <p:strVal val="#ppt_h"/>
                                          </p:val>
                                        </p:tav>
                                        <p:tav tm="100000">
                                          <p:val>
                                            <p:strVal val="#ppt_h"/>
                                          </p:val>
                                        </p:tav>
                                      </p:tavLst>
                                    </p:anim>
                                    <p:animEffect transition="in" filter="fade">
                                      <p:cBhvr>
                                        <p:cTn id="16" dur="20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1747" name="Rectangle 3"/>
          <p:cNvSpPr>
            <a:spLocks noChangeArrowheads="1"/>
          </p:cNvSpPr>
          <p:nvPr/>
        </p:nvSpPr>
        <p:spPr bwMode="auto">
          <a:xfrm>
            <a:off x="755650" y="2189163"/>
            <a:ext cx="7345363"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CC6600"/>
                </a:solidFill>
                <a:latin typeface="Garamond" pitchFamily="18" charset="0"/>
              </a:rPr>
              <a:t>        </a:t>
            </a:r>
            <a:r>
              <a:rPr lang="zh-CN" altLang="en-US" sz="3200" b="1" dirty="0">
                <a:solidFill>
                  <a:srgbClr val="CC6600"/>
                </a:solidFill>
                <a:latin typeface="华文中宋"/>
                <a:ea typeface="华文中宋" pitchFamily="2" charset="-122"/>
              </a:rPr>
              <a:t>“</a:t>
            </a:r>
            <a:r>
              <a:rPr lang="zh-CN" altLang="en-US" sz="3200" b="1" dirty="0">
                <a:solidFill>
                  <a:srgbClr val="CC6600"/>
                </a:solidFill>
                <a:latin typeface="Garamond" pitchFamily="18" charset="0"/>
                <a:ea typeface="华文中宋" pitchFamily="2" charset="-122"/>
              </a:rPr>
              <a:t>这次人民文学出版社重印</a:t>
            </a:r>
            <a:r>
              <a:rPr lang="en-US" altLang="zh-CN" sz="3200" b="1" dirty="0">
                <a:solidFill>
                  <a:srgbClr val="CC6600"/>
                </a:solidFill>
                <a:latin typeface="Garamond" pitchFamily="18" charset="0"/>
                <a:ea typeface="华文中宋" pitchFamily="2" charset="-122"/>
              </a:rPr>
              <a:t>《</a:t>
            </a:r>
            <a:r>
              <a:rPr lang="zh-CN" altLang="en-US" sz="3200" b="1" dirty="0">
                <a:solidFill>
                  <a:srgbClr val="CC6600"/>
                </a:solidFill>
                <a:latin typeface="Garamond" pitchFamily="18" charset="0"/>
                <a:ea typeface="华文中宋" pitchFamily="2" charset="-122"/>
              </a:rPr>
              <a:t>家</a:t>
            </a:r>
            <a:r>
              <a:rPr lang="en-US" altLang="zh-CN" sz="3200" b="1" dirty="0">
                <a:solidFill>
                  <a:srgbClr val="CC6600"/>
                </a:solidFill>
                <a:latin typeface="Garamond" pitchFamily="18" charset="0"/>
                <a:ea typeface="华文中宋" pitchFamily="2" charset="-122"/>
              </a:rPr>
              <a:t>》</a:t>
            </a:r>
            <a:r>
              <a:rPr lang="zh-CN" altLang="en-US" sz="3200" b="1" dirty="0">
                <a:solidFill>
                  <a:srgbClr val="CC6600"/>
                </a:solidFill>
                <a:latin typeface="Garamond" pitchFamily="18" charset="0"/>
                <a:ea typeface="华文中宋" pitchFamily="2" charset="-122"/>
              </a:rPr>
              <a:t>的时候，我本想重写这本小说。</a:t>
            </a:r>
            <a:r>
              <a:rPr lang="zh-CN" altLang="en-US" sz="3200" b="1" dirty="0">
                <a:solidFill>
                  <a:srgbClr val="CC6600"/>
                </a:solidFill>
                <a:latin typeface="华文中宋"/>
                <a:ea typeface="华文中宋" pitchFamily="2" charset="-122"/>
              </a:rPr>
              <a:t>”</a:t>
            </a:r>
            <a:r>
              <a:rPr lang="zh-CN" altLang="en-US" sz="3200" b="1" dirty="0">
                <a:solidFill>
                  <a:srgbClr val="CC6600"/>
                </a:solidFill>
                <a:latin typeface="Garamond" pitchFamily="18" charset="0"/>
                <a:ea typeface="华文中宋" pitchFamily="2" charset="-122"/>
              </a:rPr>
              <a:t>谈谈你的看法？</a:t>
            </a:r>
            <a:endParaRPr lang="zh-CN" altLang="en-US" sz="3200" b="1" dirty="0">
              <a:solidFill>
                <a:srgbClr val="CC6600"/>
              </a:solidFill>
              <a:latin typeface="Garamond" pitchFamily="18" charset="0"/>
              <a:ea typeface="华文中宋" pitchFamily="2" charset="-122"/>
            </a:endParaRPr>
          </a:p>
        </p:txBody>
      </p:sp>
      <p:pic>
        <p:nvPicPr>
          <p:cNvPr id="31748" name="Picture 4" descr="洋房"/>
          <p:cNvPicPr>
            <a:picLocks noChangeAspect="1" noChangeArrowheads="1" noCrop="1"/>
          </p:cNvPicPr>
          <p:nvPr/>
        </p:nvPicPr>
        <p:blipFill>
          <a:blip r:embed="rId2"/>
          <a:srcRect/>
          <a:stretch>
            <a:fillRect/>
          </a:stretch>
        </p:blipFill>
        <p:spPr bwMode="auto">
          <a:xfrm>
            <a:off x="6732588" y="5316538"/>
            <a:ext cx="1943100" cy="1346200"/>
          </a:xfrm>
          <a:prstGeom prst="rect">
            <a:avLst/>
          </a:prstGeom>
          <a:noFill/>
          <a:extLst>
            <a:ext uri="{909E8E84-426E-40DD-AFC4-6F175D3DCCD1}">
              <a14:hiddenFill xmlns:a14="http://schemas.microsoft.com/office/drawing/2010/main">
                <a:solidFill>
                  <a:srgbClr val="FFFFFF"/>
                </a:solidFill>
              </a14:hiddenFill>
            </a:ext>
          </a:extLst>
        </p:spPr>
      </p:pic>
      <p:pic>
        <p:nvPicPr>
          <p:cNvPr id="31749" name="Picture 5" descr="{1BA1C9CE-9602-4D55-B32D-5EF40459B72C}0"/>
          <p:cNvPicPr>
            <a:picLocks noChangeAspect="1" noChangeArrowheads="1" noCrop="1"/>
          </p:cNvPicPr>
          <p:nvPr/>
        </p:nvPicPr>
        <p:blipFill>
          <a:blip r:embed="rId3"/>
          <a:srcRect/>
          <a:stretch>
            <a:fillRect/>
          </a:stretch>
        </p:blipFill>
        <p:spPr bwMode="auto">
          <a:xfrm>
            <a:off x="900113" y="4941888"/>
            <a:ext cx="1008062" cy="1008062"/>
          </a:xfrm>
          <a:prstGeom prst="rect">
            <a:avLst/>
          </a:prstGeom>
          <a:noFill/>
          <a:extLst>
            <a:ext uri="{909E8E84-426E-40DD-AFC4-6F175D3DCCD1}">
              <a14:hiddenFill xmlns:a14="http://schemas.microsoft.com/office/drawing/2010/main">
                <a:solidFill>
                  <a:srgbClr val="FFFFFF"/>
                </a:solidFill>
              </a14:hiddenFill>
            </a:ext>
          </a:extLst>
        </p:spPr>
      </p:pic>
      <p:sp>
        <p:nvSpPr>
          <p:cNvPr id="31750" name="Text Box 6"/>
          <p:cNvSpPr txBox="1">
            <a:spLocks noChangeArrowheads="1"/>
          </p:cNvSpPr>
          <p:nvPr/>
        </p:nvSpPr>
        <p:spPr bwMode="auto">
          <a:xfrm>
            <a:off x="755650" y="476250"/>
            <a:ext cx="53292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dirty="0">
                <a:solidFill>
                  <a:srgbClr val="339933"/>
                </a:solidFill>
                <a:latin typeface="隶书" pitchFamily="49" charset="-122"/>
                <a:ea typeface="隶书" pitchFamily="49" charset="-122"/>
              </a:rPr>
              <a:t>讨论与拓展 </a:t>
            </a:r>
            <a:endParaRPr lang="zh-CN" altLang="en-US" sz="4400" dirty="0">
              <a:solidFill>
                <a:srgbClr val="339933"/>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2000" fill="hold"/>
                                        <p:tgtEl>
                                          <p:spTgt spid="31747"/>
                                        </p:tgtEl>
                                        <p:attrNameLst>
                                          <p:attrName>ppt_w</p:attrName>
                                        </p:attrNameLst>
                                      </p:cBhvr>
                                      <p:tavLst>
                                        <p:tav tm="0">
                                          <p:val>
                                            <p:fltVal val="0"/>
                                          </p:val>
                                        </p:tav>
                                        <p:tav tm="100000">
                                          <p:val>
                                            <p:strVal val="#ppt_w"/>
                                          </p:val>
                                        </p:tav>
                                      </p:tavLst>
                                    </p:anim>
                                    <p:anim calcmode="lin" valueType="num">
                                      <p:cBhvr>
                                        <p:cTn id="8" dur="2000" fill="hold"/>
                                        <p:tgtEl>
                                          <p:spTgt spid="317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2771" name="Rectangle 3"/>
          <p:cNvSpPr>
            <a:spLocks noChangeArrowheads="1"/>
          </p:cNvSpPr>
          <p:nvPr/>
        </p:nvSpPr>
        <p:spPr bwMode="auto">
          <a:xfrm>
            <a:off x="1116013" y="1412875"/>
            <a:ext cx="6767512" cy="301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b="1" dirty="0">
                <a:solidFill>
                  <a:srgbClr val="FF0000"/>
                </a:solidFill>
                <a:latin typeface="Garamond" pitchFamily="18" charset="0"/>
              </a:rPr>
              <a:t>1</a:t>
            </a:r>
            <a:r>
              <a:rPr lang="zh-CN" altLang="en-US" sz="3200" b="1" dirty="0">
                <a:solidFill>
                  <a:srgbClr val="FF0000"/>
                </a:solidFill>
                <a:latin typeface="Garamond" pitchFamily="18" charset="0"/>
              </a:rPr>
              <a:t>：可以重写，因为随着作者思想认识的提高，新的作品会有一个更为明确的主题，回忆年轻时的生活会多一份冷静的思考和怀恋的韵味。总之，如果重写，或许会有一篇内容更充实、结构更完整的</a:t>
            </a:r>
            <a:r>
              <a:rPr lang="en-US" altLang="zh-CN" sz="3200" b="1" dirty="0">
                <a:solidFill>
                  <a:srgbClr val="FF0000"/>
                </a:solidFill>
                <a:latin typeface="Garamond" pitchFamily="18" charset="0"/>
              </a:rPr>
              <a:t>《</a:t>
            </a:r>
            <a:r>
              <a:rPr lang="zh-CN" altLang="en-US" sz="3200" b="1" dirty="0">
                <a:solidFill>
                  <a:srgbClr val="FF0000"/>
                </a:solidFill>
                <a:latin typeface="Garamond" pitchFamily="18" charset="0"/>
              </a:rPr>
              <a:t>家</a:t>
            </a:r>
            <a:r>
              <a:rPr lang="en-US" altLang="zh-CN" sz="3200" b="1" dirty="0">
                <a:solidFill>
                  <a:srgbClr val="FF0000"/>
                </a:solidFill>
                <a:latin typeface="Garamond" pitchFamily="18" charset="0"/>
              </a:rPr>
              <a:t>》</a:t>
            </a:r>
            <a:r>
              <a:rPr lang="zh-CN" altLang="en-US" sz="3200" b="1" dirty="0">
                <a:solidFill>
                  <a:srgbClr val="FF0000"/>
                </a:solidFill>
                <a:latin typeface="Garamond" pitchFamily="18" charset="0"/>
              </a:rPr>
              <a:t>来。 </a:t>
            </a:r>
            <a:endParaRPr lang="zh-CN" altLang="en-US" sz="3200" b="1" dirty="0">
              <a:solidFill>
                <a:srgbClr val="FF0000"/>
              </a:solidFill>
              <a:latin typeface="Garamond" pitchFamily="18" charset="0"/>
            </a:endParaRPr>
          </a:p>
        </p:txBody>
      </p:sp>
      <p:pic>
        <p:nvPicPr>
          <p:cNvPr id="32772" name="Picture 4" descr="鲜花B"/>
          <p:cNvPicPr>
            <a:picLocks noChangeAspect="1" noChangeArrowheads="1" noCrop="1"/>
          </p:cNvPicPr>
          <p:nvPr/>
        </p:nvPicPr>
        <p:blipFill>
          <a:blip r:embed="rId2"/>
          <a:srcRect/>
          <a:stretch>
            <a:fillRect/>
          </a:stretch>
        </p:blipFill>
        <p:spPr bwMode="auto">
          <a:xfrm rot="-5400000">
            <a:off x="919163" y="4705350"/>
            <a:ext cx="1047750" cy="1085850"/>
          </a:xfrm>
          <a:prstGeom prst="rect">
            <a:avLst/>
          </a:prstGeom>
          <a:noFill/>
          <a:extLst>
            <a:ext uri="{909E8E84-426E-40DD-AFC4-6F175D3DCCD1}">
              <a14:hiddenFill xmlns:a14="http://schemas.microsoft.com/office/drawing/2010/main">
                <a:solidFill>
                  <a:srgbClr val="FFFFFF"/>
                </a:solidFill>
              </a14:hiddenFill>
            </a:ext>
          </a:extLst>
        </p:spPr>
      </p:pic>
      <p:pic>
        <p:nvPicPr>
          <p:cNvPr id="32773" name="Picture 5" descr="鲜花B"/>
          <p:cNvPicPr>
            <a:picLocks noChangeAspect="1" noChangeArrowheads="1" noCrop="1"/>
          </p:cNvPicPr>
          <p:nvPr/>
        </p:nvPicPr>
        <p:blipFill>
          <a:blip r:embed="rId2"/>
          <a:srcRect/>
          <a:stretch>
            <a:fillRect/>
          </a:stretch>
        </p:blipFill>
        <p:spPr bwMode="auto">
          <a:xfrm>
            <a:off x="1403350" y="5445125"/>
            <a:ext cx="1047750" cy="1085850"/>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鲜花B"/>
          <p:cNvPicPr>
            <a:picLocks noChangeAspect="1" noChangeArrowheads="1" noCrop="1"/>
          </p:cNvPicPr>
          <p:nvPr/>
        </p:nvPicPr>
        <p:blipFill>
          <a:blip r:embed="rId2"/>
          <a:srcRect/>
          <a:stretch>
            <a:fillRect/>
          </a:stretch>
        </p:blipFill>
        <p:spPr bwMode="auto">
          <a:xfrm>
            <a:off x="468313" y="5373688"/>
            <a:ext cx="1047750" cy="1085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2000" fill="hold"/>
                                        <p:tgtEl>
                                          <p:spTgt spid="32771"/>
                                        </p:tgtEl>
                                        <p:attrNameLst>
                                          <p:attrName>ppt_w</p:attrName>
                                        </p:attrNameLst>
                                      </p:cBhvr>
                                      <p:tavLst>
                                        <p:tav tm="0">
                                          <p:val>
                                            <p:strVal val="#ppt_w+.3"/>
                                          </p:val>
                                        </p:tav>
                                        <p:tav tm="100000">
                                          <p:val>
                                            <p:strVal val="#ppt_w"/>
                                          </p:val>
                                        </p:tav>
                                      </p:tavLst>
                                    </p:anim>
                                    <p:anim calcmode="lin" valueType="num">
                                      <p:cBhvr>
                                        <p:cTn id="8" dur="2000" fill="hold"/>
                                        <p:tgtEl>
                                          <p:spTgt spid="32771"/>
                                        </p:tgtEl>
                                        <p:attrNameLst>
                                          <p:attrName>ppt_h</p:attrName>
                                        </p:attrNameLst>
                                      </p:cBhvr>
                                      <p:tavLst>
                                        <p:tav tm="0">
                                          <p:val>
                                            <p:strVal val="#ppt_h"/>
                                          </p:val>
                                        </p:tav>
                                        <p:tav tm="100000">
                                          <p:val>
                                            <p:strVal val="#ppt_h"/>
                                          </p:val>
                                        </p:tav>
                                      </p:tavLst>
                                    </p:anim>
                                    <p:animEffect transition="in" filter="fade">
                                      <p:cBhvr>
                                        <p:cTn id="9" dur="2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茶香4"/>
          <p:cNvPicPr>
            <a:picLocks noChangeAspect="1" noChangeArrowheads="1"/>
          </p:cNvPicPr>
          <p:nvPr/>
        </p:nvPicPr>
        <p:blipFill>
          <a:blip r:embed="rId1">
            <a:lum bright="48000" contrast="-24000"/>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3795" name="Rectangle 3"/>
          <p:cNvSpPr>
            <a:spLocks noChangeArrowheads="1"/>
          </p:cNvSpPr>
          <p:nvPr/>
        </p:nvSpPr>
        <p:spPr bwMode="auto">
          <a:xfrm>
            <a:off x="827088" y="1268413"/>
            <a:ext cx="7561262"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b="1" dirty="0">
                <a:solidFill>
                  <a:srgbClr val="FF0000"/>
                </a:solidFill>
                <a:latin typeface="华文中宋" pitchFamily="2" charset="-122"/>
                <a:ea typeface="华文中宋" pitchFamily="2" charset="-122"/>
              </a:rPr>
              <a:t>2</a:t>
            </a:r>
            <a:r>
              <a:rPr lang="zh-CN" altLang="en-US" sz="3200" b="1" dirty="0">
                <a:solidFill>
                  <a:srgbClr val="FF0000"/>
                </a:solidFill>
                <a:latin typeface="华文中宋" pitchFamily="2" charset="-122"/>
                <a:ea typeface="华文中宋" pitchFamily="2" charset="-122"/>
              </a:rPr>
              <a:t>：不能重写，巴金先生是明智的，尽管二十余年后看到了作品的年轻幼稚，主题十分鲜明，但作者年轻时的激情、鲜明的时代特色，是只有那个时代才具有的，是二十余年后的作者所不具备的，若再重写往往会写出一部得不偿失的作品，“</a:t>
            </a:r>
            <a:r>
              <a:rPr lang="en-US" altLang="zh-CN" sz="3200" b="1" dirty="0">
                <a:solidFill>
                  <a:srgbClr val="FF0000"/>
                </a:solidFill>
                <a:latin typeface="华文中宋" pitchFamily="2" charset="-122"/>
                <a:ea typeface="华文中宋" pitchFamily="2" charset="-122"/>
              </a:rPr>
              <a:t>《</a:t>
            </a:r>
            <a:r>
              <a:rPr lang="zh-CN" altLang="en-US" sz="3200" b="1" dirty="0">
                <a:solidFill>
                  <a:srgbClr val="FF0000"/>
                </a:solidFill>
                <a:latin typeface="华文中宋" pitchFamily="2" charset="-122"/>
                <a:ea typeface="华文中宋" pitchFamily="2" charset="-122"/>
              </a:rPr>
              <a:t>家</a:t>
            </a:r>
            <a:r>
              <a:rPr lang="en-US" altLang="zh-CN" sz="3200" b="1" dirty="0">
                <a:solidFill>
                  <a:srgbClr val="FF0000"/>
                </a:solidFill>
                <a:latin typeface="华文中宋" pitchFamily="2" charset="-122"/>
                <a:ea typeface="华文中宋" pitchFamily="2" charset="-122"/>
              </a:rPr>
              <a:t>》</a:t>
            </a:r>
            <a:r>
              <a:rPr lang="zh-CN" altLang="en-US" sz="3200" b="1" dirty="0">
                <a:solidFill>
                  <a:srgbClr val="FF0000"/>
                </a:solidFill>
                <a:latin typeface="华文中宋" pitchFamily="2" charset="-122"/>
                <a:ea typeface="华文中宋" pitchFamily="2" charset="-122"/>
              </a:rPr>
              <a:t>已经尽了它的历史任务。”还是“保留着它的本来面目”好。</a:t>
            </a:r>
            <a:endParaRPr lang="zh-CN" altLang="en-US" sz="3200" b="1" dirty="0">
              <a:solidFill>
                <a:srgbClr val="FF0000"/>
              </a:solidFill>
              <a:latin typeface="华文中宋" pitchFamily="2" charset="-122"/>
              <a:ea typeface="华文中宋" pitchFamily="2" charset="-122"/>
            </a:endParaRPr>
          </a:p>
        </p:txBody>
      </p:sp>
      <p:pic>
        <p:nvPicPr>
          <p:cNvPr id="33796" name="Picture 4" descr="Emotion049"/>
          <p:cNvPicPr>
            <a:picLocks noChangeAspect="1" noChangeArrowheads="1" noCrop="1"/>
          </p:cNvPicPr>
          <p:nvPr/>
        </p:nvPicPr>
        <p:blipFill>
          <a:blip r:embed="rId2"/>
          <a:srcRect/>
          <a:stretch>
            <a:fillRect/>
          </a:stretch>
        </p:blipFill>
        <p:spPr bwMode="auto">
          <a:xfrm>
            <a:off x="755650" y="6092825"/>
            <a:ext cx="503238" cy="503238"/>
          </a:xfrm>
          <a:prstGeom prst="rect">
            <a:avLst/>
          </a:prstGeom>
          <a:noFill/>
          <a:extLst>
            <a:ext uri="{909E8E84-426E-40DD-AFC4-6F175D3DCCD1}">
              <a14:hiddenFill xmlns:a14="http://schemas.microsoft.com/office/drawing/2010/main">
                <a:solidFill>
                  <a:srgbClr val="FFFFFF"/>
                </a:solidFill>
              </a14:hiddenFill>
            </a:ext>
          </a:extLst>
        </p:spPr>
      </p:pic>
      <p:pic>
        <p:nvPicPr>
          <p:cNvPr id="33797" name="Picture 5" descr="Emotion049"/>
          <p:cNvPicPr>
            <a:picLocks noChangeAspect="1" noChangeArrowheads="1" noCrop="1"/>
          </p:cNvPicPr>
          <p:nvPr/>
        </p:nvPicPr>
        <p:blipFill>
          <a:blip r:embed="rId2"/>
          <a:srcRect/>
          <a:stretch>
            <a:fillRect/>
          </a:stretch>
        </p:blipFill>
        <p:spPr bwMode="auto">
          <a:xfrm>
            <a:off x="611188" y="5734050"/>
            <a:ext cx="433387" cy="433388"/>
          </a:xfrm>
          <a:prstGeom prst="rect">
            <a:avLst/>
          </a:prstGeom>
          <a:noFill/>
          <a:extLst>
            <a:ext uri="{909E8E84-426E-40DD-AFC4-6F175D3DCCD1}">
              <a14:hiddenFill xmlns:a14="http://schemas.microsoft.com/office/drawing/2010/main">
                <a:solidFill>
                  <a:srgbClr val="FFFFFF"/>
                </a:solidFill>
              </a14:hiddenFill>
            </a:ext>
          </a:extLst>
        </p:spPr>
      </p:pic>
      <p:pic>
        <p:nvPicPr>
          <p:cNvPr id="33798" name="Picture 6" descr="Emotion049"/>
          <p:cNvPicPr>
            <a:picLocks noChangeAspect="1" noChangeArrowheads="1" noCrop="1"/>
          </p:cNvPicPr>
          <p:nvPr/>
        </p:nvPicPr>
        <p:blipFill>
          <a:blip r:embed="rId2"/>
          <a:srcRect/>
          <a:stretch>
            <a:fillRect/>
          </a:stretch>
        </p:blipFill>
        <p:spPr bwMode="auto">
          <a:xfrm>
            <a:off x="323850" y="6165850"/>
            <a:ext cx="504825" cy="504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2000" fill="hold"/>
                                        <p:tgtEl>
                                          <p:spTgt spid="33795"/>
                                        </p:tgtEl>
                                        <p:attrNameLst>
                                          <p:attrName>ppt_w</p:attrName>
                                        </p:attrNameLst>
                                      </p:cBhvr>
                                      <p:tavLst>
                                        <p:tav tm="0">
                                          <p:val>
                                            <p:strVal val="#ppt_w+.3"/>
                                          </p:val>
                                        </p:tav>
                                        <p:tav tm="100000">
                                          <p:val>
                                            <p:strVal val="#ppt_w"/>
                                          </p:val>
                                        </p:tav>
                                      </p:tavLst>
                                    </p:anim>
                                    <p:anim calcmode="lin" valueType="num">
                                      <p:cBhvr>
                                        <p:cTn id="8" dur="2000" fill="hold"/>
                                        <p:tgtEl>
                                          <p:spTgt spid="33795"/>
                                        </p:tgtEl>
                                        <p:attrNameLst>
                                          <p:attrName>ppt_h</p:attrName>
                                        </p:attrNameLst>
                                      </p:cBhvr>
                                      <p:tavLst>
                                        <p:tav tm="0">
                                          <p:val>
                                            <p:strVal val="#ppt_h"/>
                                          </p:val>
                                        </p:tav>
                                        <p:tav tm="100000">
                                          <p:val>
                                            <p:strVal val="#ppt_h"/>
                                          </p:val>
                                        </p:tav>
                                      </p:tavLst>
                                    </p:anim>
                                    <p:animEffect transition="in" filter="fade">
                                      <p:cBhvr>
                                        <p:cTn id="9"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ph type="title"/>
          </p:nvPr>
        </p:nvSpPr>
        <p:spPr/>
        <p:txBody>
          <a:bodyPr/>
          <a:lstStyle/>
          <a:p>
            <a:pPr algn="l"/>
            <a:r>
              <a:rPr lang="zh-CN" altLang="en-US" sz="2800" b="0" dirty="0">
                <a:ea typeface="楷体_GB2312" pitchFamily="49" charset="-122"/>
              </a:rPr>
              <a:t>写作借鉴</a:t>
            </a:r>
            <a:endParaRPr lang="zh-CN" altLang="en-US" sz="2800" b="0" dirty="0">
              <a:ea typeface="楷体_GB2312" pitchFamily="49" charset="-122"/>
            </a:endParaRPr>
          </a:p>
        </p:txBody>
      </p:sp>
      <p:sp>
        <p:nvSpPr>
          <p:cNvPr id="13315" name="Rectangle 3"/>
          <p:cNvSpPr>
            <a:spLocks noChangeArrowheads="1"/>
          </p:cNvSpPr>
          <p:nvPr>
            <p:ph type="body" idx="1"/>
          </p:nvPr>
        </p:nvSpPr>
        <p:spPr>
          <a:xfrm>
            <a:off x="107950" y="1125538"/>
            <a:ext cx="8516938" cy="720725"/>
          </a:xfrm>
        </p:spPr>
        <p:txBody>
          <a:bodyPr/>
          <a:lstStyle/>
          <a:p>
            <a:pPr>
              <a:lnSpc>
                <a:spcPct val="80000"/>
              </a:lnSpc>
            </a:pPr>
            <a:r>
              <a:rPr lang="zh-CN" altLang="en-US" dirty="0">
                <a:solidFill>
                  <a:srgbClr val="0000FF"/>
                </a:solidFill>
                <a:ea typeface="楷体_GB2312" pitchFamily="49" charset="-122"/>
              </a:rPr>
              <a:t>本文在写作上有什么值得借鉴的地方？</a:t>
            </a:r>
            <a:endParaRPr lang="zh-CN" altLang="en-US" dirty="0">
              <a:solidFill>
                <a:srgbClr val="0000FF"/>
              </a:solidFill>
              <a:ea typeface="楷体_GB2312" pitchFamily="49" charset="-122"/>
            </a:endParaRPr>
          </a:p>
        </p:txBody>
      </p:sp>
      <p:sp>
        <p:nvSpPr>
          <p:cNvPr id="13316" name="Text Box 4"/>
          <p:cNvSpPr txBox="1">
            <a:spLocks noChangeArrowheads="1"/>
          </p:cNvSpPr>
          <p:nvPr/>
        </p:nvSpPr>
        <p:spPr bwMode="auto">
          <a:xfrm>
            <a:off x="539750" y="1628775"/>
            <a:ext cx="7953375"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3200" dirty="0">
                <a:latin typeface="楷体_GB2312" pitchFamily="49" charset="-122"/>
                <a:ea typeface="楷体_GB2312" pitchFamily="49" charset="-122"/>
              </a:rPr>
              <a:t>“我手写我口，我手写我心</a:t>
            </a:r>
            <a:r>
              <a:rPr lang="zh-CN" altLang="en-US" sz="3200"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a:t>
            </a:r>
            <a:r>
              <a:rPr lang="zh-CN" altLang="en-US" sz="3200" dirty="0">
                <a:latin typeface="楷体_GB2312" pitchFamily="49" charset="-122"/>
                <a:ea typeface="楷体_GB2312" pitchFamily="49" charset="-122"/>
              </a:rPr>
              <a:t>有些同学</a:t>
            </a:r>
            <a:r>
              <a:rPr lang="zh-CN" sz="3200" dirty="0">
                <a:latin typeface="楷体_GB2312" pitchFamily="49" charset="-122"/>
                <a:ea typeface="楷体_GB2312" pitchFamily="49" charset="-122"/>
              </a:rPr>
              <a:t>不会写作文，问题就在于不善于捕捉自己思想的火花，不善于从生活中挖掘素材，不善于用笔写自己的生活、自己的思想。本文</a:t>
            </a:r>
            <a:r>
              <a:rPr lang="zh-CN" sz="3200" dirty="0">
                <a:solidFill>
                  <a:srgbClr val="FF0000"/>
                </a:solidFill>
                <a:latin typeface="楷体_GB2312" pitchFamily="49" charset="-122"/>
                <a:ea typeface="楷体_GB2312" pitchFamily="49" charset="-122"/>
              </a:rPr>
              <a:t>表述自己的生活</a:t>
            </a:r>
            <a:r>
              <a:rPr lang="zh-CN" altLang="en-US" sz="3200" dirty="0">
                <a:solidFill>
                  <a:srgbClr val="FF0000"/>
                </a:solidFill>
                <a:latin typeface="楷体_GB2312" pitchFamily="49" charset="-122"/>
                <a:ea typeface="楷体_GB2312" pitchFamily="49" charset="-122"/>
              </a:rPr>
              <a:t>、</a:t>
            </a:r>
            <a:r>
              <a:rPr lang="zh-CN" sz="3200" dirty="0">
                <a:solidFill>
                  <a:srgbClr val="FF0000"/>
                </a:solidFill>
                <a:ea typeface="楷体_GB2312" pitchFamily="49" charset="-122"/>
              </a:rPr>
              <a:t>表达自己的真情</a:t>
            </a:r>
            <a:r>
              <a:rPr lang="zh-CN" sz="3200" dirty="0">
                <a:solidFill>
                  <a:srgbClr val="FF0000"/>
                </a:solidFill>
                <a:latin typeface="楷体_GB2312" pitchFamily="49" charset="-122"/>
                <a:ea typeface="楷体_GB2312" pitchFamily="49" charset="-122"/>
              </a:rPr>
              <a:t>，</a:t>
            </a:r>
            <a:r>
              <a:rPr lang="zh-CN" sz="3200" dirty="0">
                <a:latin typeface="楷体_GB2312" pitchFamily="49" charset="-122"/>
                <a:ea typeface="楷体_GB2312" pitchFamily="49" charset="-122"/>
              </a:rPr>
              <a:t>是</a:t>
            </a:r>
            <a:r>
              <a:rPr lang="zh-CN" altLang="en-US" sz="3200" dirty="0">
                <a:latin typeface="楷体_GB2312" pitchFamily="49" charset="-122"/>
                <a:ea typeface="楷体_GB2312" pitchFamily="49" charset="-122"/>
              </a:rPr>
              <a:t>值得我</a:t>
            </a:r>
            <a:r>
              <a:rPr lang="zh-CN" altLang="en-US" sz="3200" dirty="0" smtClean="0">
                <a:latin typeface="楷体_GB2312" pitchFamily="49" charset="-122"/>
                <a:ea typeface="楷体_GB2312" pitchFamily="49" charset="-122"/>
              </a:rPr>
              <a:t>们                             </a:t>
            </a:r>
            <a:r>
              <a:rPr lang="zh-CN" altLang="en-US" sz="3200" dirty="0">
                <a:latin typeface="楷体_GB2312" pitchFamily="49" charset="-122"/>
                <a:ea typeface="楷体_GB2312" pitchFamily="49" charset="-122"/>
              </a:rPr>
              <a:t>学习的地方</a:t>
            </a:r>
            <a:r>
              <a:rPr lang="zh-CN" sz="3200" dirty="0">
                <a:latin typeface="楷体_GB2312" pitchFamily="49" charset="-122"/>
                <a:ea typeface="楷体_GB2312" pitchFamily="49" charset="-122"/>
              </a:rPr>
              <a:t>。</a:t>
            </a:r>
            <a:endParaRPr lang="zh-CN" sz="320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diamond(in)">
                                      <p:cBhvr>
                                        <p:cTn id="7"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1"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ph type="title"/>
          </p:nvPr>
        </p:nvSpPr>
        <p:spPr/>
        <p:txBody>
          <a:bodyPr/>
          <a:lstStyle/>
          <a:p>
            <a:pPr algn="l"/>
            <a:r>
              <a:rPr lang="zh-CN" altLang="en-US" sz="2800" b="0" dirty="0">
                <a:ea typeface="楷体_GB2312" pitchFamily="49" charset="-122"/>
              </a:rPr>
              <a:t>快乐作业</a:t>
            </a:r>
            <a:endParaRPr lang="zh-CN" altLang="en-US" sz="2800" b="0" dirty="0">
              <a:ea typeface="楷体_GB2312" pitchFamily="49" charset="-122"/>
            </a:endParaRPr>
          </a:p>
        </p:txBody>
      </p:sp>
      <p:sp>
        <p:nvSpPr>
          <p:cNvPr id="14339" name="Rectangle 3"/>
          <p:cNvSpPr>
            <a:spLocks noChangeArrowheads="1"/>
          </p:cNvSpPr>
          <p:nvPr>
            <p:ph type="body" idx="1"/>
          </p:nvPr>
        </p:nvSpPr>
        <p:spPr>
          <a:xfrm>
            <a:off x="466725" y="838200"/>
            <a:ext cx="8229600" cy="3024188"/>
          </a:xfrm>
        </p:spPr>
        <p:txBody>
          <a:bodyPr/>
          <a:lstStyle/>
          <a:p>
            <a:r>
              <a:rPr lang="zh-CN" sz="2400" dirty="0">
                <a:latin typeface="楷体_GB2312" pitchFamily="49" charset="-122"/>
                <a:ea typeface="楷体_GB2312" pitchFamily="49" charset="-122"/>
              </a:rPr>
              <a:t>1、文学常识积累</a:t>
            </a:r>
            <a:endParaRPr lang="zh-CN" sz="2400" dirty="0">
              <a:latin typeface="楷体_GB2312" pitchFamily="49" charset="-122"/>
              <a:ea typeface="楷体_GB2312" pitchFamily="49" charset="-122"/>
            </a:endParaRPr>
          </a:p>
          <a:p>
            <a:r>
              <a:rPr lang="zh-CN" sz="2400" dirty="0">
                <a:latin typeface="楷体_GB2312" pitchFamily="49" charset="-122"/>
                <a:ea typeface="楷体_GB2312" pitchFamily="49" charset="-122"/>
              </a:rPr>
              <a:t>（1）本文作者______，原名______，______代作家，祖籍_______，1904年生于 _______。 </a:t>
            </a:r>
            <a:endParaRPr lang="zh-CN" sz="2400" dirty="0">
              <a:latin typeface="楷体_GB2312" pitchFamily="49" charset="-122"/>
              <a:ea typeface="楷体_GB2312" pitchFamily="49" charset="-122"/>
            </a:endParaRPr>
          </a:p>
          <a:p>
            <a:r>
              <a:rPr lang="zh-CN" sz="2400" dirty="0">
                <a:latin typeface="楷体_GB2312" pitchFamily="49" charset="-122"/>
                <a:ea typeface="楷体_GB2312" pitchFamily="49" charset="-122"/>
              </a:rPr>
              <a:t>（2）《激流三部曲》包括___、___、___；《爱情三部曲》包括___、___、___。 </a:t>
            </a:r>
            <a:endParaRPr lang="zh-CN" sz="2400" dirty="0">
              <a:latin typeface="楷体_GB2312" pitchFamily="49" charset="-122"/>
              <a:ea typeface="楷体_GB2312" pitchFamily="49" charset="-122"/>
            </a:endParaRPr>
          </a:p>
          <a:p>
            <a:r>
              <a:rPr lang="zh-CN" sz="2400" dirty="0">
                <a:latin typeface="楷体_GB2312" pitchFamily="49" charset="-122"/>
                <a:ea typeface="楷体_GB2312" pitchFamily="49" charset="-122"/>
              </a:rPr>
              <a:t>（3）几年前，我流着泪读完托尔斯泰的《_______》，曾在扉页上写了一句话“_______</a:t>
            </a:r>
            <a:r>
              <a:rPr lang="en-US" altLang="zh-CN" sz="2400" dirty="0">
                <a:latin typeface="楷体_GB2312" pitchFamily="49" charset="-122"/>
                <a:ea typeface="楷体_GB2312" pitchFamily="49" charset="-122"/>
              </a:rPr>
              <a:t>_____________</a:t>
            </a:r>
            <a:r>
              <a:rPr lang="zh-CN" sz="2400" dirty="0">
                <a:latin typeface="楷体_GB2312" pitchFamily="49" charset="-122"/>
                <a:ea typeface="楷体_GB2312" pitchFamily="49" charset="-122"/>
              </a:rPr>
              <a:t>”。 </a:t>
            </a:r>
            <a:endParaRPr lang="zh-CN" sz="2400" dirty="0">
              <a:latin typeface="楷体_GB2312" pitchFamily="49" charset="-122"/>
              <a:ea typeface="楷体_GB2312" pitchFamily="49" charset="-122"/>
            </a:endParaRPr>
          </a:p>
        </p:txBody>
      </p:sp>
      <p:sp>
        <p:nvSpPr>
          <p:cNvPr id="14340" name="Text Box 4"/>
          <p:cNvSpPr txBox="1">
            <a:spLocks noChangeArrowheads="1"/>
          </p:cNvSpPr>
          <p:nvPr/>
        </p:nvSpPr>
        <p:spPr bwMode="auto">
          <a:xfrm>
            <a:off x="2411413" y="3644900"/>
            <a:ext cx="56134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400" dirty="0">
                <a:latin typeface="楷体_GB2312" pitchFamily="49" charset="-122"/>
                <a:ea typeface="楷体_GB2312" pitchFamily="49" charset="-122"/>
              </a:rPr>
              <a:t>2、仿写句子</a:t>
            </a:r>
            <a:endParaRPr lang="zh-CN" sz="2400" dirty="0">
              <a:latin typeface="楷体_GB2312" pitchFamily="49" charset="-122"/>
              <a:ea typeface="楷体_GB2312" pitchFamily="49" charset="-122"/>
            </a:endParaRPr>
          </a:p>
          <a:p>
            <a:r>
              <a:rPr lang="zh-CN" sz="2400" dirty="0">
                <a:latin typeface="楷体_GB2312" pitchFamily="49" charset="-122"/>
                <a:ea typeface="楷体_GB2312" pitchFamily="49" charset="-122"/>
              </a:rPr>
              <a:t>在黑暗中寻觅到的光明，是永远不会黯淡的；在贫瘠中创造出的丰饶，是永远不会枯竭的</a:t>
            </a:r>
            <a:r>
              <a:rPr lang="zh-CN" altLang="en-US" sz="2400" dirty="0">
                <a:latin typeface="楷体_GB2312" pitchFamily="49" charset="-122"/>
                <a:ea typeface="楷体_GB2312" pitchFamily="49" charset="-122"/>
              </a:rPr>
              <a:t>；</a:t>
            </a:r>
            <a:r>
              <a:rPr lang="en-US" altLang="zh-CN" dirty="0"/>
              <a:t>____________</a:t>
            </a:r>
            <a:r>
              <a:rPr lang="zh-CN" altLang="en-US" dirty="0"/>
              <a:t>，</a:t>
            </a:r>
            <a:r>
              <a:rPr lang="en-US" altLang="zh-CN" dirty="0"/>
              <a:t>____________</a:t>
            </a:r>
            <a:r>
              <a:rPr lang="zh-CN" altLang="en-US" sz="2400" dirty="0">
                <a:latin typeface="楷体_GB2312" pitchFamily="49" charset="-122"/>
                <a:ea typeface="楷体_GB2312" pitchFamily="49" charset="-122"/>
              </a:rPr>
              <a:t>。 </a:t>
            </a:r>
            <a:endParaRPr lang="zh-CN" altLang="en-US" sz="2400" dirty="0">
              <a:latin typeface="楷体_GB2312" pitchFamily="49" charset="-122"/>
              <a:ea typeface="楷体_GB2312" pitchFamily="49" charset="-122"/>
            </a:endParaRPr>
          </a:p>
          <a:p>
            <a:r>
              <a:rPr lang="zh-CN" sz="2400" dirty="0">
                <a:latin typeface="楷体_GB2312" pitchFamily="49" charset="-122"/>
                <a:ea typeface="楷体_GB2312" pitchFamily="49" charset="-122"/>
              </a:rPr>
              <a:t>3、 完成“思考与练习一”。 </a:t>
            </a:r>
            <a:endParaRPr lang="zh-CN" sz="2400" dirty="0">
              <a:latin typeface="楷体_GB2312" pitchFamily="49" charset="-122"/>
              <a:ea typeface="楷体_GB2312" pitchFamily="49" charset="-122"/>
            </a:endParaRPr>
          </a:p>
          <a:p>
            <a:r>
              <a:rPr lang="en-US" altLang="zh-CN" sz="2400" dirty="0">
                <a:latin typeface="楷体_GB2312" pitchFamily="49" charset="-122"/>
                <a:ea typeface="楷体_GB2312" pitchFamily="49" charset="-122"/>
              </a:rPr>
              <a:t>4</a:t>
            </a:r>
            <a:r>
              <a:rPr lang="zh-CN" altLang="en-US" sz="2400" dirty="0">
                <a:latin typeface="楷体_GB2312" pitchFamily="49" charset="-122"/>
                <a:ea typeface="楷体_GB2312" pitchFamily="49" charset="-122"/>
              </a:rPr>
              <a:t>、</a:t>
            </a:r>
            <a:r>
              <a:rPr lang="zh-CN" sz="2400" dirty="0">
                <a:latin typeface="楷体_GB2312" pitchFamily="49" charset="-122"/>
                <a:ea typeface="楷体_GB2312" pitchFamily="49" charset="-122"/>
              </a:rPr>
              <a:t>预习</a:t>
            </a:r>
            <a:r>
              <a:rPr lang="zh-CN" altLang="en-US" sz="2400" dirty="0">
                <a:latin typeface="楷体_GB2312" pitchFamily="49" charset="-122"/>
                <a:ea typeface="楷体_GB2312" pitchFamily="49" charset="-122"/>
              </a:rPr>
              <a:t>读</a:t>
            </a:r>
            <a:r>
              <a:rPr lang="en-US" altLang="zh-CN" sz="2400" dirty="0">
                <a:latin typeface="楷体_GB2312" pitchFamily="49" charset="-122"/>
                <a:ea typeface="楷体_GB2312" pitchFamily="49" charset="-122"/>
              </a:rPr>
              <a:t>《</a:t>
            </a:r>
            <a:r>
              <a:rPr lang="zh-CN" altLang="en-US" sz="2400" dirty="0">
                <a:latin typeface="楷体_GB2312" pitchFamily="49" charset="-122"/>
                <a:ea typeface="楷体_GB2312" pitchFamily="49" charset="-122"/>
              </a:rPr>
              <a:t>堂吉诃德</a:t>
            </a:r>
            <a:r>
              <a:rPr lang="en-US" altLang="zh-CN" sz="2400" dirty="0" smtClean="0">
                <a:latin typeface="楷体_GB2312" pitchFamily="49" charset="-122"/>
                <a:ea typeface="楷体_GB2312" pitchFamily="49" charset="-122"/>
              </a:rPr>
              <a:t>》 </a:t>
            </a:r>
            <a:endParaRPr lang="en-US" altLang="zh-CN" sz="24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ph type="title"/>
          </p:nvPr>
        </p:nvSpPr>
        <p:spPr>
          <a:xfrm>
            <a:off x="3635896" y="1268760"/>
            <a:ext cx="4703763" cy="4679950"/>
          </a:xfrm>
        </p:spPr>
        <p:txBody>
          <a:bodyPr/>
          <a:lstStyle/>
          <a:p>
            <a:pPr algn="l"/>
            <a:r>
              <a:rPr lang="zh-CN" altLang="en-US" sz="2800" b="0" dirty="0">
                <a:latin typeface="楷体_GB2312" pitchFamily="49" charset="-122"/>
                <a:ea typeface="楷体_GB2312" pitchFamily="49" charset="-122"/>
              </a:rPr>
              <a:t>巴金，我国现当代作家，原名李尧棠，字芾甘，四川成都人。代表作有长篇小说</a:t>
            </a:r>
            <a:r>
              <a:rPr lang="zh-CN" altLang="en-US" sz="2800" b="0" dirty="0">
                <a:solidFill>
                  <a:srgbClr val="FF0066"/>
                </a:solidFill>
                <a:latin typeface="楷体_GB2312" pitchFamily="49" charset="-122"/>
                <a:ea typeface="楷体_GB2312" pitchFamily="49" charset="-122"/>
              </a:rPr>
              <a:t>“激流三部曲”</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家</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春</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秋</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，和“爱情的三部曲”</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雾</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雨</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电</a:t>
            </a:r>
            <a:r>
              <a:rPr lang="en-US" altLang="zh-CN" sz="2800" b="0" dirty="0">
                <a:solidFill>
                  <a:srgbClr val="FF0066"/>
                </a:solidFill>
                <a:latin typeface="楷体_GB2312" pitchFamily="49" charset="-122"/>
                <a:ea typeface="楷体_GB2312" pitchFamily="49" charset="-122"/>
              </a:rPr>
              <a:t>》</a:t>
            </a:r>
            <a:r>
              <a:rPr lang="zh-CN" altLang="en-US" sz="2800" b="0" dirty="0">
                <a:solidFill>
                  <a:srgbClr val="FF0066"/>
                </a:solidFill>
                <a:latin typeface="楷体_GB2312" pitchFamily="49" charset="-122"/>
                <a:ea typeface="楷体_GB2312" pitchFamily="49" charset="-122"/>
              </a:rPr>
              <a:t>等。</a:t>
            </a:r>
            <a:endParaRPr lang="zh-CN" altLang="en-US" sz="2800" b="0" dirty="0">
              <a:solidFill>
                <a:srgbClr val="FF0066"/>
              </a:solidFill>
              <a:latin typeface="楷体_GB2312" pitchFamily="49" charset="-122"/>
              <a:ea typeface="楷体_GB2312" pitchFamily="49" charset="-122"/>
            </a:endParaRPr>
          </a:p>
        </p:txBody>
      </p:sp>
      <p:pic>
        <p:nvPicPr>
          <p:cNvPr id="6147" name="Picture 3" descr="Author03[1]"/>
          <p:cNvPicPr>
            <a:picLocks noChangeAspect="1" noChangeArrowheads="1"/>
          </p:cNvPicPr>
          <p:nvPr>
            <p:ph idx="1"/>
          </p:nvPr>
        </p:nvPicPr>
        <p:blipFill>
          <a:blip r:embed="rId1"/>
          <a:srcRect/>
          <a:stretch>
            <a:fillRect/>
          </a:stretch>
        </p:blipFill>
        <p:spPr>
          <a:xfrm>
            <a:off x="395288" y="476250"/>
            <a:ext cx="2736850" cy="2592388"/>
          </a:xfrm>
          <a:noFill/>
        </p:spPr>
      </p:pic>
      <p:sp>
        <p:nvSpPr>
          <p:cNvPr id="6148" name="Text Box 4"/>
          <p:cNvSpPr txBox="1">
            <a:spLocks noChangeArrowheads="1"/>
          </p:cNvSpPr>
          <p:nvPr/>
        </p:nvSpPr>
        <p:spPr bwMode="auto">
          <a:xfrm>
            <a:off x="3059113" y="188913"/>
            <a:ext cx="302418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a:solidFill>
                  <a:srgbClr val="FF0066"/>
                </a:solidFill>
                <a:ea typeface="楷体_GB2312" pitchFamily="49" charset="-122"/>
              </a:rPr>
              <a:t>作家作品</a:t>
            </a:r>
            <a:endParaRPr lang="zh-CN" altLang="en-US" sz="2800" dirty="0">
              <a:solidFill>
                <a:srgbClr val="FF0066"/>
              </a:solidFill>
              <a:ea typeface="楷体_GB2312" pitchFamily="49" charset="-122"/>
            </a:endParaRPr>
          </a:p>
        </p:txBody>
      </p:sp>
      <p:pic>
        <p:nvPicPr>
          <p:cNvPr id="6149" name="Picture 5" descr="u=3752762534,2524105491&amp;gp=3">
            <a:hlinkClick r:id="rId2"/>
          </p:cNvPr>
          <p:cNvPicPr>
            <a:picLocks noChangeAspect="1" noChangeArrowheads="1"/>
          </p:cNvPicPr>
          <p:nvPr/>
        </p:nvPicPr>
        <p:blipFill>
          <a:blip r:embed="rId3"/>
          <a:srcRect/>
          <a:stretch>
            <a:fillRect/>
          </a:stretch>
        </p:blipFill>
        <p:spPr bwMode="auto">
          <a:xfrm>
            <a:off x="468313" y="3284538"/>
            <a:ext cx="2735262"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ph type="title"/>
          </p:nvPr>
        </p:nvSpPr>
        <p:spPr/>
        <p:txBody>
          <a:bodyPr/>
          <a:lstStyle/>
          <a:p>
            <a:pPr algn="l"/>
            <a:r>
              <a:rPr lang="en-US" altLang="zh-CN" dirty="0">
                <a:ea typeface="楷体_GB2312" pitchFamily="49" charset="-122"/>
              </a:rPr>
              <a:t>《</a:t>
            </a:r>
            <a:r>
              <a:rPr lang="zh-CN" altLang="en-US" dirty="0">
                <a:ea typeface="楷体_GB2312" pitchFamily="49" charset="-122"/>
              </a:rPr>
              <a:t>家</a:t>
            </a:r>
            <a:r>
              <a:rPr lang="en-US" altLang="zh-CN" dirty="0">
                <a:ea typeface="楷体_GB2312" pitchFamily="49" charset="-122"/>
              </a:rPr>
              <a:t>》</a:t>
            </a:r>
            <a:r>
              <a:rPr lang="zh-CN" altLang="en-US" dirty="0">
                <a:ea typeface="楷体_GB2312" pitchFamily="49" charset="-122"/>
              </a:rPr>
              <a:t>的故事：</a:t>
            </a:r>
            <a:endParaRPr lang="zh-CN" altLang="en-US" dirty="0">
              <a:ea typeface="楷体_GB2312" pitchFamily="49" charset="-122"/>
            </a:endParaRPr>
          </a:p>
        </p:txBody>
      </p:sp>
      <p:sp>
        <p:nvSpPr>
          <p:cNvPr id="37893" name="Text Box 5"/>
          <p:cNvSpPr txBox="1">
            <a:spLocks noChangeArrowheads="1"/>
          </p:cNvSpPr>
          <p:nvPr/>
        </p:nvSpPr>
        <p:spPr bwMode="auto">
          <a:xfrm>
            <a:off x="29716" y="1340768"/>
            <a:ext cx="9144000"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000" dirty="0">
                <a:solidFill>
                  <a:srgbClr val="FF0066"/>
                </a:solidFill>
              </a:rPr>
              <a:t>1931年2月，巴金发表长篇小说《家》，是作者</a:t>
            </a:r>
            <a:r>
              <a:rPr lang="zh-CN" altLang="en-US" sz="2000" dirty="0">
                <a:solidFill>
                  <a:srgbClr val="FF0066"/>
                </a:solidFill>
              </a:rPr>
              <a:t>“</a:t>
            </a:r>
            <a:r>
              <a:rPr lang="zh-CN" sz="2000" dirty="0">
                <a:solidFill>
                  <a:srgbClr val="FF0066"/>
                </a:solidFill>
              </a:rPr>
              <a:t>激流三部曲</a:t>
            </a:r>
            <a:r>
              <a:rPr lang="zh-CN" altLang="en-US" sz="2000" dirty="0">
                <a:solidFill>
                  <a:srgbClr val="FF0066"/>
                </a:solidFill>
              </a:rPr>
              <a:t>“</a:t>
            </a:r>
            <a:r>
              <a:rPr lang="zh-CN" sz="2000" dirty="0">
                <a:solidFill>
                  <a:srgbClr val="FF0066"/>
                </a:solidFill>
              </a:rPr>
              <a:t>《家</a:t>
            </a:r>
            <a:r>
              <a:rPr lang="en-US" altLang="zh-CN" sz="2000" dirty="0">
                <a:solidFill>
                  <a:srgbClr val="FF0066"/>
                </a:solidFill>
              </a:rPr>
              <a:t>》</a:t>
            </a:r>
            <a:r>
              <a:rPr lang="zh-CN" sz="2000" dirty="0">
                <a:solidFill>
                  <a:srgbClr val="FF0066"/>
                </a:solidFill>
              </a:rPr>
              <a:t>、《春》、《秋》中的第一部。</a:t>
            </a:r>
            <a:r>
              <a:rPr lang="zh-CN" sz="2000" u="sng" dirty="0">
                <a:solidFill>
                  <a:srgbClr val="FF0066"/>
                </a:solidFill>
              </a:rPr>
              <a:t>作者</a:t>
            </a:r>
            <a:r>
              <a:rPr lang="zh-CN" altLang="en-US" sz="2000" u="sng" dirty="0">
                <a:solidFill>
                  <a:srgbClr val="FF0066"/>
                </a:solidFill>
              </a:rPr>
              <a:t>以</a:t>
            </a:r>
            <a:r>
              <a:rPr lang="zh-CN" sz="2000" u="sng" dirty="0">
                <a:solidFill>
                  <a:srgbClr val="FF0066"/>
                </a:solidFill>
              </a:rPr>
              <a:t>自己的家庭为素</a:t>
            </a:r>
            <a:r>
              <a:rPr lang="zh-CN" altLang="en-US" sz="2000" u="sng" dirty="0">
                <a:solidFill>
                  <a:srgbClr val="FF0066"/>
                </a:solidFill>
              </a:rPr>
              <a:t>材</a:t>
            </a:r>
            <a:r>
              <a:rPr lang="zh-CN" sz="2000" u="sng" dirty="0">
                <a:solidFill>
                  <a:srgbClr val="FF0066"/>
                </a:solidFill>
              </a:rPr>
              <a:t>，描写“五•四”时期一个正在崩溃的封建大家庭的悲欢离</a:t>
            </a:r>
            <a:r>
              <a:rPr lang="zh-CN" altLang="en-US" sz="2000" u="sng" dirty="0">
                <a:solidFill>
                  <a:srgbClr val="FF0066"/>
                </a:solidFill>
              </a:rPr>
              <a:t>合</a:t>
            </a:r>
            <a:r>
              <a:rPr lang="zh-CN" sz="2000" u="sng" dirty="0">
                <a:solidFill>
                  <a:srgbClr val="FF0066"/>
                </a:solidFill>
              </a:rPr>
              <a:t>的</a:t>
            </a:r>
            <a:r>
              <a:rPr lang="zh-CN" altLang="en-US" sz="2000" u="sng" dirty="0">
                <a:solidFill>
                  <a:srgbClr val="FF0066"/>
                </a:solidFill>
              </a:rPr>
              <a:t>故事</a:t>
            </a:r>
            <a:r>
              <a:rPr lang="zh-CN" sz="2000" u="sng" dirty="0">
                <a:solidFill>
                  <a:srgbClr val="FF0066"/>
                </a:solidFill>
              </a:rPr>
              <a:t>。小说围绕高家长房觉新、觉民、觉慧三兄弟的爱情，展开了高公馆内以高老</a:t>
            </a:r>
            <a:r>
              <a:rPr lang="zh-CN" altLang="en-US" sz="2000" u="sng" dirty="0">
                <a:solidFill>
                  <a:srgbClr val="FF0066"/>
                </a:solidFill>
              </a:rPr>
              <a:t>太</a:t>
            </a:r>
            <a:r>
              <a:rPr lang="zh-CN" sz="2000" u="sng" dirty="0">
                <a:solidFill>
                  <a:srgbClr val="FF0066"/>
                </a:solidFill>
              </a:rPr>
              <a:t>爷为代表的封建专制统治势力对青年一代的迫害和新旧两种思想斗争的描写。</a:t>
            </a:r>
            <a:r>
              <a:rPr lang="zh-CN" sz="2000" dirty="0">
                <a:solidFill>
                  <a:srgbClr val="FF0066"/>
                </a:solidFill>
              </a:rPr>
              <a:t>觉新本是个有理想的聪慧青年，因高老太爷想早抱重孙，让他成婚。觉新本与表妹梅芬恋爱，由于姨蚂反对，加上两人八字不合，不能相配。由父亲用抓阄办法决定</a:t>
            </a:r>
            <a:r>
              <a:rPr lang="zh-CN" altLang="en-US" sz="2000" dirty="0">
                <a:solidFill>
                  <a:srgbClr val="FF0066"/>
                </a:solidFill>
              </a:rPr>
              <a:t>，</a:t>
            </a:r>
            <a:r>
              <a:rPr lang="zh-CN" sz="2000" dirty="0">
                <a:solidFill>
                  <a:srgbClr val="FF0066"/>
                </a:solidFill>
              </a:rPr>
              <a:t>与不相识的瑞珏成婚。三方陷入痛苦之中。不久梅芬抑郁而死。觉民、觉慧比大哥接受更多的新思想</a:t>
            </a:r>
            <a:r>
              <a:rPr lang="zh-CN" altLang="en-US" sz="2000" dirty="0">
                <a:solidFill>
                  <a:srgbClr val="FF0066"/>
                </a:solidFill>
              </a:rPr>
              <a:t>，</a:t>
            </a:r>
            <a:r>
              <a:rPr lang="zh-CN" sz="2000" dirty="0">
                <a:solidFill>
                  <a:srgbClr val="FF0066"/>
                </a:solidFill>
              </a:rPr>
              <a:t>更具有反抗精神</a:t>
            </a:r>
            <a:r>
              <a:rPr lang="zh-CN" altLang="en-US" sz="2000" dirty="0">
                <a:solidFill>
                  <a:srgbClr val="FF0066"/>
                </a:solidFill>
              </a:rPr>
              <a:t>。</a:t>
            </a:r>
            <a:r>
              <a:rPr lang="zh-CN" sz="2000" dirty="0">
                <a:solidFill>
                  <a:srgbClr val="FF0066"/>
                </a:solidFill>
              </a:rPr>
              <a:t>觉民不服从高老大爷的指婚命令逃婚在外，与志同道合的表妹琴自由恋爱，取得胜利。</a:t>
            </a:r>
            <a:endParaRPr lang="zh-CN" altLang="en-US" sz="2000" dirty="0">
              <a:solidFill>
                <a:srgbClr val="FF0066"/>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395286" y="1196752"/>
            <a:ext cx="813752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200" dirty="0">
                <a:solidFill>
                  <a:srgbClr val="FF0066"/>
                </a:solidFill>
                <a:latin typeface="宋体" panose="02010600030101010101" pitchFamily="2" charset="-122"/>
              </a:rPr>
              <a:t>觉慧爱上了善良纯洁的丫头鸣凤，高老太爷却把17岁的鸣风送与60岁的豪绅冯乐山做小妾，致使鸣凤投湖自杀，从此，觉慧更加仇恨这个家庭，萌发离家出走</a:t>
            </a:r>
            <a:r>
              <a:rPr lang="zh-CN" altLang="en-US" sz="2200" dirty="0">
                <a:solidFill>
                  <a:srgbClr val="FF0066"/>
                </a:solidFill>
                <a:latin typeface="宋体" panose="02010600030101010101" pitchFamily="2" charset="-122"/>
              </a:rPr>
              <a:t>做</a:t>
            </a:r>
            <a:r>
              <a:rPr lang="zh-CN" sz="2200" dirty="0">
                <a:solidFill>
                  <a:srgbClr val="FF0066"/>
                </a:solidFill>
                <a:latin typeface="宋体" panose="02010600030101010101" pitchFamily="2" charset="-122"/>
              </a:rPr>
              <a:t>家庭“叛徒”的思想。高家第二代克安、克定私蓄娼妓，变卖家产，赌博闲荡，致使高公馆坐吃山空，露出分崩离析的征兆。高太爷在绝望中死去。服丧期问，陈姨太以”血光之灾”为由，把瑞珏赶到城外一座破房里生产，结果云儿出生，</a:t>
            </a:r>
            <a:r>
              <a:rPr lang="zh-CN" altLang="en-US" sz="2200" dirty="0" smtClean="0">
                <a:solidFill>
                  <a:srgbClr val="FF0066"/>
                </a:solidFill>
                <a:latin typeface="宋体" panose="02010600030101010101" pitchFamily="2" charset="-122"/>
              </a:rPr>
              <a:t>瑞珏</a:t>
            </a:r>
            <a:r>
              <a:rPr lang="zh-CN" altLang="en-US" sz="2200" dirty="0">
                <a:solidFill>
                  <a:srgbClr val="FF0066"/>
                </a:solidFill>
                <a:latin typeface="宋体" panose="02010600030101010101" pitchFamily="2" charset="-122"/>
              </a:rPr>
              <a:t>葬送生</a:t>
            </a:r>
            <a:r>
              <a:rPr lang="zh-CN" sz="2200" dirty="0">
                <a:solidFill>
                  <a:srgbClr val="FF0066"/>
                </a:solidFill>
                <a:latin typeface="宋体" panose="02010600030101010101" pitchFamily="2" charset="-122"/>
              </a:rPr>
              <a:t>命。</a:t>
            </a:r>
            <a:r>
              <a:rPr lang="zh-CN" sz="2200" dirty="0">
                <a:solidFill>
                  <a:srgbClr val="FF0066"/>
                </a:solidFill>
                <a:latin typeface="宋体" panose="02010600030101010101" pitchFamily="2" charset="-122"/>
                <a:hlinkClick r:id="rId1" action="ppaction://hlinkfile"/>
              </a:rPr>
              <a:t>一系列残酷的打击使觉新对自己</a:t>
            </a:r>
            <a:r>
              <a:rPr lang="zh-CN" sz="2200" dirty="0">
                <a:solidFill>
                  <a:srgbClr val="FF0066"/>
                </a:solidFill>
                <a:latin typeface="宋体" panose="02010600030101010101" pitchFamily="2" charset="-122"/>
              </a:rPr>
              <a:t>“</a:t>
            </a:r>
            <a:r>
              <a:rPr lang="zh-CN" altLang="en-US" sz="2200" dirty="0" smtClean="0">
                <a:solidFill>
                  <a:srgbClr val="FF0066"/>
                </a:solidFill>
                <a:latin typeface="宋体" panose="02010600030101010101" pitchFamily="2" charset="-122"/>
              </a:rPr>
              <a:t>不抵</a:t>
            </a:r>
            <a:r>
              <a:rPr lang="zh-CN" altLang="en-US" sz="2200" dirty="0">
                <a:solidFill>
                  <a:srgbClr val="FF0066"/>
                </a:solidFill>
                <a:latin typeface="宋体" panose="02010600030101010101" pitchFamily="2" charset="-122"/>
              </a:rPr>
              <a:t>抗主义”的孱弱态度有所觉悟，更使觉慧鼓足勇气，愤而出走。高家在沉没，</a:t>
            </a:r>
            <a:r>
              <a:rPr lang="zh-CN" altLang="en-US" sz="2200" u="sng" dirty="0">
                <a:solidFill>
                  <a:srgbClr val="FF0066"/>
                </a:solidFill>
                <a:latin typeface="宋体" panose="02010600030101010101" pitchFamily="2" charset="-122"/>
              </a:rPr>
              <a:t>新一代在崛起</a:t>
            </a:r>
            <a:r>
              <a:rPr lang="zh-CN" altLang="en-US" sz="2200" u="sng" dirty="0" smtClean="0">
                <a:solidFill>
                  <a:srgbClr val="FF0066"/>
                </a:solidFill>
                <a:latin typeface="宋体" panose="02010600030101010101" pitchFamily="2" charset="-122"/>
              </a:rPr>
              <a:t>。</a:t>
            </a:r>
            <a:endParaRPr lang="zh-CN" altLang="en-US" sz="2200" u="sng" dirty="0">
              <a:solidFill>
                <a:srgbClr val="FF0066"/>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55776" y="2924944"/>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194" name="Rectangle 2"/>
          <p:cNvSpPr>
            <a:spLocks noChangeArrowheads="1"/>
          </p:cNvSpPr>
          <p:nvPr>
            <p:ph type="title"/>
          </p:nvPr>
        </p:nvSpPr>
        <p:spPr/>
        <p:txBody>
          <a:bodyPr/>
          <a:lstStyle/>
          <a:p>
            <a:pPr algn="l"/>
            <a:r>
              <a:rPr lang="zh-CN" altLang="en-US" b="0" dirty="0">
                <a:solidFill>
                  <a:srgbClr val="FF0000"/>
                </a:solidFill>
                <a:ea typeface="楷体_GB2312" pitchFamily="49" charset="-122"/>
              </a:rPr>
              <a:t>文学常识积累</a:t>
            </a:r>
            <a:endParaRPr lang="zh-CN" altLang="en-US" b="0" dirty="0">
              <a:solidFill>
                <a:srgbClr val="FF0000"/>
              </a:solidFill>
              <a:ea typeface="楷体_GB2312" pitchFamily="49" charset="-122"/>
            </a:endParaRPr>
          </a:p>
        </p:txBody>
      </p:sp>
      <p:sp>
        <p:nvSpPr>
          <p:cNvPr id="8195" name="Rectangle 3"/>
          <p:cNvSpPr>
            <a:spLocks noChangeArrowheads="1"/>
          </p:cNvSpPr>
          <p:nvPr>
            <p:ph type="body" idx="1"/>
          </p:nvPr>
        </p:nvSpPr>
        <p:spPr>
          <a:xfrm>
            <a:off x="683568" y="1160462"/>
            <a:ext cx="8229600" cy="3600450"/>
          </a:xfrm>
        </p:spPr>
        <p:txBody>
          <a:bodyPr/>
          <a:lstStyle/>
          <a:p>
            <a:r>
              <a:rPr lang="zh-CN" altLang="en-US" sz="2800" dirty="0">
                <a:latin typeface="楷体_GB2312" pitchFamily="49" charset="-122"/>
                <a:ea typeface="楷体_GB2312" pitchFamily="49" charset="-122"/>
              </a:rPr>
              <a:t>⑴</a:t>
            </a:r>
            <a:r>
              <a:rPr lang="zh-CN" sz="2800" dirty="0">
                <a:solidFill>
                  <a:srgbClr val="FF0066"/>
                </a:solidFill>
                <a:latin typeface="楷体_GB2312" pitchFamily="49" charset="-122"/>
                <a:ea typeface="楷体_GB2312" pitchFamily="49" charset="-122"/>
              </a:rPr>
              <a:t>序</a:t>
            </a:r>
            <a:r>
              <a:rPr lang="zh-CN" sz="2800" dirty="0">
                <a:latin typeface="楷体_GB2312" pitchFamily="49" charset="-122"/>
                <a:ea typeface="楷体_GB2312" pitchFamily="49" charset="-122"/>
              </a:rPr>
              <a:t>：</a:t>
            </a:r>
            <a:r>
              <a:rPr lang="zh-CN" sz="2800" dirty="0">
                <a:solidFill>
                  <a:srgbClr val="FF0066"/>
                </a:solidFill>
                <a:latin typeface="楷体_GB2312" pitchFamily="49" charset="-122"/>
                <a:ea typeface="楷体_GB2312" pitchFamily="49" charset="-122"/>
              </a:rPr>
              <a:t>放在书的正文之前，说明书的内容以及与之</a:t>
            </a:r>
            <a:r>
              <a:rPr lang="zh-CN" altLang="en-US" sz="2800" dirty="0">
                <a:solidFill>
                  <a:srgbClr val="FF0066"/>
                </a:solidFill>
                <a:latin typeface="楷体_GB2312" pitchFamily="49" charset="-122"/>
                <a:ea typeface="楷体_GB2312" pitchFamily="49" charset="-122"/>
              </a:rPr>
              <a:t>相</a:t>
            </a:r>
            <a:r>
              <a:rPr lang="zh-CN" sz="2800" dirty="0">
                <a:solidFill>
                  <a:srgbClr val="FF0066"/>
                </a:solidFill>
                <a:latin typeface="楷体_GB2312" pitchFamily="49" charset="-122"/>
                <a:ea typeface="楷体_GB2312" pitchFamily="49" charset="-122"/>
              </a:rPr>
              <a:t>关的问题</a:t>
            </a:r>
            <a:r>
              <a:rPr lang="zh-CN" altLang="en-US" sz="2800" dirty="0">
                <a:solidFill>
                  <a:srgbClr val="FF0066"/>
                </a:solidFill>
                <a:latin typeface="楷体_GB2312" pitchFamily="49" charset="-122"/>
                <a:ea typeface="楷体_GB2312" pitchFamily="49" charset="-122"/>
              </a:rPr>
              <a:t>。</a:t>
            </a:r>
            <a:r>
              <a:rPr lang="zh-CN" sz="2800" dirty="0">
                <a:solidFill>
                  <a:srgbClr val="FF0066"/>
                </a:solidFill>
                <a:latin typeface="楷体_GB2312" pitchFamily="49" charset="-122"/>
                <a:ea typeface="楷体_GB2312" pitchFamily="49" charset="-122"/>
              </a:rPr>
              <a:t>请别人写的称“代序”，作者</a:t>
            </a:r>
            <a:r>
              <a:rPr lang="zh-CN" altLang="en-US" sz="2800" dirty="0">
                <a:solidFill>
                  <a:srgbClr val="FF0066"/>
                </a:solidFill>
                <a:latin typeface="楷体_GB2312" pitchFamily="49" charset="-122"/>
                <a:ea typeface="楷体_GB2312" pitchFamily="49" charset="-122"/>
              </a:rPr>
              <a:t>自己</a:t>
            </a:r>
            <a:r>
              <a:rPr lang="zh-CN" sz="2800" dirty="0">
                <a:solidFill>
                  <a:srgbClr val="FF0066"/>
                </a:solidFill>
                <a:latin typeface="楷体_GB2312" pitchFamily="49" charset="-122"/>
                <a:ea typeface="楷体_GB2312" pitchFamily="49" charset="-122"/>
              </a:rPr>
              <a:t>写的称“自序”。</a:t>
            </a:r>
            <a:r>
              <a:rPr lang="zh-CN" altLang="en-US" sz="2800" dirty="0">
                <a:latin typeface="楷体_GB2312" pitchFamily="49" charset="-122"/>
                <a:ea typeface="楷体_GB2312" pitchFamily="49" charset="-122"/>
              </a:rPr>
              <a:t>本</a:t>
            </a:r>
            <a:r>
              <a:rPr lang="zh-CN" sz="2800" dirty="0">
                <a:latin typeface="楷体_GB2312" pitchFamily="49" charset="-122"/>
                <a:ea typeface="楷体_GB2312" pitchFamily="49" charset="-122"/>
              </a:rPr>
              <a:t>序写于1931年4月</a:t>
            </a:r>
            <a:r>
              <a:rPr lang="zh-CN" altLang="en-US" sz="2800" dirty="0">
                <a:latin typeface="楷体_GB2312" pitchFamily="49" charset="-122"/>
                <a:ea typeface="楷体_GB2312" pitchFamily="49" charset="-122"/>
              </a:rPr>
              <a:t>，</a:t>
            </a:r>
            <a:r>
              <a:rPr lang="zh-CN" sz="2800" dirty="0">
                <a:latin typeface="楷体_GB2312" pitchFamily="49" charset="-122"/>
                <a:ea typeface="楷体_GB2312" pitchFamily="49" charset="-122"/>
              </a:rPr>
              <a:t>是作为</a:t>
            </a:r>
            <a:r>
              <a:rPr lang="zh-CN" altLang="en-US" sz="2800" dirty="0">
                <a:latin typeface="楷体_GB2312" pitchFamily="49" charset="-122"/>
                <a:ea typeface="楷体_GB2312" pitchFamily="49" charset="-122"/>
              </a:rPr>
              <a:t>“</a:t>
            </a:r>
            <a:r>
              <a:rPr lang="zh-CN" sz="2800" dirty="0">
                <a:latin typeface="楷体_GB2312" pitchFamily="49" charset="-122"/>
                <a:ea typeface="楷体_GB2312" pitchFamily="49" charset="-122"/>
              </a:rPr>
              <a:t>激流三部曲</a:t>
            </a:r>
            <a:r>
              <a:rPr lang="zh-CN" altLang="en-US" sz="2800" dirty="0">
                <a:latin typeface="楷体_GB2312" pitchFamily="49" charset="-122"/>
                <a:ea typeface="楷体_GB2312" pitchFamily="49" charset="-122"/>
              </a:rPr>
              <a:t>”</a:t>
            </a:r>
            <a:r>
              <a:rPr lang="zh-CN" sz="2800" dirty="0">
                <a:latin typeface="楷体_GB2312" pitchFamily="49" charset="-122"/>
                <a:ea typeface="楷体_GB2312" pitchFamily="49" charset="-122"/>
              </a:rPr>
              <a:t>总序发表的，表达作者生活态度，反映作者青年时期的思想。 </a:t>
            </a:r>
            <a:endParaRPr lang="zh-CN" sz="2800" dirty="0">
              <a:latin typeface="楷体_GB2312" pitchFamily="49" charset="-122"/>
              <a:ea typeface="楷体_GB2312" pitchFamily="49" charset="-122"/>
            </a:endParaRPr>
          </a:p>
          <a:p>
            <a:r>
              <a:rPr lang="zh-CN" altLang="en-US" sz="2800" dirty="0">
                <a:latin typeface="楷体_GB2312" pitchFamily="49" charset="-122"/>
                <a:ea typeface="楷体_GB2312" pitchFamily="49" charset="-122"/>
              </a:rPr>
              <a:t>⑵</a:t>
            </a:r>
            <a:r>
              <a:rPr lang="zh-CN" sz="2800" dirty="0">
                <a:solidFill>
                  <a:srgbClr val="FF0066"/>
                </a:solidFill>
                <a:latin typeface="楷体_GB2312" pitchFamily="49" charset="-122"/>
                <a:ea typeface="楷体_GB2312" pitchFamily="49" charset="-122"/>
              </a:rPr>
              <a:t>跋</a:t>
            </a:r>
            <a:r>
              <a:rPr lang="zh-CN" sz="2800" dirty="0">
                <a:latin typeface="楷体_GB2312" pitchFamily="49" charset="-122"/>
                <a:ea typeface="楷体_GB2312" pitchFamily="49" charset="-122"/>
              </a:rPr>
              <a:t>：</a:t>
            </a:r>
            <a:r>
              <a:rPr lang="zh-CN" sz="2800" dirty="0">
                <a:solidFill>
                  <a:srgbClr val="FF0066"/>
                </a:solidFill>
                <a:latin typeface="楷体_GB2312" pitchFamily="49" charset="-122"/>
                <a:ea typeface="楷体_GB2312" pitchFamily="49" charset="-122"/>
              </a:rPr>
              <a:t>放在书的正文后面，叙述书的内容或作补充说明，一般由作者自己撰写</a:t>
            </a:r>
            <a:r>
              <a:rPr 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本</a:t>
            </a:r>
            <a:r>
              <a:rPr lang="zh-CN" sz="2800" dirty="0">
                <a:latin typeface="楷体_GB2312" pitchFamily="49" charset="-122"/>
                <a:ea typeface="楷体_GB2312" pitchFamily="49" charset="-122"/>
              </a:rPr>
              <a:t>跋写于1953年3</a:t>
            </a:r>
            <a:endParaRPr lang="en-US" altLang="zh-CN" sz="2800" dirty="0">
              <a:latin typeface="楷体_GB2312" pitchFamily="49" charset="-122"/>
              <a:ea typeface="楷体_GB2312" pitchFamily="49" charset="-122"/>
            </a:endParaRPr>
          </a:p>
        </p:txBody>
      </p:sp>
      <p:sp>
        <p:nvSpPr>
          <p:cNvPr id="8196" name="Text Box 4"/>
          <p:cNvSpPr txBox="1">
            <a:spLocks noChangeArrowheads="1"/>
          </p:cNvSpPr>
          <p:nvPr/>
        </p:nvSpPr>
        <p:spPr bwMode="auto">
          <a:xfrm>
            <a:off x="2124075" y="4292600"/>
            <a:ext cx="662305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sz="2800" dirty="0">
                <a:latin typeface="楷体_GB2312" pitchFamily="49" charset="-122"/>
                <a:ea typeface="楷体_GB2312" pitchFamily="49" charset="-122"/>
              </a:rPr>
              <a:t>月</a:t>
            </a:r>
            <a:r>
              <a:rPr lang="zh-CN" altLang="en-US" sz="2800" dirty="0">
                <a:latin typeface="楷体_GB2312" pitchFamily="49" charset="-122"/>
                <a:ea typeface="楷体_GB2312" pitchFamily="49" charset="-122"/>
              </a:rPr>
              <a:t>，</a:t>
            </a:r>
            <a:r>
              <a:rPr lang="zh-CN" sz="2800" dirty="0">
                <a:latin typeface="楷体_GB2312" pitchFamily="49" charset="-122"/>
                <a:ea typeface="楷体_GB2312" pitchFamily="49" charset="-122"/>
              </a:rPr>
              <a:t>比序晚22年</a:t>
            </a:r>
            <a:r>
              <a:rPr lang="zh-CN" altLang="en-US" sz="2800" dirty="0">
                <a:latin typeface="楷体_GB2312" pitchFamily="49" charset="-122"/>
                <a:ea typeface="楷体_GB2312" pitchFamily="49" charset="-122"/>
              </a:rPr>
              <a:t>，</a:t>
            </a:r>
            <a:r>
              <a:rPr lang="zh-CN" sz="2800" dirty="0">
                <a:latin typeface="楷体_GB2312" pitchFamily="49" charset="-122"/>
                <a:ea typeface="楷体_GB2312" pitchFamily="49" charset="-122"/>
              </a:rPr>
              <a:t>交代创作《家》的意图和不足之处</a:t>
            </a:r>
            <a:r>
              <a:rPr lang="zh-CN" altLang="en-US" sz="2800" dirty="0">
                <a:latin typeface="楷体_GB2312" pitchFamily="49" charset="-122"/>
                <a:ea typeface="楷体_GB2312" pitchFamily="49" charset="-122"/>
              </a:rPr>
              <a:t>。</a:t>
            </a:r>
            <a:endParaRPr lang="zh-CN" altLang="en-US" sz="2800" dirty="0">
              <a:latin typeface="楷体_GB2312" pitchFamily="49" charset="-122"/>
              <a:ea typeface="楷体_GB2312" pitchFamily="49" charset="-122"/>
            </a:endParaRPr>
          </a:p>
          <a:p>
            <a:endParaRPr lang="zh-CN" altLang="en-US" sz="28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ChangeArrowheads="1"/>
          </p:cNvSpPr>
          <p:nvPr/>
        </p:nvSpPr>
        <p:spPr bwMode="auto">
          <a:xfrm>
            <a:off x="1036167" y="1565276"/>
            <a:ext cx="5060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3200" b="1" dirty="0">
                <a:solidFill>
                  <a:srgbClr val="FF5050"/>
                </a:solidFill>
                <a:effectLst>
                  <a:outerShdw blurRad="38100" dist="38100" dir="2700000" algn="tl">
                    <a:srgbClr val="C0C0C0"/>
                  </a:outerShdw>
                </a:effectLst>
                <a:latin typeface="华文新魏" pitchFamily="2" charset="-122"/>
                <a:ea typeface="华文新魏" pitchFamily="2" charset="-122"/>
              </a:rPr>
              <a:t>1</a:t>
            </a:r>
            <a:r>
              <a:rPr lang="zh-CN" altLang="en-US" sz="3200" b="1" dirty="0">
                <a:solidFill>
                  <a:srgbClr val="FF5050"/>
                </a:solidFill>
                <a:effectLst>
                  <a:outerShdw blurRad="38100" dist="38100" dir="2700000" algn="tl">
                    <a:srgbClr val="C0C0C0"/>
                  </a:outerShdw>
                </a:effectLst>
                <a:latin typeface="华文新魏" pitchFamily="2" charset="-122"/>
                <a:ea typeface="华文新魏" pitchFamily="2" charset="-122"/>
              </a:rPr>
              <a:t>、请找出</a:t>
            </a:r>
            <a:r>
              <a:rPr lang="en-US" altLang="zh-CN" sz="3200" b="1" dirty="0">
                <a:solidFill>
                  <a:srgbClr val="FF5050"/>
                </a:solidFill>
                <a:effectLst>
                  <a:outerShdw blurRad="38100" dist="38100" dir="2700000" algn="tl">
                    <a:srgbClr val="C0C0C0"/>
                  </a:outerShdw>
                </a:effectLst>
                <a:latin typeface="华文新魏" pitchFamily="2" charset="-122"/>
                <a:ea typeface="华文新魏" pitchFamily="2" charset="-122"/>
              </a:rPr>
              <a:t>《</a:t>
            </a:r>
            <a:r>
              <a:rPr lang="zh-CN" altLang="en-US" sz="3200" b="1" dirty="0">
                <a:solidFill>
                  <a:srgbClr val="FF5050"/>
                </a:solidFill>
                <a:effectLst>
                  <a:outerShdw blurRad="38100" dist="38100" dir="2700000" algn="tl">
                    <a:srgbClr val="C0C0C0"/>
                  </a:outerShdw>
                </a:effectLst>
                <a:latin typeface="华文新魏" pitchFamily="2" charset="-122"/>
                <a:ea typeface="华文新魏" pitchFamily="2" charset="-122"/>
              </a:rPr>
              <a:t>序</a:t>
            </a:r>
            <a:r>
              <a:rPr lang="en-US" altLang="zh-CN" sz="3200" b="1" dirty="0">
                <a:solidFill>
                  <a:srgbClr val="FF5050"/>
                </a:solidFill>
                <a:effectLst>
                  <a:outerShdw blurRad="38100" dist="38100" dir="2700000" algn="tl">
                    <a:srgbClr val="C0C0C0"/>
                  </a:outerShdw>
                </a:effectLst>
                <a:latin typeface="华文新魏" pitchFamily="2" charset="-122"/>
                <a:ea typeface="华文新魏" pitchFamily="2" charset="-122"/>
              </a:rPr>
              <a:t>》</a:t>
            </a:r>
            <a:r>
              <a:rPr lang="zh-CN" altLang="en-US" sz="3200" b="1" dirty="0">
                <a:solidFill>
                  <a:srgbClr val="FF5050"/>
                </a:solidFill>
                <a:effectLst>
                  <a:outerShdw blurRad="38100" dist="38100" dir="2700000" algn="tl">
                    <a:srgbClr val="C0C0C0"/>
                  </a:outerShdw>
                </a:effectLst>
                <a:latin typeface="华文新魏" pitchFamily="2" charset="-122"/>
                <a:ea typeface="华文新魏" pitchFamily="2" charset="-122"/>
              </a:rPr>
              <a:t>的中心句</a:t>
            </a:r>
            <a:r>
              <a:rPr lang="zh-CN" altLang="en-US" sz="3200" b="1" dirty="0">
                <a:solidFill>
                  <a:srgbClr val="339933"/>
                </a:solidFill>
                <a:effectLst>
                  <a:outerShdw blurRad="38100" dist="38100" dir="2700000" algn="tl">
                    <a:srgbClr val="C0C0C0"/>
                  </a:outerShdw>
                </a:effectLst>
                <a:latin typeface="华文新魏" pitchFamily="2" charset="-122"/>
                <a:ea typeface="华文新魏" pitchFamily="2" charset="-122"/>
              </a:rPr>
              <a:t> </a:t>
            </a:r>
            <a:endParaRPr lang="zh-CN" altLang="en-US" sz="3200" b="1" dirty="0">
              <a:solidFill>
                <a:srgbClr val="339933"/>
              </a:solidFill>
              <a:effectLst>
                <a:outerShdw blurRad="38100" dist="38100" dir="2700000" algn="tl">
                  <a:srgbClr val="C0C0C0"/>
                </a:outerShdw>
              </a:effectLst>
              <a:latin typeface="华文新魏" pitchFamily="2" charset="-122"/>
              <a:ea typeface="华文新魏" pitchFamily="2" charset="-122"/>
            </a:endParaRPr>
          </a:p>
        </p:txBody>
      </p:sp>
      <p:sp>
        <p:nvSpPr>
          <p:cNvPr id="19460" name="Rectangle 4"/>
          <p:cNvSpPr>
            <a:spLocks noChangeArrowheads="1"/>
          </p:cNvSpPr>
          <p:nvPr/>
        </p:nvSpPr>
        <p:spPr bwMode="auto">
          <a:xfrm>
            <a:off x="827088" y="2144713"/>
            <a:ext cx="76327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339933"/>
                </a:solidFill>
                <a:latin typeface="Garamond" pitchFamily="18" charset="0"/>
                <a:ea typeface="华文新魏" pitchFamily="2" charset="-122"/>
              </a:rPr>
              <a:t>        </a:t>
            </a:r>
            <a:r>
              <a:rPr lang="zh-CN" altLang="en-US" sz="3200" b="1" dirty="0">
                <a:latin typeface="Arial" panose="020B0604020202020204"/>
                <a:ea typeface="华文新魏" pitchFamily="2" charset="-122"/>
              </a:rPr>
              <a:t>“</a:t>
            </a:r>
            <a:r>
              <a:rPr lang="zh-CN" altLang="en-US" sz="3200" b="1" dirty="0">
                <a:latin typeface="Garamond" pitchFamily="18" charset="0"/>
                <a:ea typeface="华文新魏" pitchFamily="2" charset="-122"/>
              </a:rPr>
              <a:t>在这里我所需要展开给读者看的乃是过去十多年的一幅图画。</a:t>
            </a:r>
            <a:r>
              <a:rPr lang="zh-CN" altLang="en-US" sz="3200" b="1" dirty="0">
                <a:latin typeface="Arial" panose="020B0604020202020204"/>
                <a:ea typeface="华文新魏" pitchFamily="2" charset="-122"/>
              </a:rPr>
              <a:t>”</a:t>
            </a:r>
            <a:endParaRPr lang="zh-CN" altLang="en-US" sz="3200" b="1" dirty="0">
              <a:latin typeface="Garamond" pitchFamily="18" charset="0"/>
              <a:ea typeface="华文新魏" pitchFamily="2" charset="-122"/>
            </a:endParaRPr>
          </a:p>
        </p:txBody>
      </p:sp>
      <p:sp>
        <p:nvSpPr>
          <p:cNvPr id="19461" name="Rectangle 5"/>
          <p:cNvSpPr>
            <a:spLocks noChangeArrowheads="1"/>
          </p:cNvSpPr>
          <p:nvPr/>
        </p:nvSpPr>
        <p:spPr bwMode="auto">
          <a:xfrm>
            <a:off x="898525" y="3429000"/>
            <a:ext cx="74898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rgbClr val="9900CC"/>
                </a:solidFill>
                <a:latin typeface="Garamond" pitchFamily="18" charset="0"/>
                <a:ea typeface="华文新魏" pitchFamily="2" charset="-122"/>
              </a:rPr>
              <a:t>        </a:t>
            </a:r>
            <a:r>
              <a:rPr lang="zh-CN" altLang="en-US" sz="3200" b="1" dirty="0">
                <a:solidFill>
                  <a:srgbClr val="9900CC"/>
                </a:solidFill>
                <a:latin typeface="Garamond" pitchFamily="18" charset="0"/>
                <a:ea typeface="华文新魏" pitchFamily="2" charset="-122"/>
              </a:rPr>
              <a:t>作者用文学展示生活的图画，让读者看生活的激流如何在动荡。</a:t>
            </a:r>
            <a:endParaRPr lang="zh-CN" altLang="en-US" sz="3200" b="1" dirty="0">
              <a:solidFill>
                <a:srgbClr val="9900CC"/>
              </a:solidFill>
              <a:latin typeface="Garamond" pitchFamily="18" charset="0"/>
              <a:ea typeface="华文新魏" pitchFamily="2" charset="-122"/>
            </a:endParaRPr>
          </a:p>
        </p:txBody>
      </p:sp>
      <p:pic>
        <p:nvPicPr>
          <p:cNvPr id="19462" name="Picture 6" descr="游艇"/>
          <p:cNvPicPr>
            <a:picLocks noChangeAspect="1" noChangeArrowheads="1" noCrop="1"/>
          </p:cNvPicPr>
          <p:nvPr/>
        </p:nvPicPr>
        <p:blipFill>
          <a:blip r:embed="rId1"/>
          <a:srcRect/>
          <a:stretch>
            <a:fillRect/>
          </a:stretch>
        </p:blipFill>
        <p:spPr bwMode="auto">
          <a:xfrm>
            <a:off x="1331913" y="5229225"/>
            <a:ext cx="1944687" cy="1128713"/>
          </a:xfrm>
          <a:prstGeom prst="rect">
            <a:avLst/>
          </a:prstGeom>
          <a:noFill/>
          <a:extLst>
            <a:ext uri="{909E8E84-426E-40DD-AFC4-6F175D3DCCD1}">
              <a14:hiddenFill xmlns:a14="http://schemas.microsoft.com/office/drawing/2010/main">
                <a:solidFill>
                  <a:srgbClr val="FFFFFF"/>
                </a:solidFill>
              </a14:hiddenFill>
            </a:ext>
          </a:extLst>
        </p:spPr>
      </p:pic>
      <p:sp>
        <p:nvSpPr>
          <p:cNvPr id="19463" name="Text Box 7"/>
          <p:cNvSpPr txBox="1">
            <a:spLocks noChangeArrowheads="1"/>
          </p:cNvSpPr>
          <p:nvPr/>
        </p:nvSpPr>
        <p:spPr bwMode="auto">
          <a:xfrm>
            <a:off x="969293" y="852489"/>
            <a:ext cx="48958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dirty="0">
                <a:solidFill>
                  <a:srgbClr val="339933"/>
                </a:solidFill>
              </a:rPr>
              <a:t>动口动脑</a:t>
            </a:r>
            <a:endParaRPr lang="zh-CN" altLang="en-US" sz="4000" dirty="0">
              <a:solidFill>
                <a:srgbClr val="3399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ppt_w</p:attrName>
                                        </p:attrNameLst>
                                      </p:cBhvr>
                                      <p:tavLst>
                                        <p:tav tm="0">
                                          <p:val>
                                            <p:fltVal val="0"/>
                                          </p:val>
                                        </p:tav>
                                        <p:tav tm="100000">
                                          <p:val>
                                            <p:strVal val="#ppt_w"/>
                                          </p:val>
                                        </p:tav>
                                      </p:tavLst>
                                    </p:anim>
                                    <p:anim calcmode="lin" valueType="num">
                                      <p:cBhvr>
                                        <p:cTn id="8" dur="500" fill="hold"/>
                                        <p:tgtEl>
                                          <p:spTgt spid="1945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9460"/>
                                        </p:tgtEl>
                                        <p:attrNameLst>
                                          <p:attrName>style.visibility</p:attrName>
                                        </p:attrNameLst>
                                      </p:cBhvr>
                                      <p:to>
                                        <p:strVal val="visible"/>
                                      </p:to>
                                    </p:set>
                                    <p:anim calcmode="discrete" valueType="clr">
                                      <p:cBhvr override="childStyle">
                                        <p:cTn id="13" dur="80"/>
                                        <p:tgtEl>
                                          <p:spTgt spid="19460"/>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9460"/>
                                        </p:tgtEl>
                                        <p:attrNameLst>
                                          <p:attrName>fillcolor</p:attrName>
                                        </p:attrNameLst>
                                      </p:cBhvr>
                                      <p:tavLst>
                                        <p:tav tm="0">
                                          <p:val>
                                            <p:clrVal>
                                              <a:schemeClr val="accent2"/>
                                            </p:clrVal>
                                          </p:val>
                                        </p:tav>
                                        <p:tav tm="50000">
                                          <p:val>
                                            <p:clrVal>
                                              <a:schemeClr val="hlink"/>
                                            </p:clrVal>
                                          </p:val>
                                        </p:tav>
                                      </p:tavLst>
                                    </p:anim>
                                    <p:set>
                                      <p:cBhvr>
                                        <p:cTn id="15" dur="80"/>
                                        <p:tgtEl>
                                          <p:spTgt spid="19460"/>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9461"/>
                                        </p:tgtEl>
                                        <p:attrNameLst>
                                          <p:attrName>style.visibility</p:attrName>
                                        </p:attrNameLst>
                                      </p:cBhvr>
                                      <p:to>
                                        <p:strVal val="visible"/>
                                      </p:to>
                                    </p:set>
                                    <p:anim calcmode="discrete" valueType="clr">
                                      <p:cBhvr override="childStyle">
                                        <p:cTn id="20" dur="80"/>
                                        <p:tgtEl>
                                          <p:spTgt spid="19461"/>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9461"/>
                                        </p:tgtEl>
                                        <p:attrNameLst>
                                          <p:attrName>fillcolor</p:attrName>
                                        </p:attrNameLst>
                                      </p:cBhvr>
                                      <p:tavLst>
                                        <p:tav tm="0">
                                          <p:val>
                                            <p:clrVal>
                                              <a:schemeClr val="accent2"/>
                                            </p:clrVal>
                                          </p:val>
                                        </p:tav>
                                        <p:tav tm="50000">
                                          <p:val>
                                            <p:clrVal>
                                              <a:schemeClr val="hlink"/>
                                            </p:clrVal>
                                          </p:val>
                                        </p:tav>
                                      </p:tavLst>
                                    </p:anim>
                                    <p:set>
                                      <p:cBhvr>
                                        <p:cTn id="22" dur="80"/>
                                        <p:tgtEl>
                                          <p:spTgt spid="194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823739" y="1219200"/>
            <a:ext cx="770870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US" altLang="zh-CN" sz="2800" b="1" dirty="0">
                <a:solidFill>
                  <a:srgbClr val="FF5050"/>
                </a:solidFill>
                <a:latin typeface="隶书" pitchFamily="49" charset="-122"/>
                <a:ea typeface="隶书" pitchFamily="49" charset="-122"/>
              </a:rPr>
              <a:t>2</a:t>
            </a:r>
            <a:r>
              <a:rPr lang="zh-CN" altLang="en-US" sz="2800" b="1" dirty="0">
                <a:solidFill>
                  <a:srgbClr val="FF5050"/>
                </a:solidFill>
                <a:latin typeface="隶书" pitchFamily="49" charset="-122"/>
                <a:ea typeface="隶书" pitchFamily="49" charset="-122"/>
              </a:rPr>
              <a:t>、 </a:t>
            </a:r>
            <a:r>
              <a:rPr lang="zh-CN" altLang="en-US" sz="3200" b="1" dirty="0">
                <a:solidFill>
                  <a:srgbClr val="FF5050"/>
                </a:solidFill>
                <a:latin typeface="隶书" pitchFamily="49" charset="-122"/>
                <a:ea typeface="隶书" pitchFamily="49" charset="-122"/>
              </a:rPr>
              <a:t>引用罗曼</a:t>
            </a:r>
            <a:r>
              <a:rPr lang="en-US" altLang="zh-CN" sz="3200" b="1" dirty="0">
                <a:solidFill>
                  <a:srgbClr val="FF5050"/>
                </a:solidFill>
                <a:latin typeface="隶书" pitchFamily="49" charset="-122"/>
                <a:ea typeface="隶书" pitchFamily="49" charset="-122"/>
              </a:rPr>
              <a:t>.</a:t>
            </a:r>
            <a:r>
              <a:rPr lang="zh-CN" altLang="en-US" sz="3200" b="1" dirty="0">
                <a:solidFill>
                  <a:srgbClr val="FF5050"/>
                </a:solidFill>
                <a:latin typeface="隶书" pitchFamily="49" charset="-122"/>
                <a:ea typeface="隶书" pitchFamily="49" charset="-122"/>
              </a:rPr>
              <a:t>罗兰的</a:t>
            </a:r>
            <a:r>
              <a:rPr lang="zh-CN" altLang="en-US" sz="3200" b="1" dirty="0">
                <a:solidFill>
                  <a:srgbClr val="FF5050"/>
                </a:solidFill>
                <a:latin typeface="Arial" panose="020B0604020202020204"/>
                <a:ea typeface="隶书" pitchFamily="49" charset="-122"/>
              </a:rPr>
              <a:t>“</a:t>
            </a:r>
            <a:r>
              <a:rPr lang="zh-CN" altLang="en-US" sz="3200" b="1" dirty="0">
                <a:solidFill>
                  <a:srgbClr val="FF5050"/>
                </a:solidFill>
                <a:latin typeface="Garamond" pitchFamily="18" charset="0"/>
                <a:ea typeface="隶书" pitchFamily="49" charset="-122"/>
              </a:rPr>
              <a:t>为的是来征服它。</a:t>
            </a:r>
            <a:r>
              <a:rPr lang="zh-CN" altLang="en-US" sz="3200" b="1" dirty="0">
                <a:solidFill>
                  <a:srgbClr val="FF5050"/>
                </a:solidFill>
                <a:latin typeface="Arial" panose="020B0604020202020204"/>
                <a:ea typeface="隶书" pitchFamily="49" charset="-122"/>
              </a:rPr>
              <a:t>”</a:t>
            </a:r>
            <a:r>
              <a:rPr lang="zh-CN" altLang="en-US" sz="3200" b="1" dirty="0">
                <a:solidFill>
                  <a:srgbClr val="FF5050"/>
                </a:solidFill>
                <a:latin typeface="Garamond" pitchFamily="18" charset="0"/>
                <a:ea typeface="隶书" pitchFamily="49" charset="-122"/>
              </a:rPr>
              <a:t>这句话在文中反复出现有什么作用</a:t>
            </a:r>
            <a:r>
              <a:rPr lang="zh-CN" altLang="en-US" sz="3200" dirty="0">
                <a:solidFill>
                  <a:srgbClr val="FF5050"/>
                </a:solidFill>
                <a:latin typeface="Garamond" pitchFamily="18" charset="0"/>
              </a:rPr>
              <a:t> </a:t>
            </a:r>
            <a:r>
              <a:rPr lang="zh-CN" altLang="en-US" sz="3200" b="1" dirty="0">
                <a:solidFill>
                  <a:srgbClr val="FF5050"/>
                </a:solidFill>
                <a:latin typeface="Garamond" pitchFamily="18" charset="0"/>
              </a:rPr>
              <a:t>？</a:t>
            </a:r>
            <a:endParaRPr lang="zh-CN" altLang="en-US" sz="3200" b="1" dirty="0">
              <a:solidFill>
                <a:srgbClr val="FF5050"/>
              </a:solidFill>
              <a:latin typeface="Garamond" pitchFamily="18" charset="0"/>
            </a:endParaRPr>
          </a:p>
        </p:txBody>
      </p:sp>
      <p:sp>
        <p:nvSpPr>
          <p:cNvPr id="20484" name="Rectangle 4"/>
          <p:cNvSpPr>
            <a:spLocks noChangeArrowheads="1"/>
          </p:cNvSpPr>
          <p:nvPr/>
        </p:nvSpPr>
        <p:spPr bwMode="auto">
          <a:xfrm>
            <a:off x="2195736" y="2852936"/>
            <a:ext cx="6626225" cy="252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dirty="0">
                <a:solidFill>
                  <a:schemeClr val="accent1"/>
                </a:solidFill>
                <a:latin typeface="Garamond" pitchFamily="18" charset="0"/>
                <a:ea typeface="华文新魏" pitchFamily="2" charset="-122"/>
              </a:rPr>
              <a:t>         </a:t>
            </a:r>
            <a:r>
              <a:rPr lang="zh-CN" altLang="en-US" sz="3200" b="1" dirty="0">
                <a:solidFill>
                  <a:srgbClr val="00BAFC"/>
                </a:solidFill>
                <a:effectLst>
                  <a:outerShdw blurRad="38100" dist="38100" dir="2700000" algn="tl">
                    <a:srgbClr val="C0C0C0"/>
                  </a:outerShdw>
                </a:effectLst>
                <a:latin typeface="Garamond" pitchFamily="18" charset="0"/>
                <a:ea typeface="隶书" pitchFamily="49" charset="-122"/>
              </a:rPr>
              <a:t>表明作者自己的生活态度，这句话在文中反复出现，让我们强烈地感受到：作者不是一个生活的悲观论者，也不是一个旁观者，他是在生活激流中搏斗的战士。</a:t>
            </a:r>
            <a:endParaRPr lang="zh-CN" altLang="en-US" sz="3200" b="1" dirty="0">
              <a:solidFill>
                <a:srgbClr val="00BAFC"/>
              </a:solidFill>
              <a:effectLst>
                <a:outerShdw blurRad="38100" dist="38100" dir="2700000" algn="tl">
                  <a:srgbClr val="C0C0C0"/>
                </a:outerShdw>
              </a:effectLst>
              <a:latin typeface="Garamond" pitchFamily="18" charset="0"/>
              <a:ea typeface="隶书" pitchFamily="49" charset="-122"/>
            </a:endParaRPr>
          </a:p>
        </p:txBody>
      </p:sp>
      <p:pic>
        <p:nvPicPr>
          <p:cNvPr id="20485" name="Picture 5" descr="猪A"/>
          <p:cNvPicPr>
            <a:picLocks noChangeAspect="1" noChangeArrowheads="1" noCrop="1"/>
          </p:cNvPicPr>
          <p:nvPr/>
        </p:nvPicPr>
        <p:blipFill>
          <a:blip r:embed="rId1"/>
          <a:srcRect/>
          <a:stretch>
            <a:fillRect/>
          </a:stretch>
        </p:blipFill>
        <p:spPr bwMode="auto">
          <a:xfrm>
            <a:off x="7308850" y="5229225"/>
            <a:ext cx="1035050" cy="14335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circle(in)">
                                      <p:cBhvr>
                                        <p:cTn id="7" dur="20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circle(out)">
                                      <p:cBhvr>
                                        <p:cTn id="12"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1116013" y="1341438"/>
            <a:ext cx="71469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b="1" dirty="0">
                <a:solidFill>
                  <a:srgbClr val="FF5050"/>
                </a:solidFill>
                <a:effectLst>
                  <a:outerShdw blurRad="38100" dist="38100" dir="2700000" algn="tl">
                    <a:srgbClr val="C0C0C0"/>
                  </a:outerShdw>
                </a:effectLst>
                <a:latin typeface="Garamond" pitchFamily="18" charset="0"/>
              </a:rPr>
              <a:t>3</a:t>
            </a:r>
            <a:r>
              <a:rPr lang="zh-CN" altLang="en-US" sz="3200" b="1" dirty="0">
                <a:solidFill>
                  <a:srgbClr val="FF5050"/>
                </a:solidFill>
                <a:effectLst>
                  <a:outerShdw blurRad="38100" dist="38100" dir="2700000" algn="tl">
                    <a:srgbClr val="C0C0C0"/>
                  </a:outerShdw>
                </a:effectLst>
                <a:latin typeface="Garamond" pitchFamily="18" charset="0"/>
              </a:rPr>
              <a:t>、</a:t>
            </a:r>
            <a:r>
              <a:rPr lang="zh-CN" altLang="en-US" sz="3200" b="1" dirty="0">
                <a:solidFill>
                  <a:srgbClr val="FF5050"/>
                </a:solidFill>
                <a:effectLst>
                  <a:outerShdw blurRad="38100" dist="38100" dir="2700000" algn="tl">
                    <a:srgbClr val="C0C0C0"/>
                  </a:outerShdw>
                </a:effectLst>
                <a:latin typeface="Arial" panose="020B0604020202020204"/>
              </a:rPr>
              <a:t>“</a:t>
            </a:r>
            <a:r>
              <a:rPr lang="zh-CN" altLang="en-US" sz="3200" b="1" dirty="0">
                <a:solidFill>
                  <a:srgbClr val="FF5050"/>
                </a:solidFill>
                <a:effectLst>
                  <a:outerShdw blurRad="38100" dist="38100" dir="2700000" algn="tl">
                    <a:srgbClr val="C0C0C0"/>
                  </a:outerShdw>
                </a:effectLst>
                <a:latin typeface="Garamond" pitchFamily="18" charset="0"/>
              </a:rPr>
              <a:t>事实并不是这样。</a:t>
            </a:r>
            <a:r>
              <a:rPr lang="zh-CN" altLang="en-US" sz="3200" b="1" dirty="0">
                <a:solidFill>
                  <a:srgbClr val="FF5050"/>
                </a:solidFill>
                <a:effectLst>
                  <a:outerShdw blurRad="38100" dist="38100" dir="2700000" algn="tl">
                    <a:srgbClr val="C0C0C0"/>
                  </a:outerShdw>
                </a:effectLst>
                <a:latin typeface="Arial" panose="020B0604020202020204"/>
              </a:rPr>
              <a:t>”</a:t>
            </a:r>
            <a:r>
              <a:rPr lang="zh-CN" altLang="en-US" sz="3200" b="1" dirty="0">
                <a:solidFill>
                  <a:srgbClr val="FF5050"/>
                </a:solidFill>
                <a:effectLst>
                  <a:outerShdw blurRad="38100" dist="38100" dir="2700000" algn="tl">
                    <a:srgbClr val="C0C0C0"/>
                  </a:outerShdw>
                </a:effectLst>
                <a:latin typeface="Garamond" pitchFamily="18" charset="0"/>
              </a:rPr>
              <a:t>这句话在文中起什么作用</a:t>
            </a:r>
            <a:r>
              <a:rPr lang="zh-CN" altLang="en-US" sz="3200" b="1" dirty="0">
                <a:solidFill>
                  <a:srgbClr val="FF5050"/>
                </a:solidFill>
                <a:latin typeface="Garamond" pitchFamily="18" charset="0"/>
              </a:rPr>
              <a:t> </a:t>
            </a:r>
            <a:r>
              <a:rPr lang="zh-CN" altLang="en-US" sz="3200" b="1" dirty="0">
                <a:solidFill>
                  <a:srgbClr val="FF5050"/>
                </a:solidFill>
                <a:effectLst>
                  <a:outerShdw blurRad="38100" dist="38100" dir="2700000" algn="tl">
                    <a:srgbClr val="C0C0C0"/>
                  </a:outerShdw>
                </a:effectLst>
                <a:latin typeface="Garamond" pitchFamily="18" charset="0"/>
              </a:rPr>
              <a:t>？</a:t>
            </a:r>
            <a:endParaRPr lang="zh-CN" altLang="en-US" sz="3200" b="1" dirty="0">
              <a:solidFill>
                <a:srgbClr val="FF5050"/>
              </a:solidFill>
              <a:effectLst>
                <a:outerShdw blurRad="38100" dist="38100" dir="2700000" algn="tl">
                  <a:srgbClr val="C0C0C0"/>
                </a:outerShdw>
              </a:effectLst>
              <a:latin typeface="Garamond" pitchFamily="18" charset="0"/>
            </a:endParaRPr>
          </a:p>
        </p:txBody>
      </p:sp>
      <p:sp>
        <p:nvSpPr>
          <p:cNvPr id="22533" name="Rectangle 5"/>
          <p:cNvSpPr>
            <a:spLocks noChangeArrowheads="1"/>
          </p:cNvSpPr>
          <p:nvPr/>
        </p:nvSpPr>
        <p:spPr bwMode="auto">
          <a:xfrm>
            <a:off x="900113" y="2393950"/>
            <a:ext cx="7305675"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1" dirty="0">
                <a:solidFill>
                  <a:srgbClr val="00BAFC"/>
                </a:solidFill>
                <a:latin typeface="Garamond" pitchFamily="18" charset="0"/>
              </a:rPr>
              <a:t>        </a:t>
            </a:r>
            <a:r>
              <a:rPr lang="zh-CN" altLang="en-US" sz="3200" b="1" dirty="0">
                <a:solidFill>
                  <a:srgbClr val="00CC00"/>
                </a:solidFill>
                <a:latin typeface="Garamond" pitchFamily="18" charset="0"/>
                <a:ea typeface="方正姚体" pitchFamily="2" charset="-122"/>
              </a:rPr>
              <a:t>过渡</a:t>
            </a:r>
            <a:endParaRPr lang="zh-CN" altLang="en-US" sz="3200" b="1" dirty="0">
              <a:solidFill>
                <a:srgbClr val="00CC00"/>
              </a:solidFill>
              <a:latin typeface="Garamond" pitchFamily="18" charset="0"/>
              <a:ea typeface="方正姚体" pitchFamily="2" charset="-122"/>
            </a:endParaRPr>
          </a:p>
          <a:p>
            <a:r>
              <a:rPr lang="zh-CN" altLang="en-US" sz="3200" b="1" dirty="0">
                <a:solidFill>
                  <a:srgbClr val="00CC00"/>
                </a:solidFill>
                <a:latin typeface="Garamond" pitchFamily="18" charset="0"/>
              </a:rPr>
              <a:t>        </a:t>
            </a:r>
            <a:r>
              <a:rPr lang="zh-CN" altLang="en-US" sz="3200" b="1" dirty="0">
                <a:solidFill>
                  <a:srgbClr val="00CC00"/>
                </a:solidFill>
                <a:latin typeface="Arial" panose="020B0604020202020204"/>
                <a:ea typeface="方正姚体" pitchFamily="2" charset="-122"/>
              </a:rPr>
              <a:t>“</a:t>
            </a:r>
            <a:r>
              <a:rPr lang="zh-CN" altLang="en-US" sz="3200" b="1" dirty="0">
                <a:solidFill>
                  <a:srgbClr val="00CC00"/>
                </a:solidFill>
                <a:latin typeface="方正姚体" pitchFamily="2" charset="-122"/>
                <a:ea typeface="方正姚体" pitchFamily="2" charset="-122"/>
              </a:rPr>
              <a:t>这样</a:t>
            </a:r>
            <a:r>
              <a:rPr lang="zh-CN" altLang="en-US" sz="3200" b="1" dirty="0">
                <a:solidFill>
                  <a:srgbClr val="00CC00"/>
                </a:solidFill>
                <a:latin typeface="Arial" panose="020B0604020202020204"/>
                <a:ea typeface="方正姚体" pitchFamily="2" charset="-122"/>
              </a:rPr>
              <a:t>”</a:t>
            </a:r>
            <a:r>
              <a:rPr lang="zh-CN" altLang="en-US" sz="3200" b="1" dirty="0">
                <a:solidFill>
                  <a:srgbClr val="00CC00"/>
                </a:solidFill>
                <a:latin typeface="方正姚体" pitchFamily="2" charset="-122"/>
                <a:ea typeface="方正姚体" pitchFamily="2" charset="-122"/>
              </a:rPr>
              <a:t>指上文几年前我对生活的悲观认识，下文写</a:t>
            </a:r>
            <a:r>
              <a:rPr lang="zh-CN" altLang="en-US" sz="3200" b="1" dirty="0">
                <a:solidFill>
                  <a:srgbClr val="00CC00"/>
                </a:solidFill>
                <a:latin typeface="Arial" panose="020B0604020202020204"/>
                <a:ea typeface="方正姚体" pitchFamily="2" charset="-122"/>
              </a:rPr>
              <a:t>“</a:t>
            </a:r>
            <a:r>
              <a:rPr lang="zh-CN" altLang="en-US" sz="3200" b="1" dirty="0">
                <a:solidFill>
                  <a:srgbClr val="00CC00"/>
                </a:solidFill>
                <a:latin typeface="方正姚体" pitchFamily="2" charset="-122"/>
                <a:ea typeface="方正姚体" pitchFamily="2" charset="-122"/>
              </a:rPr>
              <a:t>事实</a:t>
            </a:r>
            <a:r>
              <a:rPr lang="zh-CN" altLang="en-US" sz="3200" b="1" dirty="0">
                <a:solidFill>
                  <a:srgbClr val="00CC00"/>
                </a:solidFill>
                <a:latin typeface="Arial" panose="020B0604020202020204"/>
                <a:ea typeface="方正姚体" pitchFamily="2" charset="-122"/>
              </a:rPr>
              <a:t>”</a:t>
            </a:r>
            <a:r>
              <a:rPr lang="zh-CN" altLang="en-US" sz="3200" b="1" dirty="0">
                <a:solidFill>
                  <a:srgbClr val="00CC00"/>
                </a:solidFill>
                <a:latin typeface="方正姚体" pitchFamily="2" charset="-122"/>
                <a:ea typeface="方正姚体" pitchFamily="2" charset="-122"/>
              </a:rPr>
              <a:t>，这句话写出了作者对生活的认识态度。</a:t>
            </a:r>
            <a:r>
              <a:rPr lang="zh-CN" altLang="en-US" b="1" dirty="0">
                <a:latin typeface="方正姚体" pitchFamily="2" charset="-122"/>
                <a:ea typeface="方正姚体" pitchFamily="2" charset="-122"/>
              </a:rPr>
              <a:t> </a:t>
            </a:r>
            <a:endParaRPr lang="zh-CN" altLang="en-US" b="1" dirty="0">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wedge">
                                      <p:cBhvr>
                                        <p:cTn id="7" dur="2000"/>
                                        <p:tgtEl>
                                          <p:spTgt spid="2253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strips(downLeft)">
                                      <p:cBhvr>
                                        <p:cTn id="12" dur="1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第一PPT模板网-WWW.1PPT.COM">
  <a:themeElements>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卷草阳台">
      <a:majorFont>
        <a:latin typeface="Arial"/>
        <a:ea typeface="黑体"/>
        <a:cs typeface=""/>
      </a:majorFont>
      <a:minorFont>
        <a:latin typeface="Arial Rounded MT Bold"/>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卷草阳台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卷草阳台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卷草阳台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卷草阳台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卷草阳台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卷草阳台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卷草阳台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卷草阳台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卷草阳台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卷草阳台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卷草阳台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4248</Words>
  <Application>WPS 演示</Application>
  <PresentationFormat>全屏显示(4:3)</PresentationFormat>
  <Paragraphs>203</Paragraphs>
  <Slides>25</Slides>
  <Notes>2</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25</vt:i4>
      </vt:variant>
    </vt:vector>
  </HeadingPairs>
  <TitlesOfParts>
    <vt:vector size="53" baseType="lpstr">
      <vt:lpstr>Arial</vt:lpstr>
      <vt:lpstr>宋体</vt:lpstr>
      <vt:lpstr>Wingdings</vt:lpstr>
      <vt:lpstr>黑体</vt:lpstr>
      <vt:lpstr>Arial Black</vt:lpstr>
      <vt:lpstr>Calibri</vt:lpstr>
      <vt:lpstr>汉仪大宋简</vt:lpstr>
      <vt:lpstr>汉仪中宋简</vt:lpstr>
      <vt:lpstr>微软雅黑</vt:lpstr>
      <vt:lpstr>楷体_GB2312</vt:lpstr>
      <vt:lpstr>新宋体</vt:lpstr>
      <vt:lpstr>华文新魏</vt:lpstr>
      <vt:lpstr>Garamond</vt:lpstr>
      <vt:lpstr>Arial</vt:lpstr>
      <vt:lpstr>隶书</vt:lpstr>
      <vt:lpstr>Segoe Print</vt:lpstr>
      <vt:lpstr>方正姚体</vt:lpstr>
      <vt:lpstr>Arial Unicode MS</vt:lpstr>
      <vt:lpstr>Arial Rounded MT Bold</vt:lpstr>
      <vt:lpstr>幼圆</vt:lpstr>
      <vt:lpstr>Times New Roman</vt:lpstr>
      <vt:lpstr>Times New Roman</vt:lpstr>
      <vt:lpstr>华文中宋</vt:lpstr>
      <vt:lpstr>华文中宋</vt:lpstr>
      <vt:lpstr>华文行楷</vt:lpstr>
      <vt:lpstr>华文细黑</vt:lpstr>
      <vt:lpstr>Calibri</vt:lpstr>
      <vt:lpstr>第一PPT模板网-WWW.1PPT.COM</vt:lpstr>
      <vt:lpstr>PowerPoint 演示文稿</vt:lpstr>
      <vt:lpstr>我读名著</vt:lpstr>
      <vt:lpstr>巴金，我国现当代作家，原名李尧棠，字芾甘，四川成都人。代表作有长篇小说“激流三部曲”《家》、《春》、《秋》，和“爱情的三部曲”《雾》、《雨》、《电》等。</vt:lpstr>
      <vt:lpstr>《家》的故事：</vt:lpstr>
      <vt:lpstr>PowerPoint 演示文稿</vt:lpstr>
      <vt:lpstr>文学常识积累</vt:lpstr>
      <vt:lpstr>PowerPoint 演示文稿</vt:lpstr>
      <vt:lpstr>PowerPoint 演示文稿</vt:lpstr>
      <vt:lpstr>PowerPoint 演示文稿</vt:lpstr>
      <vt:lpstr>PowerPoint 演示文稿</vt:lpstr>
      <vt:lpstr>阅读、思考、讨论</vt:lpstr>
      <vt:lpstr>阅读、思考、讨论</vt:lpstr>
      <vt:lpstr>PowerPoint 演示文稿</vt:lpstr>
      <vt:lpstr>PowerPoint 演示文稿</vt:lpstr>
      <vt:lpstr>生活启示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写作借鉴</vt:lpstr>
      <vt:lpstr>快乐作业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dc:subject>第一PPT模板网-WWW.1PPT.COM</dc:subject>
  <cp:category>第一PPT模板网-WWW.1PPT.COM</cp:category>
  <cp:lastModifiedBy>mayn</cp:lastModifiedBy>
  <cp:revision>11</cp:revision>
  <cp:lastPrinted>2411-12-30T00:00:00Z</cp:lastPrinted>
  <dcterms:created xsi:type="dcterms:W3CDTF">2007-10-26T10:51:00Z</dcterms:created>
  <dcterms:modified xsi:type="dcterms:W3CDTF">2019-08-19T01:04:35Z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