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27"/>
  </p:handoutMasterIdLst>
  <p:sldIdLst>
    <p:sldId id="257" r:id="rId3"/>
    <p:sldId id="258" r:id="rId4"/>
    <p:sldId id="259" r:id="rId5"/>
    <p:sldId id="260" r:id="rId6"/>
    <p:sldId id="261" r:id="rId7"/>
    <p:sldId id="262" r:id="rId8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CCA07-EC86-4ED9-A86C-BC7903234CE3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CCA07-EC86-4ED9-A86C-BC7903234CE3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CCA07-EC86-4ED9-A86C-BC7903234CE3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BF302845-6364-47AB-B0DF-0412C5D995A0}" type="slidenum">
              <a:rPr lang="en-US" altLang="zh-CN"/>
            </a:fld>
            <a:endParaRPr lang="en-US" altLang="zh-CN"/>
          </a:p>
        </p:txBody>
      </p:sp>
      <p:sp>
        <p:nvSpPr>
          <p:cNvPr id="43010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5.png"/><Relationship Id="rId3" Type="http://schemas.openxmlformats.org/officeDocument/2006/relationships/slide" Target="slide2.xml"/><Relationship Id="rId2" Type="http://schemas.openxmlformats.org/officeDocument/2006/relationships/image" Target="../media/image14.png"/><Relationship Id="rId1" Type="http://schemas.openxmlformats.org/officeDocument/2006/relationships/oleObject" Target="../embeddings/oleObject1.bin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hyperlink" Target="../../../&#26700;&#38754;/tang.wav" TargetMode="External"/><Relationship Id="rId3" Type="http://schemas.openxmlformats.org/officeDocument/2006/relationships/hyperlink" Target="../../../&#26700;&#38754;/chi.wav" TargetMode="External"/><Relationship Id="rId2" Type="http://schemas.openxmlformats.org/officeDocument/2006/relationships/hyperlink" Target="../../../&#26700;&#38754;/lan.wav" TargetMode="External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12" name="Picture 20" descr="3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794" name="AutoShape 2"/>
          <p:cNvSpPr>
            <a:spLocks noChangeArrowheads="1"/>
          </p:cNvSpPr>
          <p:nvPr/>
        </p:nvSpPr>
        <p:spPr bwMode="auto">
          <a:xfrm rot="1759635">
            <a:off x="5181600" y="3581400"/>
            <a:ext cx="762000" cy="457200"/>
          </a:xfrm>
          <a:prstGeom prst="star4">
            <a:avLst>
              <a:gd name="adj" fmla="val 10417"/>
            </a:avLst>
          </a:prstGeom>
          <a:gradFill rotWithShape="0"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795" name="AutoShape 3"/>
          <p:cNvSpPr>
            <a:spLocks noChangeArrowheads="1"/>
          </p:cNvSpPr>
          <p:nvPr/>
        </p:nvSpPr>
        <p:spPr bwMode="auto">
          <a:xfrm rot="2972726">
            <a:off x="4076700" y="1485900"/>
            <a:ext cx="609600" cy="838200"/>
          </a:xfrm>
          <a:prstGeom prst="star4">
            <a:avLst>
              <a:gd name="adj" fmla="val 10417"/>
            </a:avLst>
          </a:prstGeom>
          <a:gradFill rotWithShape="0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796" name="AutoShape 4"/>
          <p:cNvSpPr>
            <a:spLocks noChangeArrowheads="1"/>
          </p:cNvSpPr>
          <p:nvPr/>
        </p:nvSpPr>
        <p:spPr bwMode="auto">
          <a:xfrm rot="-3085355">
            <a:off x="8648700" y="5372100"/>
            <a:ext cx="762000" cy="838200"/>
          </a:xfrm>
          <a:prstGeom prst="star4">
            <a:avLst>
              <a:gd name="adj" fmla="val 10417"/>
            </a:avLst>
          </a:prstGeom>
          <a:gradFill rotWithShape="0">
            <a:gsLst>
              <a:gs pos="0">
                <a:srgbClr val="CBCBCB"/>
              </a:gs>
              <a:gs pos="13000">
                <a:srgbClr val="5F5F5F"/>
              </a:gs>
              <a:gs pos="21001">
                <a:srgbClr val="5F5F5F"/>
              </a:gs>
              <a:gs pos="63000">
                <a:srgbClr val="FFFFFF"/>
              </a:gs>
              <a:gs pos="67000">
                <a:srgbClr val="B2B2B2"/>
              </a:gs>
              <a:gs pos="69000">
                <a:srgbClr val="292929"/>
              </a:gs>
              <a:gs pos="82001">
                <a:srgbClr val="777777"/>
              </a:gs>
              <a:gs pos="100000">
                <a:srgbClr val="EAEAEA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797" name="AutoShape 5"/>
          <p:cNvSpPr>
            <a:spLocks noChangeArrowheads="1"/>
          </p:cNvSpPr>
          <p:nvPr/>
        </p:nvSpPr>
        <p:spPr bwMode="auto">
          <a:xfrm rot="1759635">
            <a:off x="8610600" y="381000"/>
            <a:ext cx="685800" cy="838200"/>
          </a:xfrm>
          <a:prstGeom prst="star4">
            <a:avLst>
              <a:gd name="adj" fmla="val 10417"/>
            </a:avLst>
          </a:prstGeom>
          <a:gradFill rotWithShape="0">
            <a:gsLst>
              <a:gs pos="0">
                <a:srgbClr val="825600"/>
              </a:gs>
              <a:gs pos="13000">
                <a:srgbClr val="FFA800"/>
              </a:gs>
              <a:gs pos="28000">
                <a:srgbClr val="825600"/>
              </a:gs>
              <a:gs pos="42999">
                <a:srgbClr val="FFA800"/>
              </a:gs>
              <a:gs pos="58000">
                <a:srgbClr val="825600"/>
              </a:gs>
              <a:gs pos="72000">
                <a:srgbClr val="FFA800"/>
              </a:gs>
              <a:gs pos="87000">
                <a:srgbClr val="825600"/>
              </a:gs>
              <a:gs pos="100000">
                <a:srgbClr val="FFA800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798" name="AutoShape 6"/>
          <p:cNvSpPr>
            <a:spLocks noChangeArrowheads="1"/>
          </p:cNvSpPr>
          <p:nvPr/>
        </p:nvSpPr>
        <p:spPr bwMode="auto">
          <a:xfrm rot="-140468">
            <a:off x="7086600" y="2362200"/>
            <a:ext cx="685800" cy="609600"/>
          </a:xfrm>
          <a:prstGeom prst="star4">
            <a:avLst>
              <a:gd name="adj" fmla="val 10417"/>
            </a:avLst>
          </a:prstGeom>
          <a:gradFill rotWithShape="0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799" name="AutoShape 7"/>
          <p:cNvSpPr>
            <a:spLocks noChangeArrowheads="1"/>
          </p:cNvSpPr>
          <p:nvPr/>
        </p:nvSpPr>
        <p:spPr bwMode="auto">
          <a:xfrm rot="1759635">
            <a:off x="9067800" y="2286000"/>
            <a:ext cx="762000" cy="838200"/>
          </a:xfrm>
          <a:prstGeom prst="star4">
            <a:avLst>
              <a:gd name="adj" fmla="val 10417"/>
            </a:avLst>
          </a:prstGeom>
          <a:gradFill rotWithShape="0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00" name="AutoShape 8"/>
          <p:cNvSpPr>
            <a:spLocks noChangeArrowheads="1"/>
          </p:cNvSpPr>
          <p:nvPr/>
        </p:nvSpPr>
        <p:spPr bwMode="auto">
          <a:xfrm rot="1759635">
            <a:off x="3048000" y="3886200"/>
            <a:ext cx="838200" cy="588963"/>
          </a:xfrm>
          <a:prstGeom prst="star4">
            <a:avLst>
              <a:gd name="adj" fmla="val 10417"/>
            </a:avLst>
          </a:prstGeom>
          <a:gradFill rotWithShape="0"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2700000" scaled="1"/>
          </a:gradFill>
          <a:ln w="9525">
            <a:solidFill>
              <a:srgbClr val="00FF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01" name="AutoShape 9"/>
          <p:cNvSpPr>
            <a:spLocks noChangeArrowheads="1"/>
          </p:cNvSpPr>
          <p:nvPr/>
        </p:nvSpPr>
        <p:spPr bwMode="auto">
          <a:xfrm rot="1759635">
            <a:off x="9296400" y="4114800"/>
            <a:ext cx="838200" cy="588963"/>
          </a:xfrm>
          <a:prstGeom prst="star4">
            <a:avLst>
              <a:gd name="adj" fmla="val 10417"/>
            </a:avLst>
          </a:prstGeom>
          <a:gradFill rotWithShape="0"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2700000" scaled="1"/>
          </a:gradFill>
          <a:ln w="9525">
            <a:solidFill>
              <a:srgbClr val="00FF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02" name="AutoShape 10"/>
          <p:cNvSpPr>
            <a:spLocks noChangeArrowheads="1"/>
          </p:cNvSpPr>
          <p:nvPr/>
        </p:nvSpPr>
        <p:spPr bwMode="auto">
          <a:xfrm rot="2019652">
            <a:off x="2971800" y="5486400"/>
            <a:ext cx="457200" cy="762000"/>
          </a:xfrm>
          <a:prstGeom prst="star4">
            <a:avLst>
              <a:gd name="adj" fmla="val 12500"/>
            </a:avLst>
          </a:prstGeom>
          <a:gradFill rotWithShape="0">
            <a:gsLst>
              <a:gs pos="0">
                <a:srgbClr val="D6B19C"/>
              </a:gs>
              <a:gs pos="30000">
                <a:srgbClr val="D49E6C"/>
              </a:gs>
              <a:gs pos="70000">
                <a:srgbClr val="A65528"/>
              </a:gs>
              <a:gs pos="100000">
                <a:srgbClr val="663012"/>
              </a:gs>
            </a:gsLst>
            <a:lin ang="5400000" scaled="1"/>
          </a:gradFill>
          <a:ln w="9525">
            <a:solidFill>
              <a:srgbClr val="9933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03" name="AutoShape 11"/>
          <p:cNvSpPr>
            <a:spLocks noChangeArrowheads="1"/>
          </p:cNvSpPr>
          <p:nvPr/>
        </p:nvSpPr>
        <p:spPr bwMode="auto">
          <a:xfrm rot="1405161">
            <a:off x="1828800" y="2743200"/>
            <a:ext cx="914400" cy="990600"/>
          </a:xfrm>
          <a:prstGeom prst="star4">
            <a:avLst>
              <a:gd name="adj" fmla="val 7639"/>
            </a:avLst>
          </a:prstGeom>
          <a:gradFill rotWithShape="0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1"/>
          </a:gradFill>
          <a:ln w="9525">
            <a:solidFill>
              <a:srgbClr val="FF99CC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04" name="AutoShape 12"/>
          <p:cNvSpPr>
            <a:spLocks noChangeArrowheads="1"/>
          </p:cNvSpPr>
          <p:nvPr/>
        </p:nvSpPr>
        <p:spPr bwMode="auto">
          <a:xfrm rot="3251817">
            <a:off x="5926137" y="4208463"/>
            <a:ext cx="720725" cy="838200"/>
          </a:xfrm>
          <a:prstGeom prst="star4">
            <a:avLst>
              <a:gd name="adj" fmla="val 10417"/>
            </a:avLst>
          </a:prstGeom>
          <a:gradFill rotWithShape="0"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06" name="Text Box 14"/>
          <p:cNvSpPr txBox="1">
            <a:spLocks noChangeArrowheads="1"/>
          </p:cNvSpPr>
          <p:nvPr/>
        </p:nvSpPr>
        <p:spPr bwMode="auto">
          <a:xfrm>
            <a:off x="6407785" y="944563"/>
            <a:ext cx="551815" cy="4618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endParaRPr kumimoji="1"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33807" name="Text Box 15"/>
          <p:cNvSpPr txBox="1">
            <a:spLocks noChangeArrowheads="1"/>
          </p:cNvSpPr>
          <p:nvPr/>
        </p:nvSpPr>
        <p:spPr bwMode="auto">
          <a:xfrm>
            <a:off x="6407785" y="1020763"/>
            <a:ext cx="551815" cy="3322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endParaRPr kumimoji="1" lang="zh-CN" altLang="zh-CN" sz="2400">
              <a:latin typeface="Times New Roman" panose="02020603050405020304" pitchFamily="18" charset="0"/>
            </a:endParaRPr>
          </a:p>
        </p:txBody>
      </p:sp>
      <p:pic>
        <p:nvPicPr>
          <p:cNvPr id="33809" name="Picture 17" descr="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28855" y="1828504"/>
            <a:ext cx="7257158" cy="4447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811" name="Text Box 19"/>
          <p:cNvSpPr txBox="1">
            <a:spLocks noChangeArrowheads="1"/>
          </p:cNvSpPr>
          <p:nvPr/>
        </p:nvSpPr>
        <p:spPr bwMode="auto">
          <a:xfrm>
            <a:off x="2639616" y="720508"/>
            <a:ext cx="6624736" cy="1106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600" b="1" dirty="0">
                <a:solidFill>
                  <a:schemeClr val="tx2"/>
                </a:solidFill>
                <a:latin typeface="华文新魏" pitchFamily="2" charset="-122"/>
                <a:ea typeface="华文新魏" pitchFamily="2" charset="-122"/>
              </a:rPr>
              <a:t>爱迪生救妈妈</a:t>
            </a:r>
            <a:endParaRPr lang="zh-CN" altLang="en-US" sz="6600" b="1" dirty="0">
              <a:solidFill>
                <a:schemeClr val="tx2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WordArt 2"/>
          <p:cNvSpPr>
            <a:spLocks noChangeArrowheads="1" noChangeShapeType="1" noTextEdit="1"/>
          </p:cNvSpPr>
          <p:nvPr/>
        </p:nvSpPr>
        <p:spPr bwMode="auto">
          <a:xfrm>
            <a:off x="1919288" y="692150"/>
            <a:ext cx="3024187" cy="792163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</a:ln>
                <a:gradFill rotWithShape="0"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猜字谜</a:t>
            </a:r>
            <a:endParaRPr lang="zh-CN" altLang="en-US" sz="3600" kern="10">
              <a:ln w="9525">
                <a:round/>
              </a:ln>
              <a:gradFill rotWithShape="0">
                <a:gsLst>
                  <a:gs pos="0">
                    <a:srgbClr val="000082"/>
                  </a:gs>
                  <a:gs pos="30000">
                    <a:srgbClr val="66008F"/>
                  </a:gs>
                  <a:gs pos="64999">
                    <a:srgbClr val="BA0066"/>
                  </a:gs>
                  <a:gs pos="89999">
                    <a:srgbClr val="FF0000"/>
                  </a:gs>
                  <a:gs pos="100000">
                    <a:srgbClr val="FF8200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1524000" y="2133600"/>
            <a:ext cx="9756775" cy="2084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dirty="0">
                <a:solidFill>
                  <a:srgbClr val="0000FF"/>
                </a:solidFill>
                <a:latin typeface="Arial" panose="020B0604020202020204" pitchFamily="34" charset="0"/>
              </a:rPr>
              <a:t>1</a:t>
            </a: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</a:rPr>
              <a:t>、俭朴一半，不用仆人。（      ）</a:t>
            </a:r>
            <a:endParaRPr lang="zh-CN" altLang="en-US" sz="3600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600" dirty="0">
                <a:solidFill>
                  <a:srgbClr val="0000FF"/>
                </a:solidFill>
                <a:latin typeface="Arial" panose="020B0604020202020204" pitchFamily="34" charset="0"/>
              </a:rPr>
              <a:t>2</a:t>
            </a: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</a:rPr>
              <a:t>、没有淡水。（       ）</a:t>
            </a:r>
            <a:endParaRPr lang="zh-CN" altLang="en-US" sz="3600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600" dirty="0">
                <a:solidFill>
                  <a:srgbClr val="0000FF"/>
                </a:solidFill>
                <a:latin typeface="Arial" panose="020B0604020202020204" pitchFamily="34" charset="0"/>
              </a:rPr>
              <a:t>3</a:t>
            </a: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</a:rPr>
              <a:t>、他就这么走了，只留下三滴水。（    ）</a:t>
            </a:r>
            <a:endParaRPr lang="zh-CN" altLang="en-US" sz="3600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7372350" y="2214563"/>
            <a:ext cx="1008063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tx2"/>
                </a:solidFill>
                <a:latin typeface="Arial" panose="020B0604020202020204" pitchFamily="34" charset="0"/>
              </a:rPr>
              <a:t>检</a:t>
            </a:r>
            <a:endParaRPr lang="zh-CN" altLang="en-US" sz="360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5272088" y="2835275"/>
            <a:ext cx="719137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tx2"/>
                </a:solidFill>
                <a:latin typeface="Arial" panose="020B0604020202020204" pitchFamily="34" charset="0"/>
              </a:rPr>
              <a:t>炎</a:t>
            </a:r>
            <a:endParaRPr lang="zh-CN" altLang="en-US" sz="360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9191625" y="3573463"/>
            <a:ext cx="64008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chemeClr val="tx2"/>
                </a:solidFill>
                <a:latin typeface="Arial" panose="020B0604020202020204" pitchFamily="34" charset="0"/>
              </a:rPr>
              <a:t>溜</a:t>
            </a:r>
            <a:endParaRPr lang="zh-CN" altLang="en-US" sz="360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nimBg="1"/>
      <p:bldP spid="22531" grpId="0" bldLvl="0" animBg="1"/>
      <p:bldP spid="22532" grpId="0" bldLvl="0" animBg="1"/>
      <p:bldP spid="22533" grpId="0" bldLvl="0" animBg="1"/>
      <p:bldP spid="2253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6" name="Picture 8" descr="2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-6350"/>
            <a:ext cx="9144000" cy="687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130" name="Text Box 2"/>
          <p:cNvSpPr txBox="1">
            <a:spLocks noChangeArrowheads="1"/>
          </p:cNvSpPr>
          <p:nvPr/>
        </p:nvSpPr>
        <p:spPr bwMode="auto">
          <a:xfrm>
            <a:off x="2279650" y="2492375"/>
            <a:ext cx="7380288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       </a:t>
            </a:r>
            <a:r>
              <a:rPr lang="zh-CN" altLang="en-US" sz="4800" b="1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一天，妈妈突然肚子痛，疼得在床上直打滚。</a:t>
            </a:r>
            <a:endParaRPr lang="zh-CN" altLang="en-US" sz="4800" b="1">
              <a:solidFill>
                <a:srgbClr val="00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8131" name="Text Box 3"/>
          <p:cNvSpPr txBox="1">
            <a:spLocks noChangeArrowheads="1"/>
          </p:cNvSpPr>
          <p:nvPr/>
        </p:nvSpPr>
        <p:spPr bwMode="auto">
          <a:xfrm>
            <a:off x="6240463" y="2492375"/>
            <a:ext cx="1657350" cy="82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B1503"/>
                </a:solidFill>
                <a:latin typeface="Arial" panose="020B0604020202020204" pitchFamily="34" charset="0"/>
                <a:ea typeface="楷体_GB2312" pitchFamily="49" charset="-122"/>
              </a:rPr>
              <a:t>突然</a:t>
            </a:r>
            <a:endParaRPr lang="zh-CN" altLang="en-US" sz="4800" b="1">
              <a:solidFill>
                <a:srgbClr val="FB1503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6600825" y="1989138"/>
            <a:ext cx="719138" cy="3683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48133" name="Text Box 5"/>
          <p:cNvSpPr txBox="1">
            <a:spLocks noChangeArrowheads="1"/>
          </p:cNvSpPr>
          <p:nvPr/>
        </p:nvSpPr>
        <p:spPr bwMode="auto">
          <a:xfrm>
            <a:off x="6456363" y="3213100"/>
            <a:ext cx="2232025" cy="82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>
                <a:solidFill>
                  <a:srgbClr val="FB1503"/>
                </a:solidFill>
                <a:latin typeface="Arial" panose="020B0604020202020204" pitchFamily="34" charset="0"/>
                <a:ea typeface="楷体_GB2312" pitchFamily="49" charset="-122"/>
              </a:rPr>
              <a:t>直打滚</a:t>
            </a:r>
            <a:endParaRPr lang="zh-CN" altLang="en-US" sz="4800" b="1">
              <a:solidFill>
                <a:srgbClr val="FB1503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8134" name="Text Box 6"/>
          <p:cNvSpPr txBox="1">
            <a:spLocks noChangeArrowheads="1"/>
          </p:cNvSpPr>
          <p:nvPr/>
        </p:nvSpPr>
        <p:spPr bwMode="auto">
          <a:xfrm>
            <a:off x="6600825" y="4221163"/>
            <a:ext cx="1225550" cy="3683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48135" name="AutoShape 7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10056813" y="6381750"/>
            <a:ext cx="360362" cy="360363"/>
          </a:xfrm>
          <a:prstGeom prst="actionButtonEnd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8" name="Picture 6" descr="2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154" name="Text Box 2"/>
          <p:cNvSpPr txBox="1">
            <a:spLocks noChangeArrowheads="1"/>
          </p:cNvSpPr>
          <p:nvPr/>
        </p:nvSpPr>
        <p:spPr bwMode="auto">
          <a:xfrm>
            <a:off x="2351088" y="1851025"/>
            <a:ext cx="7921625" cy="2861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医生环顾四周，迟疑了片刻，说：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楷体_GB2312" pitchFamily="49" charset="-122"/>
              </a:rPr>
              <a:t>“</a:t>
            </a:r>
            <a:r>
              <a:rPr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房间里光线太暗，没法做手术。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楷体_GB2312" pitchFamily="49" charset="-122"/>
              </a:rPr>
              <a:t>”</a:t>
            </a:r>
            <a:r>
              <a:rPr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爸爸说：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楷体_GB2312" pitchFamily="49" charset="-122"/>
              </a:rPr>
              <a:t>“</a:t>
            </a:r>
            <a:r>
              <a:rPr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那就多点几盏油灯。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楷体_GB2312" pitchFamily="49" charset="-122"/>
              </a:rPr>
              <a:t>”</a:t>
            </a:r>
            <a:r>
              <a:rPr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医生还是摇头，连连说不行。大家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急得团团转</a:t>
            </a:r>
            <a:r>
              <a:rPr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6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3287713" y="4076700"/>
            <a:ext cx="2519362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">
              <a:spcBef>
                <a:spcPct val="50000"/>
              </a:spcBef>
            </a:pPr>
            <a:r>
              <a:rPr lang="zh-CN" altLang="en-US" sz="3600" b="1">
                <a:solidFill>
                  <a:srgbClr val="FB1503"/>
                </a:solidFill>
                <a:latin typeface="Arial" panose="020B0604020202020204" pitchFamily="34" charset="0"/>
                <a:ea typeface="楷体_GB2312" pitchFamily="49" charset="-122"/>
              </a:rPr>
              <a:t>急得团团转</a:t>
            </a:r>
            <a:endParaRPr lang="zh-CN" altLang="en-US" sz="3600" b="1">
              <a:solidFill>
                <a:srgbClr val="FB1503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5880100" y="4868863"/>
            <a:ext cx="2159000" cy="3683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1703388" y="1196975"/>
            <a:ext cx="8507412" cy="3600450"/>
          </a:xfrm>
        </p:spPr>
        <p:txBody>
          <a:bodyPr/>
          <a:lstStyle/>
          <a:p>
            <a:pPr algn="l"/>
            <a:r>
              <a:rPr lang="en-US" altLang="zh-CN"/>
              <a:t>       </a:t>
            </a:r>
            <a:r>
              <a:rPr lang="zh-CN" altLang="en-US">
                <a:solidFill>
                  <a:srgbClr val="0000FF"/>
                </a:solidFill>
              </a:rPr>
              <a:t>突然，爱迪生一溜烟似的奔出大门。不一会儿，他回来了，捧着一面明晃晃的大镜子，身后还跟着好几个小男孩，每个人都捧着一面大镜子。</a:t>
            </a:r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7824788" y="692150"/>
            <a:ext cx="1150937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latin typeface="宋体" panose="02010600030101010101" pitchFamily="2" charset="-122"/>
              </a:rPr>
              <a:t>shì</a:t>
            </a:r>
            <a:endParaRPr lang="en-US" altLang="zh-CN" sz="4000">
              <a:latin typeface="宋体" panose="02010600030101010101" pitchFamily="2" charset="-122"/>
            </a:endParaRPr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8904288" y="692150"/>
            <a:ext cx="1150937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latin typeface="宋体" panose="02010600030101010101" pitchFamily="2" charset="-122"/>
              </a:rPr>
              <a:t>b</a:t>
            </a:r>
            <a:r>
              <a:rPr lang="en-US" altLang="zh-CN" sz="4000"/>
              <a:t>ē</a:t>
            </a:r>
            <a:r>
              <a:rPr lang="en-US" altLang="zh-CN" sz="4000">
                <a:latin typeface="宋体" panose="02010600030101010101" pitchFamily="2" charset="-122"/>
              </a:rPr>
              <a:t>n</a:t>
            </a:r>
            <a:endParaRPr lang="en-US" altLang="zh-CN" sz="40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  <p:bldP spid="36867" grpId="0" bldLvl="0" animBg="1"/>
      <p:bldP spid="3686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1" cstate="email">
            <a:lum bright="42000" contrast="-54000"/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1992313" y="1125538"/>
            <a:ext cx="8281987" cy="449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4400" b="1">
                <a:latin typeface="楷体_GB2312" pitchFamily="49" charset="-122"/>
                <a:ea typeface="楷体_GB2312" pitchFamily="49" charset="-122"/>
              </a:rPr>
              <a:t>爸爸一见</a:t>
            </a:r>
            <a:r>
              <a:rPr kumimoji="1" lang="zh-CN" altLang="en-US" sz="44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又急又气</a:t>
            </a:r>
            <a:r>
              <a:rPr kumimoji="1" lang="zh-CN" altLang="en-US" sz="4400" b="1">
                <a:latin typeface="楷体_GB2312" pitchFamily="49" charset="-122"/>
                <a:ea typeface="楷体_GB2312" pitchFamily="49" charset="-122"/>
              </a:rPr>
              <a:t>，斥责道：</a:t>
            </a:r>
            <a:r>
              <a:rPr kumimoji="1" lang="zh-CN" altLang="en-US" sz="4400" b="1">
                <a:solidFill>
                  <a:srgbClr val="0066FF"/>
                </a:solidFill>
                <a:latin typeface="Times New Roman" panose="02020603050405020304"/>
                <a:ea typeface="楷体_GB2312" pitchFamily="49" charset="-122"/>
              </a:rPr>
              <a:t>“</a:t>
            </a:r>
            <a:r>
              <a:rPr kumimoji="1" lang="zh-CN" altLang="en-US" sz="4400" b="1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什么时候了，还胡闹！</a:t>
            </a:r>
            <a:r>
              <a:rPr kumimoji="1" lang="zh-CN" altLang="en-US" sz="4400" b="1">
                <a:solidFill>
                  <a:srgbClr val="0066FF"/>
                </a:solidFill>
                <a:latin typeface="Times New Roman" panose="02020603050405020304"/>
                <a:ea typeface="楷体_GB2312" pitchFamily="49" charset="-122"/>
              </a:rPr>
              <a:t>”</a:t>
            </a:r>
            <a:endParaRPr kumimoji="1" lang="zh-CN" altLang="en-US" sz="4400" b="1">
              <a:solidFill>
                <a:srgbClr val="0066FF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4400" b="1">
                <a:latin typeface="楷体_GB2312" pitchFamily="49" charset="-122"/>
                <a:ea typeface="楷体_GB2312" pitchFamily="49" charset="-122"/>
              </a:rPr>
              <a:t>爱迪生</a:t>
            </a:r>
            <a:r>
              <a:rPr kumimoji="1" lang="zh-CN" altLang="en-US" sz="44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委屈</a:t>
            </a:r>
            <a:r>
              <a:rPr kumimoji="1" lang="zh-CN" altLang="en-US" sz="4400" b="1">
                <a:latin typeface="楷体_GB2312" pitchFamily="49" charset="-122"/>
                <a:ea typeface="楷体_GB2312" pitchFamily="49" charset="-122"/>
              </a:rPr>
              <a:t>地说：</a:t>
            </a:r>
            <a:r>
              <a:rPr kumimoji="1" lang="zh-CN" altLang="en-US" sz="4400" b="1">
                <a:solidFill>
                  <a:srgbClr val="0066FF"/>
                </a:solidFill>
                <a:latin typeface="Times New Roman" panose="02020603050405020304"/>
                <a:ea typeface="楷体_GB2312" pitchFamily="49" charset="-122"/>
              </a:rPr>
              <a:t>“</a:t>
            </a:r>
            <a:r>
              <a:rPr kumimoji="1" lang="zh-CN" altLang="en-US" sz="4400" b="1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我没胡闹，我想出办法了。不信你瞧！</a:t>
            </a:r>
            <a:r>
              <a:rPr kumimoji="1" lang="zh-CN" altLang="en-US" sz="4400" b="1">
                <a:solidFill>
                  <a:srgbClr val="0066FF"/>
                </a:solidFill>
                <a:latin typeface="Times New Roman" panose="02020603050405020304"/>
                <a:ea typeface="楷体_GB2312" pitchFamily="49" charset="-122"/>
              </a:rPr>
              <a:t>”</a:t>
            </a:r>
            <a:endParaRPr kumimoji="1" lang="zh-CN" altLang="en-US" sz="4400" b="1">
              <a:solidFill>
                <a:srgbClr val="0066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1209675"/>
            <a:ext cx="9144000" cy="564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891" name="Rectangle 3"/>
          <p:cNvSpPr>
            <a:spLocks noGrp="1" noChangeArrowheads="1"/>
          </p:cNvSpPr>
          <p:nvPr>
            <p:ph type="title"/>
          </p:nvPr>
        </p:nvSpPr>
        <p:spPr>
          <a:xfrm>
            <a:off x="1524000" y="0"/>
            <a:ext cx="9144000" cy="1268413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en-US" altLang="zh-CN" sz="3200"/>
              <a:t>      </a:t>
            </a:r>
            <a:r>
              <a:rPr lang="zh-CN" altLang="en-US" sz="3200"/>
              <a:t>爱迪生让小伙伴们站在点燃的油灯旁边，由于镜子把光聚在一起，病床上一下子亮堂起来了。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226" name="Object 2"/>
          <p:cNvGraphicFramePr>
            <a:graphicFrameLocks noChangeAspect="1"/>
          </p:cNvGraphicFramePr>
          <p:nvPr/>
        </p:nvGraphicFramePr>
        <p:xfrm>
          <a:off x="2351088" y="3284538"/>
          <a:ext cx="4826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45" name="BMP 图象" r:id="rId1" imgW="704850" imgH="723900" progId="Paint.Picture">
                  <p:embed/>
                </p:oleObj>
              </mc:Choice>
              <mc:Fallback>
                <p:oleObj name="BMP 图象" r:id="rId1" imgW="704850" imgH="723900" progId="Paint.Picture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1088" y="3284538"/>
                        <a:ext cx="4826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227" name="Text Box 3"/>
          <p:cNvSpPr txBox="1">
            <a:spLocks noChangeArrowheads="1"/>
          </p:cNvSpPr>
          <p:nvPr/>
        </p:nvSpPr>
        <p:spPr bwMode="auto">
          <a:xfrm>
            <a:off x="3071813" y="3284538"/>
            <a:ext cx="359410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 b="1">
                <a:latin typeface="Times New Roman" panose="02020603050405020304" pitchFamily="18" charset="0"/>
                <a:ea typeface="黑体" panose="02010609060101010101" pitchFamily="2" charset="-122"/>
              </a:rPr>
              <a:t>恍然大悟：</a:t>
            </a:r>
            <a:endParaRPr kumimoji="1" lang="zh-CN" altLang="en-US" sz="44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2229" name="Text Box 5"/>
          <p:cNvSpPr txBox="1">
            <a:spLocks noChangeArrowheads="1"/>
          </p:cNvSpPr>
          <p:nvPr/>
        </p:nvSpPr>
        <p:spPr bwMode="auto">
          <a:xfrm>
            <a:off x="5700713" y="2636838"/>
            <a:ext cx="4967287" cy="2399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en-US" altLang="zh-CN" sz="3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600">
                <a:latin typeface="Arial" panose="020B0604020202020204" pitchFamily="34" charset="0"/>
                <a:cs typeface="Arial" panose="020B0604020202020204" pitchFamily="34" charset="0"/>
              </a:rPr>
              <a:t>形容一下子明白过来 </a:t>
            </a:r>
            <a:r>
              <a:rPr kumimoji="1" lang="zh-CN" altLang="en-US" sz="3600">
                <a:latin typeface="Arial" panose="020B0604020202020204" pitchFamily="34" charset="0"/>
              </a:rPr>
              <a:t>。</a:t>
            </a:r>
            <a:endParaRPr kumimoji="1" lang="zh-CN" altLang="en-US" sz="360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kumimoji="1" lang="en-US" altLang="zh-CN" sz="400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52230" name="Picture 6" descr="button104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08213" y="1557338"/>
            <a:ext cx="457200" cy="522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232" name="Text Box 8"/>
          <p:cNvSpPr txBox="1">
            <a:spLocks noChangeArrowheads="1"/>
          </p:cNvSpPr>
          <p:nvPr/>
        </p:nvSpPr>
        <p:spPr bwMode="auto">
          <a:xfrm>
            <a:off x="3216275" y="1412875"/>
            <a:ext cx="6019800" cy="119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latin typeface="Times New Roman" panose="02020603050405020304" pitchFamily="18" charset="0"/>
              </a:rPr>
              <a:t>当看到病床上一下子亮堂起来的时候，爸爸恍然大悟。</a:t>
            </a:r>
            <a:endParaRPr kumimoji="1"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52233" name="Text Box 9"/>
          <p:cNvSpPr txBox="1">
            <a:spLocks noChangeArrowheads="1"/>
          </p:cNvSpPr>
          <p:nvPr/>
        </p:nvSpPr>
        <p:spPr bwMode="auto">
          <a:xfrm>
            <a:off x="2041525" y="325438"/>
            <a:ext cx="30988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kumimoji="1"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52236" name="Text Box 12"/>
          <p:cNvSpPr txBox="1">
            <a:spLocks noChangeArrowheads="1"/>
          </p:cNvSpPr>
          <p:nvPr/>
        </p:nvSpPr>
        <p:spPr bwMode="auto">
          <a:xfrm>
            <a:off x="2994025" y="5021263"/>
            <a:ext cx="576897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52239" name="Text Box 15"/>
          <p:cNvSpPr txBox="1">
            <a:spLocks noChangeArrowheads="1"/>
          </p:cNvSpPr>
          <p:nvPr/>
        </p:nvSpPr>
        <p:spPr bwMode="auto">
          <a:xfrm>
            <a:off x="3222625" y="5021263"/>
            <a:ext cx="317817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52241" name="Text Box 17"/>
          <p:cNvSpPr txBox="1">
            <a:spLocks noChangeArrowheads="1"/>
          </p:cNvSpPr>
          <p:nvPr/>
        </p:nvSpPr>
        <p:spPr bwMode="auto">
          <a:xfrm>
            <a:off x="6456363" y="1989138"/>
            <a:ext cx="208915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tx2"/>
                </a:solidFill>
              </a:rPr>
              <a:t>恍然大悟</a:t>
            </a:r>
            <a:endParaRPr lang="zh-CN" altLang="en-US" sz="3600" b="1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 bldLvl="0" animBg="1" autoUpdateAnimBg="0"/>
      <p:bldP spid="52229" grpId="0" bldLvl="0" animBg="1" autoUpdateAnimBg="0"/>
      <p:bldP spid="5224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2495550" y="1125538"/>
            <a:ext cx="6048375" cy="3384550"/>
          </a:xfrm>
        </p:spPr>
        <p:txBody>
          <a:bodyPr/>
          <a:lstStyle/>
          <a:p>
            <a:pPr algn="l"/>
            <a:r>
              <a:rPr lang="en-US" altLang="zh-CN"/>
              <a:t>       </a:t>
            </a:r>
            <a:r>
              <a:rPr lang="zh-CN" altLang="en-US" sz="4800" b="1"/>
              <a:t>医生</a:t>
            </a:r>
            <a:r>
              <a:rPr lang="zh-CN" altLang="en-US" sz="4800" b="1">
                <a:solidFill>
                  <a:srgbClr val="FF3300"/>
                </a:solidFill>
              </a:rPr>
              <a:t>夸奖</a:t>
            </a:r>
            <a:r>
              <a:rPr lang="zh-CN" altLang="en-US" sz="4800" b="1"/>
              <a:t>爱迪生说，</a:t>
            </a:r>
            <a:r>
              <a:rPr lang="en-US" altLang="zh-CN" sz="4800" b="1"/>
              <a:t>:</a:t>
            </a:r>
            <a:r>
              <a:rPr lang="en-US" altLang="zh-CN" sz="4800" b="1">
                <a:latin typeface="Arial" panose="020B0604020202020204"/>
              </a:rPr>
              <a:t>“</a:t>
            </a:r>
            <a:r>
              <a:rPr lang="zh-CN" altLang="en-US" b="1">
                <a:solidFill>
                  <a:schemeClr val="tx2"/>
                </a:solidFill>
              </a:rPr>
              <a:t>今天多亏了这个小家伙，他真是个聪明的孩子！</a:t>
            </a:r>
            <a:r>
              <a:rPr lang="zh-CN" altLang="en-US" sz="4800" b="1">
                <a:latin typeface="Arial" panose="020B0604020202020204"/>
              </a:rPr>
              <a:t>”</a:t>
            </a:r>
            <a:endParaRPr lang="zh-CN" altLang="en-US" sz="48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7" name="Picture 5" descr="1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0"/>
            <a:ext cx="9144000" cy="667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92313" y="260350"/>
            <a:ext cx="7345362" cy="43084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3600" dirty="0">
                <a:solidFill>
                  <a:srgbClr val="0000FF"/>
                </a:solidFill>
              </a:rPr>
              <a:t>假如当时你也在场，你就是着急的爸爸，病痛的妈妈，或者帮忙的小伙伴，你会怎么夸爱迪生呢？请选择一个说一说。</a:t>
            </a:r>
            <a:endParaRPr lang="zh-CN" altLang="en-US" sz="3600" dirty="0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3600" dirty="0">
                <a:solidFill>
                  <a:srgbClr val="0000FF"/>
                </a:solidFill>
              </a:rPr>
              <a:t>爸爸一把抱起爱迪生说：</a:t>
            </a:r>
            <a:r>
              <a:rPr lang="zh-CN" altLang="en-US" sz="3600" dirty="0">
                <a:solidFill>
                  <a:srgbClr val="0000FF"/>
                </a:solidFill>
                <a:latin typeface="Arial" panose="020B0604020202020204"/>
              </a:rPr>
              <a:t>“</a:t>
            </a:r>
            <a:r>
              <a:rPr lang="zh-CN" altLang="en-US" sz="3600" dirty="0">
                <a:solidFill>
                  <a:srgbClr val="0000FF"/>
                </a:solidFill>
              </a:rPr>
              <a:t>儿子，</a:t>
            </a:r>
            <a:r>
              <a:rPr lang="en-US" altLang="zh-CN" sz="3600" dirty="0">
                <a:solidFill>
                  <a:srgbClr val="0000FF"/>
                </a:solidFill>
              </a:rPr>
              <a:t>____________________</a:t>
            </a:r>
            <a:r>
              <a:rPr lang="zh-CN" altLang="en-US" sz="3600" dirty="0">
                <a:solidFill>
                  <a:srgbClr val="0000FF"/>
                </a:solidFill>
              </a:rPr>
              <a:t>。</a:t>
            </a:r>
            <a:r>
              <a:rPr lang="zh-CN" altLang="en-US" sz="3600" dirty="0">
                <a:solidFill>
                  <a:srgbClr val="0000FF"/>
                </a:solidFill>
                <a:latin typeface="Arial" panose="020B0604020202020204"/>
              </a:rPr>
              <a:t>”</a:t>
            </a:r>
            <a:endParaRPr lang="zh-CN" altLang="en-US" sz="3600" dirty="0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3600" dirty="0">
                <a:solidFill>
                  <a:srgbClr val="0000FF"/>
                </a:solidFill>
              </a:rPr>
              <a:t>妈妈摸着爱迪生的头说：</a:t>
            </a:r>
            <a:r>
              <a:rPr lang="zh-CN" altLang="en-US" sz="3600" dirty="0">
                <a:solidFill>
                  <a:srgbClr val="0000FF"/>
                </a:solidFill>
                <a:latin typeface="Arial" panose="020B0604020202020204"/>
              </a:rPr>
              <a:t>“</a:t>
            </a:r>
            <a:r>
              <a:rPr lang="zh-CN" altLang="en-US" sz="3600" dirty="0">
                <a:solidFill>
                  <a:srgbClr val="0000FF"/>
                </a:solidFill>
              </a:rPr>
              <a:t>儿子，</a:t>
            </a:r>
            <a:r>
              <a:rPr lang="en-US" altLang="zh-CN" sz="3600" dirty="0">
                <a:solidFill>
                  <a:srgbClr val="0000FF"/>
                </a:solidFill>
              </a:rPr>
              <a:t>_____________________</a:t>
            </a:r>
            <a:r>
              <a:rPr lang="zh-CN" altLang="en-US" sz="3600" dirty="0">
                <a:solidFill>
                  <a:srgbClr val="0000FF"/>
                </a:solidFill>
              </a:rPr>
              <a:t>。</a:t>
            </a:r>
            <a:r>
              <a:rPr lang="zh-CN" altLang="en-US" sz="3600" dirty="0">
                <a:solidFill>
                  <a:srgbClr val="0000FF"/>
                </a:solidFill>
                <a:latin typeface="Arial" panose="020B0604020202020204"/>
              </a:rPr>
              <a:t>”</a:t>
            </a:r>
            <a:endParaRPr lang="zh-CN" altLang="en-US" sz="3600" dirty="0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3600" dirty="0">
                <a:solidFill>
                  <a:srgbClr val="0000FF"/>
                </a:solidFill>
              </a:rPr>
              <a:t>小伙伴竖起大拇指说：</a:t>
            </a:r>
            <a:r>
              <a:rPr lang="zh-CN" altLang="en-US" sz="3600" dirty="0">
                <a:solidFill>
                  <a:srgbClr val="0000FF"/>
                </a:solidFill>
                <a:latin typeface="Arial" panose="020B0604020202020204"/>
              </a:rPr>
              <a:t>“</a:t>
            </a:r>
            <a:r>
              <a:rPr lang="zh-CN" altLang="en-US" sz="3600" dirty="0">
                <a:solidFill>
                  <a:srgbClr val="0000FF"/>
                </a:solidFill>
              </a:rPr>
              <a:t>爱迪生，</a:t>
            </a:r>
            <a:r>
              <a:rPr lang="en-US" altLang="zh-CN" sz="3600" dirty="0">
                <a:solidFill>
                  <a:srgbClr val="0000FF"/>
                </a:solidFill>
              </a:rPr>
              <a:t>_____________________</a:t>
            </a:r>
            <a:r>
              <a:rPr lang="zh-CN" altLang="en-US" sz="3600" dirty="0">
                <a:solidFill>
                  <a:srgbClr val="0000FF"/>
                </a:solidFill>
              </a:rPr>
              <a:t>。</a:t>
            </a:r>
            <a:r>
              <a:rPr lang="zh-CN" altLang="en-US" sz="3600" dirty="0">
                <a:solidFill>
                  <a:srgbClr val="0000FF"/>
                </a:solidFill>
                <a:latin typeface="Arial" panose="020B0604020202020204"/>
              </a:rPr>
              <a:t>”</a:t>
            </a:r>
            <a:endParaRPr lang="zh-CN" altLang="en-US" sz="36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8060" y="0"/>
            <a:ext cx="9135879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1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2566988" y="2133600"/>
            <a:ext cx="696118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44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2495550" y="2205038"/>
            <a:ext cx="7056438" cy="119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72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5605" name="Picture 5" descr="电灯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50" y="1341438"/>
            <a:ext cx="4191000" cy="419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7824788" y="3213100"/>
            <a:ext cx="1371600" cy="75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3600" b="1">
                <a:latin typeface="楷体_GB2312" pitchFamily="49" charset="-122"/>
                <a:ea typeface="楷体_GB2312" pitchFamily="49" charset="-122"/>
              </a:rPr>
              <a:t>电 灯</a:t>
            </a:r>
            <a:endParaRPr kumimoji="1"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55913" y="549275"/>
            <a:ext cx="6400800" cy="503238"/>
          </a:xfrm>
        </p:spPr>
        <p:txBody>
          <a:bodyPr/>
          <a:lstStyle/>
          <a:p>
            <a:endParaRPr lang="zh-CN" altLang="zh-CN" sz="400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11450" y="2636838"/>
            <a:ext cx="6400800" cy="2409825"/>
          </a:xfrm>
        </p:spPr>
        <p:txBody>
          <a:bodyPr/>
          <a:lstStyle/>
          <a:p>
            <a:r>
              <a:rPr lang="zh-CN" altLang="en-US" sz="4400">
                <a:solidFill>
                  <a:srgbClr val="0000FF"/>
                </a:solidFill>
              </a:rPr>
              <a:t>聪明来自</a:t>
            </a:r>
            <a:r>
              <a:rPr lang="en-US" altLang="zh-CN" sz="4400">
                <a:solidFill>
                  <a:srgbClr val="0000FF"/>
                </a:solidFill>
              </a:rPr>
              <a:t>__________</a:t>
            </a:r>
            <a:r>
              <a:rPr lang="zh-CN" altLang="en-US" sz="3600"/>
              <a:t>。</a:t>
            </a:r>
            <a:endParaRPr lang="zh-CN" altLang="en-US" sz="3600"/>
          </a:p>
          <a:p>
            <a:endParaRPr lang="zh-CN" altLang="en-US" sz="3600"/>
          </a:p>
          <a:p>
            <a:r>
              <a:rPr lang="zh-CN" altLang="en-US" sz="3600"/>
              <a:t>         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8" name="Picture 18" descr="c7032c38fd5e2fea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-369888"/>
            <a:ext cx="9144000" cy="7327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62" name="Picture 2" descr="button78"/>
          <p:cNvPicPr preferRelativeResize="0"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828800" y="1549400"/>
            <a:ext cx="431800" cy="43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63" name="Picture 3" descr="button78"/>
          <p:cNvPicPr preferRelativeResize="0"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828800" y="2463800"/>
            <a:ext cx="431800" cy="43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64" name="Picture 4" descr="button78"/>
          <p:cNvPicPr preferRelativeResize="0"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847850" y="3573463"/>
            <a:ext cx="431800" cy="43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2438400" y="2362200"/>
            <a:ext cx="73152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latin typeface="Times New Roman" panose="02020603050405020304" pitchFamily="18" charset="0"/>
              </a:rPr>
              <a:t> </a:t>
            </a:r>
            <a:endParaRPr kumimoji="1" lang="en-US" altLang="zh-CN" sz="2400">
              <a:latin typeface="Times New Roman" panose="02020603050405020304" pitchFamily="18" charset="0"/>
            </a:endParaRPr>
          </a:p>
        </p:txBody>
      </p:sp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2438400" y="1508125"/>
            <a:ext cx="7315200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2800" b="1" dirty="0">
                <a:latin typeface="_x000B__x000C_"/>
              </a:rPr>
              <a:t>有志者，事竟成。</a:t>
            </a:r>
            <a:r>
              <a:rPr kumimoji="1" lang="zh-CN" altLang="en-US" sz="2800" b="1" dirty="0">
                <a:latin typeface="Times New Roman" panose="02020603050405020304"/>
              </a:rPr>
              <a:t>   </a:t>
            </a:r>
            <a:endParaRPr kumimoji="1" lang="zh-CN" altLang="en-US" sz="3200" dirty="0">
              <a:latin typeface="_x000B__x000C_"/>
            </a:endParaRPr>
          </a:p>
          <a:p>
            <a:endParaRPr kumimoji="1" lang="en-US" altLang="zh-CN" sz="32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0967" name="Text Box 7"/>
          <p:cNvSpPr txBox="1">
            <a:spLocks noChangeArrowheads="1"/>
          </p:cNvSpPr>
          <p:nvPr/>
        </p:nvSpPr>
        <p:spPr bwMode="auto">
          <a:xfrm>
            <a:off x="2590800" y="3519488"/>
            <a:ext cx="71628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latin typeface="_x000B__x000C_"/>
              </a:rPr>
              <a:t>自信是成功的第一秘诀。</a:t>
            </a:r>
            <a:endParaRPr kumimoji="1" lang="zh-CN" altLang="en-US" sz="2800" b="1" dirty="0">
              <a:latin typeface="_x000B__x000C_"/>
            </a:endParaRPr>
          </a:p>
        </p:txBody>
      </p:sp>
      <p:sp>
        <p:nvSpPr>
          <p:cNvPr id="40968" name="Text Box 8"/>
          <p:cNvSpPr txBox="1">
            <a:spLocks noChangeArrowheads="1"/>
          </p:cNvSpPr>
          <p:nvPr/>
        </p:nvSpPr>
        <p:spPr bwMode="auto">
          <a:xfrm>
            <a:off x="2514600" y="2452688"/>
            <a:ext cx="81534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latin typeface="_x000B__x000C_"/>
              </a:rPr>
              <a:t>天才是百分之一的灵感，加百分之九十九的血汗。</a:t>
            </a:r>
            <a:endParaRPr kumimoji="1" lang="zh-CN" altLang="en-US" sz="2800" b="1" dirty="0">
              <a:latin typeface="_x000B__x000C_"/>
            </a:endParaRPr>
          </a:p>
        </p:txBody>
      </p:sp>
      <p:pic>
        <p:nvPicPr>
          <p:cNvPr id="40969" name="Picture 9" descr="oval_yello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0" y="0"/>
            <a:ext cx="1600200" cy="974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70" name="Text Box 10"/>
          <p:cNvSpPr txBox="1">
            <a:spLocks noChangeArrowheads="1"/>
          </p:cNvSpPr>
          <p:nvPr/>
        </p:nvSpPr>
        <p:spPr bwMode="auto">
          <a:xfrm>
            <a:off x="2590800" y="4554538"/>
            <a:ext cx="637857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2800" b="1" dirty="0">
                <a:latin typeface="_x000B__x000C_"/>
              </a:rPr>
              <a:t>良好的个性胜于卓越的才智。</a:t>
            </a:r>
            <a:endParaRPr kumimoji="1" lang="zh-CN" altLang="en-US" sz="2800" b="1" dirty="0">
              <a:latin typeface="_x000B__x000C_"/>
            </a:endParaRPr>
          </a:p>
        </p:txBody>
      </p:sp>
      <p:sp>
        <p:nvSpPr>
          <p:cNvPr id="40971" name="Text Box 11"/>
          <p:cNvSpPr txBox="1">
            <a:spLocks noChangeArrowheads="1"/>
          </p:cNvSpPr>
          <p:nvPr/>
        </p:nvSpPr>
        <p:spPr bwMode="auto">
          <a:xfrm>
            <a:off x="2955925" y="5735638"/>
            <a:ext cx="374967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kumimoji="1"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40972" name="Text Box 12"/>
          <p:cNvSpPr txBox="1">
            <a:spLocks noChangeArrowheads="1"/>
          </p:cNvSpPr>
          <p:nvPr/>
        </p:nvSpPr>
        <p:spPr bwMode="auto">
          <a:xfrm>
            <a:off x="2079625" y="4183063"/>
            <a:ext cx="18415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imes New Roman" panose="02020603050405020304" pitchFamily="18" charset="0"/>
            </a:endParaRPr>
          </a:p>
        </p:txBody>
      </p:sp>
      <p:pic>
        <p:nvPicPr>
          <p:cNvPr id="40973" name="Picture 13" descr="button78"/>
          <p:cNvPicPr preferRelativeResize="0"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847850" y="4581525"/>
            <a:ext cx="431800" cy="43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74" name="Text Box 14"/>
          <p:cNvSpPr txBox="1">
            <a:spLocks noChangeArrowheads="1"/>
          </p:cNvSpPr>
          <p:nvPr/>
        </p:nvSpPr>
        <p:spPr bwMode="auto">
          <a:xfrm>
            <a:off x="2079625" y="5097463"/>
            <a:ext cx="18415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40975" name="Text Box 15"/>
          <p:cNvSpPr txBox="1">
            <a:spLocks noChangeArrowheads="1"/>
          </p:cNvSpPr>
          <p:nvPr/>
        </p:nvSpPr>
        <p:spPr bwMode="auto">
          <a:xfrm>
            <a:off x="2286000" y="5715000"/>
            <a:ext cx="30988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kumimoji="1"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40976" name="Text Box 16"/>
          <p:cNvSpPr txBox="1">
            <a:spLocks noChangeArrowheads="1"/>
          </p:cNvSpPr>
          <p:nvPr/>
        </p:nvSpPr>
        <p:spPr bwMode="auto">
          <a:xfrm>
            <a:off x="1600200" y="152400"/>
            <a:ext cx="15240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我会记</a:t>
            </a:r>
            <a:endParaRPr kumimoji="1" lang="zh-CN" altLang="en-US" sz="32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0977" name="Text Box 17"/>
          <p:cNvSpPr txBox="1">
            <a:spLocks noChangeArrowheads="1"/>
          </p:cNvSpPr>
          <p:nvPr/>
        </p:nvSpPr>
        <p:spPr bwMode="auto">
          <a:xfrm>
            <a:off x="4648200" y="457200"/>
            <a:ext cx="4495800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2800" b="1" dirty="0">
                <a:latin typeface="_x000B__x000C_"/>
              </a:rPr>
              <a:t>爱迪生名言：</a:t>
            </a:r>
            <a:endParaRPr kumimoji="1" lang="zh-CN" altLang="en-US" sz="2800" b="1" dirty="0">
              <a:latin typeface="_x000B__x000C_"/>
            </a:endParaRPr>
          </a:p>
          <a:p>
            <a:pPr>
              <a:spcBef>
                <a:spcPct val="50000"/>
              </a:spcBef>
            </a:pPr>
            <a:endParaRPr kumimoji="1" lang="en-US" altLang="zh-CN" sz="2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64" name="Picture 8" descr="2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-6350"/>
            <a:ext cx="9144000" cy="687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2495550" y="404813"/>
            <a:ext cx="6870700" cy="755650"/>
          </a:xfrm>
        </p:spPr>
        <p:txBody>
          <a:bodyPr/>
          <a:lstStyle/>
          <a:p>
            <a:r>
              <a:rPr lang="zh-CN" altLang="en-US" sz="4000"/>
              <a:t>爱迪生孵鸡蛋</a:t>
            </a:r>
            <a:endParaRPr lang="zh-CN" altLang="en-US" sz="400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19536" y="1340768"/>
            <a:ext cx="7921625" cy="511175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zh-CN" dirty="0">
                <a:solidFill>
                  <a:srgbClr val="9933FF"/>
                </a:solidFill>
              </a:rPr>
              <a:t>         </a:t>
            </a:r>
            <a:r>
              <a:rPr lang="zh-CN" altLang="en-US" dirty="0">
                <a:solidFill>
                  <a:srgbClr val="0000FF"/>
                </a:solidFill>
              </a:rPr>
              <a:t>很小的时候，爱迪生就显露出了极强的好奇心，只要看到不明白的事情，他就抓住大人的衣角儿问个不停，非要问出个子丑寅卯来。 一天，他指着正在孵蛋的母鸡问妈妈：</a:t>
            </a:r>
            <a:r>
              <a:rPr lang="zh-CN" altLang="en-US" dirty="0">
                <a:solidFill>
                  <a:srgbClr val="0000FF"/>
                </a:solidFill>
                <a:latin typeface="Arial" panose="020B0604020202020204"/>
              </a:rPr>
              <a:t>“</a:t>
            </a:r>
            <a:r>
              <a:rPr lang="zh-CN" altLang="en-US" dirty="0">
                <a:solidFill>
                  <a:srgbClr val="0000FF"/>
                </a:solidFill>
              </a:rPr>
              <a:t>母鸡把蛋坐在屁股底下干嘛呀？</a:t>
            </a:r>
            <a:r>
              <a:rPr lang="zh-CN" altLang="en-US" dirty="0">
                <a:solidFill>
                  <a:srgbClr val="0000FF"/>
                </a:solidFill>
                <a:latin typeface="Arial" panose="020B0604020202020204"/>
              </a:rPr>
              <a:t>”</a:t>
            </a:r>
            <a:r>
              <a:rPr lang="zh-CN" altLang="en-US" dirty="0">
                <a:solidFill>
                  <a:srgbClr val="0000FF"/>
                </a:solidFill>
              </a:rPr>
              <a:t>妈妈说：</a:t>
            </a:r>
            <a:r>
              <a:rPr lang="zh-CN" altLang="en-US" dirty="0">
                <a:solidFill>
                  <a:srgbClr val="0000FF"/>
                </a:solidFill>
                <a:latin typeface="Arial" panose="020B0604020202020204"/>
              </a:rPr>
              <a:t>“</a:t>
            </a:r>
            <a:r>
              <a:rPr lang="zh-CN" altLang="en-US" dirty="0">
                <a:solidFill>
                  <a:srgbClr val="0000FF"/>
                </a:solidFill>
              </a:rPr>
              <a:t>哦，那是在孵小鸡呢！</a:t>
            </a:r>
            <a:r>
              <a:rPr lang="zh-CN" altLang="en-US" dirty="0">
                <a:solidFill>
                  <a:srgbClr val="0000FF"/>
                </a:solidFill>
                <a:latin typeface="Arial" panose="020B0604020202020204"/>
              </a:rPr>
              <a:t>”</a:t>
            </a:r>
            <a:r>
              <a:rPr lang="zh-CN" altLang="en-US" dirty="0">
                <a:solidFill>
                  <a:srgbClr val="0000FF"/>
                </a:solidFill>
              </a:rPr>
              <a:t>下午，爱迪生突然不见了，家里人急得四处寻找，终于在鸡窝里找到了他。原来，他正蹲在鸡窝里，屁股下放了好多鸡蛋孵小鸡呢！父母看了以后，哭笑不得，只好把他拉出来，又是给他洗脸，又是给他洗衣服。</a:t>
            </a:r>
            <a:endParaRPr lang="zh-CN" altLang="en-US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9" name="Picture 5" descr="ab2f1372d79412008601b04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0"/>
            <a:ext cx="914400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95550" y="2420938"/>
            <a:ext cx="7696200" cy="3657600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4000" b="1" dirty="0">
                <a:solidFill>
                  <a:schemeClr val="tx2"/>
                </a:solidFill>
              </a:rPr>
              <a:t>作业：</a:t>
            </a:r>
            <a:endParaRPr lang="zh-CN" altLang="en-US" sz="4000" b="1" dirty="0">
              <a:solidFill>
                <a:schemeClr val="tx2"/>
              </a:solidFill>
            </a:endParaRPr>
          </a:p>
          <a:p>
            <a:pPr>
              <a:buFontTx/>
              <a:buNone/>
            </a:pPr>
            <a:r>
              <a:rPr lang="en-US" altLang="zh-CN" sz="4000" b="1" dirty="0">
                <a:solidFill>
                  <a:schemeClr val="tx2"/>
                </a:solidFill>
              </a:rPr>
              <a:t>1</a:t>
            </a:r>
            <a:r>
              <a:rPr lang="zh-CN" altLang="en-US" sz="4000" b="1" dirty="0">
                <a:solidFill>
                  <a:schemeClr val="tx2"/>
                </a:solidFill>
              </a:rPr>
              <a:t>、读读有关爱迪生的故事。</a:t>
            </a:r>
            <a:endParaRPr lang="zh-CN" altLang="en-US" sz="4000" b="1" dirty="0">
              <a:solidFill>
                <a:schemeClr val="tx2"/>
              </a:solidFill>
            </a:endParaRPr>
          </a:p>
          <a:p>
            <a:pPr>
              <a:buFontTx/>
              <a:buNone/>
            </a:pPr>
            <a:r>
              <a:rPr lang="en-US" altLang="zh-CN" sz="4000" b="1" dirty="0">
                <a:solidFill>
                  <a:schemeClr val="tx2"/>
                </a:solidFill>
              </a:rPr>
              <a:t>2</a:t>
            </a:r>
            <a:r>
              <a:rPr lang="zh-CN" altLang="en-US" sz="4000" b="1" dirty="0">
                <a:solidFill>
                  <a:schemeClr val="tx2"/>
                </a:solidFill>
              </a:rPr>
              <a:t>、有兴趣的同学去找找镜子聚光的原因</a:t>
            </a:r>
            <a:r>
              <a:rPr lang="zh-CN" altLang="en-US" sz="4000" b="1" dirty="0" smtClean="0">
                <a:solidFill>
                  <a:schemeClr val="tx2"/>
                </a:solidFill>
              </a:rPr>
              <a:t>。 </a:t>
            </a:r>
            <a:endParaRPr lang="zh-CN" altLang="en-US" sz="40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1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2566988" y="2133600"/>
            <a:ext cx="696118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44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2495550" y="2205038"/>
            <a:ext cx="7056438" cy="119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72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4581" name="Picture 5" descr="电话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71813" y="1412875"/>
            <a:ext cx="4876800" cy="397827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8183563" y="3141663"/>
            <a:ext cx="1371600" cy="75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3600" b="1">
                <a:latin typeface="楷体_GB2312" pitchFamily="49" charset="-122"/>
                <a:ea typeface="楷体_GB2312" pitchFamily="49" charset="-122"/>
              </a:rPr>
              <a:t>电 话</a:t>
            </a:r>
            <a:endParaRPr kumimoji="1"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1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2566988" y="2133600"/>
            <a:ext cx="696118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44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2495550" y="2205038"/>
            <a:ext cx="7056438" cy="119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72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7655" name="Picture 7" descr="留声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75" y="1341438"/>
            <a:ext cx="6096000" cy="352742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4872038" y="5013325"/>
            <a:ext cx="1944687" cy="75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3600" b="1">
                <a:latin typeface="楷体_GB2312" pitchFamily="49" charset="-122"/>
                <a:ea typeface="楷体_GB2312" pitchFamily="49" charset="-122"/>
              </a:rPr>
              <a:t>留声机</a:t>
            </a:r>
            <a:endParaRPr kumimoji="1"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95" name="Picture 19" descr="1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178" name="AutoShape 2"/>
          <p:cNvSpPr>
            <a:spLocks noChangeArrowheads="1"/>
          </p:cNvSpPr>
          <p:nvPr/>
        </p:nvSpPr>
        <p:spPr bwMode="auto">
          <a:xfrm rot="1759635">
            <a:off x="5181600" y="3581400"/>
            <a:ext cx="762000" cy="457200"/>
          </a:xfrm>
          <a:prstGeom prst="star4">
            <a:avLst>
              <a:gd name="adj" fmla="val 10417"/>
            </a:avLst>
          </a:prstGeom>
          <a:gradFill rotWithShape="0"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0179" name="AutoShape 3"/>
          <p:cNvSpPr>
            <a:spLocks noChangeArrowheads="1"/>
          </p:cNvSpPr>
          <p:nvPr/>
        </p:nvSpPr>
        <p:spPr bwMode="auto">
          <a:xfrm rot="2972726">
            <a:off x="4076700" y="1485900"/>
            <a:ext cx="609600" cy="838200"/>
          </a:xfrm>
          <a:prstGeom prst="star4">
            <a:avLst>
              <a:gd name="adj" fmla="val 10417"/>
            </a:avLst>
          </a:prstGeom>
          <a:gradFill rotWithShape="0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0180" name="AutoShape 4"/>
          <p:cNvSpPr>
            <a:spLocks noChangeArrowheads="1"/>
          </p:cNvSpPr>
          <p:nvPr/>
        </p:nvSpPr>
        <p:spPr bwMode="auto">
          <a:xfrm rot="-3085355">
            <a:off x="8648700" y="5372100"/>
            <a:ext cx="762000" cy="838200"/>
          </a:xfrm>
          <a:prstGeom prst="star4">
            <a:avLst>
              <a:gd name="adj" fmla="val 10417"/>
            </a:avLst>
          </a:prstGeom>
          <a:gradFill rotWithShape="0">
            <a:gsLst>
              <a:gs pos="0">
                <a:srgbClr val="CBCBCB"/>
              </a:gs>
              <a:gs pos="13000">
                <a:srgbClr val="5F5F5F"/>
              </a:gs>
              <a:gs pos="21001">
                <a:srgbClr val="5F5F5F"/>
              </a:gs>
              <a:gs pos="63000">
                <a:srgbClr val="FFFFFF"/>
              </a:gs>
              <a:gs pos="67000">
                <a:srgbClr val="B2B2B2"/>
              </a:gs>
              <a:gs pos="69000">
                <a:srgbClr val="292929"/>
              </a:gs>
              <a:gs pos="82001">
                <a:srgbClr val="777777"/>
              </a:gs>
              <a:gs pos="100000">
                <a:srgbClr val="EAEAEA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0181" name="AutoShape 5"/>
          <p:cNvSpPr>
            <a:spLocks noChangeArrowheads="1"/>
          </p:cNvSpPr>
          <p:nvPr/>
        </p:nvSpPr>
        <p:spPr bwMode="auto">
          <a:xfrm rot="1759635">
            <a:off x="8610600" y="381000"/>
            <a:ext cx="685800" cy="838200"/>
          </a:xfrm>
          <a:prstGeom prst="star4">
            <a:avLst>
              <a:gd name="adj" fmla="val 10417"/>
            </a:avLst>
          </a:prstGeom>
          <a:gradFill rotWithShape="0">
            <a:gsLst>
              <a:gs pos="0">
                <a:srgbClr val="825600"/>
              </a:gs>
              <a:gs pos="13000">
                <a:srgbClr val="FFA800"/>
              </a:gs>
              <a:gs pos="28000">
                <a:srgbClr val="825600"/>
              </a:gs>
              <a:gs pos="42999">
                <a:srgbClr val="FFA800"/>
              </a:gs>
              <a:gs pos="58000">
                <a:srgbClr val="825600"/>
              </a:gs>
              <a:gs pos="72000">
                <a:srgbClr val="FFA800"/>
              </a:gs>
              <a:gs pos="87000">
                <a:srgbClr val="825600"/>
              </a:gs>
              <a:gs pos="100000">
                <a:srgbClr val="FFA800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0182" name="AutoShape 6"/>
          <p:cNvSpPr>
            <a:spLocks noChangeArrowheads="1"/>
          </p:cNvSpPr>
          <p:nvPr/>
        </p:nvSpPr>
        <p:spPr bwMode="auto">
          <a:xfrm rot="-140468">
            <a:off x="7086600" y="2362200"/>
            <a:ext cx="685800" cy="609600"/>
          </a:xfrm>
          <a:prstGeom prst="star4">
            <a:avLst>
              <a:gd name="adj" fmla="val 10417"/>
            </a:avLst>
          </a:prstGeom>
          <a:gradFill rotWithShape="0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0183" name="AutoShape 7"/>
          <p:cNvSpPr>
            <a:spLocks noChangeArrowheads="1"/>
          </p:cNvSpPr>
          <p:nvPr/>
        </p:nvSpPr>
        <p:spPr bwMode="auto">
          <a:xfrm rot="1759635">
            <a:off x="9067800" y="2286000"/>
            <a:ext cx="762000" cy="838200"/>
          </a:xfrm>
          <a:prstGeom prst="star4">
            <a:avLst>
              <a:gd name="adj" fmla="val 10417"/>
            </a:avLst>
          </a:prstGeom>
          <a:gradFill rotWithShape="0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0184" name="AutoShape 8"/>
          <p:cNvSpPr>
            <a:spLocks noChangeArrowheads="1"/>
          </p:cNvSpPr>
          <p:nvPr/>
        </p:nvSpPr>
        <p:spPr bwMode="auto">
          <a:xfrm rot="1759635">
            <a:off x="3048000" y="3886200"/>
            <a:ext cx="838200" cy="588963"/>
          </a:xfrm>
          <a:prstGeom prst="star4">
            <a:avLst>
              <a:gd name="adj" fmla="val 10417"/>
            </a:avLst>
          </a:prstGeom>
          <a:gradFill rotWithShape="0"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2700000" scaled="1"/>
          </a:gradFill>
          <a:ln w="9525">
            <a:solidFill>
              <a:srgbClr val="00FF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0185" name="AutoShape 9"/>
          <p:cNvSpPr>
            <a:spLocks noChangeArrowheads="1"/>
          </p:cNvSpPr>
          <p:nvPr/>
        </p:nvSpPr>
        <p:spPr bwMode="auto">
          <a:xfrm rot="1759635">
            <a:off x="9296400" y="4114800"/>
            <a:ext cx="838200" cy="588963"/>
          </a:xfrm>
          <a:prstGeom prst="star4">
            <a:avLst>
              <a:gd name="adj" fmla="val 10417"/>
            </a:avLst>
          </a:prstGeom>
          <a:gradFill rotWithShape="0"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2700000" scaled="1"/>
          </a:gradFill>
          <a:ln w="9525">
            <a:solidFill>
              <a:srgbClr val="00FF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0186" name="AutoShape 10"/>
          <p:cNvSpPr>
            <a:spLocks noChangeArrowheads="1"/>
          </p:cNvSpPr>
          <p:nvPr/>
        </p:nvSpPr>
        <p:spPr bwMode="auto">
          <a:xfrm rot="2019652">
            <a:off x="2971800" y="5486400"/>
            <a:ext cx="457200" cy="762000"/>
          </a:xfrm>
          <a:prstGeom prst="star4">
            <a:avLst>
              <a:gd name="adj" fmla="val 12500"/>
            </a:avLst>
          </a:prstGeom>
          <a:gradFill rotWithShape="0">
            <a:gsLst>
              <a:gs pos="0">
                <a:srgbClr val="D6B19C"/>
              </a:gs>
              <a:gs pos="30000">
                <a:srgbClr val="D49E6C"/>
              </a:gs>
              <a:gs pos="70000">
                <a:srgbClr val="A65528"/>
              </a:gs>
              <a:gs pos="100000">
                <a:srgbClr val="663012"/>
              </a:gs>
            </a:gsLst>
            <a:lin ang="5400000" scaled="1"/>
          </a:gradFill>
          <a:ln w="9525">
            <a:solidFill>
              <a:srgbClr val="9933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0187" name="AutoShape 11"/>
          <p:cNvSpPr>
            <a:spLocks noChangeArrowheads="1"/>
          </p:cNvSpPr>
          <p:nvPr/>
        </p:nvSpPr>
        <p:spPr bwMode="auto">
          <a:xfrm rot="1405161">
            <a:off x="1828800" y="2743200"/>
            <a:ext cx="914400" cy="990600"/>
          </a:xfrm>
          <a:prstGeom prst="star4">
            <a:avLst>
              <a:gd name="adj" fmla="val 7639"/>
            </a:avLst>
          </a:prstGeom>
          <a:gradFill rotWithShape="0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1"/>
          </a:gradFill>
          <a:ln w="9525">
            <a:solidFill>
              <a:srgbClr val="FF99CC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0188" name="AutoShape 12"/>
          <p:cNvSpPr>
            <a:spLocks noChangeArrowheads="1"/>
          </p:cNvSpPr>
          <p:nvPr/>
        </p:nvSpPr>
        <p:spPr bwMode="auto">
          <a:xfrm rot="3251817">
            <a:off x="5926137" y="4208463"/>
            <a:ext cx="720725" cy="838200"/>
          </a:xfrm>
          <a:prstGeom prst="star4">
            <a:avLst>
              <a:gd name="adj" fmla="val 10417"/>
            </a:avLst>
          </a:prstGeom>
          <a:gradFill rotWithShape="0"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0190" name="Text Box 14"/>
          <p:cNvSpPr txBox="1">
            <a:spLocks noChangeArrowheads="1"/>
          </p:cNvSpPr>
          <p:nvPr/>
        </p:nvSpPr>
        <p:spPr bwMode="auto">
          <a:xfrm>
            <a:off x="6407785" y="944563"/>
            <a:ext cx="551815" cy="4618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endParaRPr kumimoji="1"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50191" name="Text Box 15"/>
          <p:cNvSpPr txBox="1">
            <a:spLocks noChangeArrowheads="1"/>
          </p:cNvSpPr>
          <p:nvPr/>
        </p:nvSpPr>
        <p:spPr bwMode="auto">
          <a:xfrm>
            <a:off x="6407785" y="1020763"/>
            <a:ext cx="551815" cy="3322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endParaRPr kumimoji="1"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50192" name="Text Box 16"/>
          <p:cNvSpPr txBox="1">
            <a:spLocks noChangeArrowheads="1"/>
          </p:cNvSpPr>
          <p:nvPr/>
        </p:nvSpPr>
        <p:spPr bwMode="auto">
          <a:xfrm>
            <a:off x="1513840" y="1052513"/>
            <a:ext cx="1413510" cy="3139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kumimoji="1" lang="zh-CN" altLang="en-US" sz="800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爱迪生</a:t>
            </a:r>
            <a:endParaRPr kumimoji="1" lang="zh-CN" altLang="en-US" sz="8000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50193" name="Picture 17" descr="爱迪生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82888" y="836613"/>
            <a:ext cx="2751137" cy="45720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194" name="Text Box 18"/>
          <p:cNvSpPr txBox="1">
            <a:spLocks noChangeArrowheads="1"/>
          </p:cNvSpPr>
          <p:nvPr/>
        </p:nvSpPr>
        <p:spPr bwMode="auto">
          <a:xfrm>
            <a:off x="5664200" y="549275"/>
            <a:ext cx="5181600" cy="4742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28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　　爱迪生</a:t>
            </a:r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  <a:t>是举世闻名的美国电学家和发明家。他除了在留声机、电灯、电话、电报、电影等方面的发明和贡献以外，在矿业、建筑业、化工等领域也有不少著名的创造和真知灼（</a:t>
            </a:r>
            <a:r>
              <a:rPr kumimoji="1" lang="en-US" altLang="zh-CN" sz="2800" b="1" dirty="0" err="1">
                <a:latin typeface="宋体" panose="02010600030101010101" pitchFamily="2" charset="-122"/>
              </a:rPr>
              <a:t>zh</a:t>
            </a:r>
            <a:r>
              <a:rPr kumimoji="1" lang="en-US" altLang="en-US" sz="2800" b="1" dirty="0" err="1">
                <a:latin typeface="宋体" panose="02010600030101010101" pitchFamily="2" charset="-122"/>
              </a:rPr>
              <a:t>ú</a:t>
            </a:r>
            <a:r>
              <a:rPr kumimoji="1" lang="en-US" altLang="zh-CN" sz="2800" b="1" dirty="0" err="1">
                <a:latin typeface="宋体" panose="02010600030101010101" pitchFamily="2" charset="-122"/>
              </a:rPr>
              <a:t>o</a:t>
            </a:r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  <a:t>）见。爱迪生一生共有约</a:t>
            </a:r>
            <a:r>
              <a:rPr kumimoji="1"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两千项创造发明</a:t>
            </a:r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  <a:t>，为人类的文明和进步作出了巨大的贡献。</a:t>
            </a:r>
            <a:endParaRPr kumimoji="1"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0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0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94" grpId="0" bldLvl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1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2566988" y="2133600"/>
            <a:ext cx="696118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44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2495550" y="2205038"/>
            <a:ext cx="7056438" cy="119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72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2208213" y="2636838"/>
            <a:ext cx="7056437" cy="2011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28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kumimoji="1" lang="zh-CN" altLang="en-US" sz="3200" b="1" dirty="0">
                <a:latin typeface="楷体_GB2312" pitchFamily="49" charset="-122"/>
                <a:ea typeface="楷体_GB2312" pitchFamily="49" charset="-122"/>
              </a:rPr>
              <a:t>自读课文，想想七岁的爱迪生是怎样救妈妈的。借助拼音认读生字，同学间可相互交流认字方法。</a:t>
            </a:r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  <a:t> </a:t>
            </a:r>
            <a:endParaRPr kumimoji="1"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8680" name="Picture 8" descr="小学语文(记叙文）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13" y="1773238"/>
            <a:ext cx="2079625" cy="5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9" grpId="0" bldLvl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6" name="Picture 6" descr="5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2532063" y="1412875"/>
            <a:ext cx="8135937" cy="4411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endParaRPr kumimoji="1" lang="en-US" altLang="zh-CN" sz="3600" b="1" dirty="0">
              <a:latin typeface="楷体_GB2312" pitchFamily="49" charset="-122"/>
              <a:ea typeface="楷体_GB2312" pitchFamily="49" charset="-122"/>
            </a:endParaRPr>
          </a:p>
          <a:p>
            <a:pPr algn="just">
              <a:lnSpc>
                <a:spcPct val="130000"/>
              </a:lnSpc>
            </a:pPr>
            <a:r>
              <a:rPr kumimoji="1" lang="zh-CN" altLang="en-US" sz="3600" b="1" dirty="0">
                <a:latin typeface="楷体_GB2312" pitchFamily="49" charset="-122"/>
                <a:ea typeface="楷体_GB2312" pitchFamily="49" charset="-122"/>
              </a:rPr>
              <a:t>启</a:t>
            </a:r>
            <a:r>
              <a:rPr kumimoji="1" lang="zh-CN" altLang="en-US" sz="36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迪       检 </a:t>
            </a:r>
            <a:r>
              <a:rPr kumimoji="1" lang="zh-CN" altLang="en-US" sz="3600" b="1" dirty="0">
                <a:latin typeface="楷体_GB2312" pitchFamily="49" charset="-122"/>
                <a:ea typeface="楷体_GB2312" pitchFamily="49" charset="-122"/>
              </a:rPr>
              <a:t>查    </a:t>
            </a:r>
            <a:r>
              <a:rPr kumimoji="1" lang="zh-CN" altLang="en-US" sz="36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性 </a:t>
            </a:r>
            <a:r>
              <a:rPr kumimoji="1" lang="zh-CN" altLang="en-US" sz="3600" b="1" dirty="0">
                <a:latin typeface="楷体_GB2312" pitchFamily="49" charset="-122"/>
                <a:ea typeface="楷体_GB2312" pitchFamily="49" charset="-122"/>
              </a:rPr>
              <a:t>命</a:t>
            </a:r>
            <a:endParaRPr kumimoji="1"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algn="just">
              <a:lnSpc>
                <a:spcPct val="130000"/>
              </a:lnSpc>
            </a:pPr>
            <a:endParaRPr kumimoji="1" lang="zh-CN" altLang="en-US" sz="3600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just">
              <a:lnSpc>
                <a:spcPct val="130000"/>
              </a:lnSpc>
            </a:pPr>
            <a:r>
              <a:rPr kumimoji="1" lang="zh-CN" altLang="en-US" sz="36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阑 </a:t>
            </a:r>
            <a:r>
              <a:rPr kumimoji="1" lang="zh-CN" altLang="en-US" sz="3600" b="1" dirty="0">
                <a:latin typeface="楷体_GB2312" pitchFamily="49" charset="-122"/>
                <a:ea typeface="楷体_GB2312" pitchFamily="49" charset="-122"/>
              </a:rPr>
              <a:t>尾 </a:t>
            </a:r>
            <a:r>
              <a:rPr kumimoji="1" lang="zh-CN" altLang="en-US" sz="36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炎</a:t>
            </a:r>
            <a:r>
              <a:rPr kumimoji="1" lang="zh-CN" altLang="en-US" sz="3600" b="1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kumimoji="1" lang="zh-CN" altLang="en-US" sz="36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溜</a:t>
            </a:r>
            <a:r>
              <a:rPr kumimoji="1" lang="zh-CN" altLang="en-US" sz="3600" b="1" dirty="0">
                <a:latin typeface="楷体_GB2312" pitchFamily="49" charset="-122"/>
                <a:ea typeface="楷体_GB2312" pitchFamily="49" charset="-122"/>
              </a:rPr>
              <a:t> 走    </a:t>
            </a:r>
            <a:r>
              <a:rPr kumimoji="1" lang="zh-CN" altLang="en-US" sz="36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斥 </a:t>
            </a:r>
            <a:r>
              <a:rPr kumimoji="1" lang="zh-CN" altLang="en-US" sz="3600" b="1" dirty="0">
                <a:latin typeface="楷体_GB2312" pitchFamily="49" charset="-122"/>
                <a:ea typeface="楷体_GB2312" pitchFamily="49" charset="-122"/>
              </a:rPr>
              <a:t>责 </a:t>
            </a:r>
            <a:r>
              <a:rPr kumimoji="1" lang="zh-CN" altLang="en-US" sz="3600" b="1" dirty="0">
                <a:latin typeface="Times New Roman" panose="02020603050405020304"/>
                <a:ea typeface="楷体_GB2312" pitchFamily="49" charset="-122"/>
              </a:rPr>
              <a:t> </a:t>
            </a:r>
            <a:endParaRPr kumimoji="1"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algn="just">
              <a:lnSpc>
                <a:spcPct val="130000"/>
              </a:lnSpc>
            </a:pPr>
            <a:endParaRPr kumimoji="1"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algn="just">
              <a:lnSpc>
                <a:spcPct val="130000"/>
              </a:lnSpc>
            </a:pPr>
            <a:r>
              <a:rPr kumimoji="1" lang="zh-CN" altLang="en-US" sz="3600" b="1" dirty="0">
                <a:latin typeface="楷体_GB2312" pitchFamily="49" charset="-122"/>
                <a:ea typeface="楷体_GB2312" pitchFamily="49" charset="-122"/>
              </a:rPr>
              <a:t>委 </a:t>
            </a:r>
            <a:r>
              <a:rPr kumimoji="1" lang="zh-CN" altLang="en-US" sz="36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屈    </a:t>
            </a:r>
            <a:r>
              <a:rPr kumimoji="1" lang="zh-CN" altLang="en-US" sz="3600" b="1" dirty="0">
                <a:latin typeface="楷体_GB2312" pitchFamily="49" charset="-122"/>
                <a:ea typeface="楷体_GB2312" pitchFamily="49" charset="-122"/>
              </a:rPr>
              <a:t>亮 </a:t>
            </a:r>
            <a:r>
              <a:rPr kumimoji="1" lang="zh-CN" altLang="en-US" sz="36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堂</a:t>
            </a:r>
            <a:r>
              <a:rPr kumimoji="1" lang="zh-CN" altLang="en-US" sz="36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kumimoji="1" lang="zh-CN" altLang="en-US" sz="36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恍 </a:t>
            </a:r>
            <a:r>
              <a:rPr kumimoji="1" lang="zh-CN" altLang="en-US" sz="3600" b="1" dirty="0">
                <a:latin typeface="楷体_GB2312" pitchFamily="49" charset="-122"/>
                <a:ea typeface="楷体_GB2312" pitchFamily="49" charset="-122"/>
              </a:rPr>
              <a:t>然大 </a:t>
            </a:r>
            <a:r>
              <a:rPr kumimoji="1" lang="zh-CN" altLang="en-US" sz="36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悟</a:t>
            </a:r>
            <a:endParaRPr kumimoji="1"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1919288" y="1557338"/>
            <a:ext cx="7672387" cy="3412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kumimoji="1" lang="en-US" altLang="zh-CN" sz="2800" b="1" dirty="0">
                <a:latin typeface="宋体" panose="02010600030101010101" pitchFamily="2" charset="-122"/>
              </a:rPr>
              <a:t>      </a:t>
            </a:r>
            <a:r>
              <a:rPr kumimoji="1" lang="en-US" altLang="zh-CN" sz="3600" b="1" dirty="0" err="1">
                <a:latin typeface="宋体" panose="02010600030101010101" pitchFamily="2" charset="-122"/>
              </a:rPr>
              <a:t>dí</a:t>
            </a:r>
            <a:r>
              <a:rPr kumimoji="1" lang="en-US" altLang="zh-CN" sz="3600" b="1" dirty="0">
                <a:latin typeface="宋体" panose="02010600030101010101" pitchFamily="2" charset="-122"/>
              </a:rPr>
              <a:t>      </a:t>
            </a:r>
            <a:r>
              <a:rPr kumimoji="1" lang="en-US" altLang="zh-CN" sz="3600" b="1" dirty="0" err="1">
                <a:latin typeface="宋体" panose="02010600030101010101" pitchFamily="2" charset="-122"/>
              </a:rPr>
              <a:t>jiǎn</a:t>
            </a:r>
            <a:r>
              <a:rPr kumimoji="1" lang="en-US" altLang="zh-CN" sz="3600" b="1" dirty="0">
                <a:latin typeface="宋体" panose="02010600030101010101" pitchFamily="2" charset="-122"/>
              </a:rPr>
              <a:t>     </a:t>
            </a:r>
            <a:r>
              <a:rPr kumimoji="1" lang="en-US" altLang="zh-CN" sz="3600" b="1" dirty="0" err="1">
                <a:latin typeface="宋体" panose="02010600030101010101" pitchFamily="2" charset="-122"/>
              </a:rPr>
              <a:t>xìn</a:t>
            </a:r>
            <a:r>
              <a:rPr kumimoji="1" lang="en-US" altLang="zh-CN" sz="3600" dirty="0" err="1">
                <a:latin typeface="宋体" panose="02010600030101010101" pitchFamily="2" charset="-122"/>
              </a:rPr>
              <a:t>g</a:t>
            </a:r>
            <a:endParaRPr kumimoji="1" lang="en-US" altLang="zh-CN" sz="3600" dirty="0">
              <a:latin typeface="宋体" panose="02010600030101010101" pitchFamily="2" charset="-122"/>
            </a:endParaRPr>
          </a:p>
          <a:p>
            <a:pPr eaLnBrk="0" hangingPunct="0">
              <a:lnSpc>
                <a:spcPct val="120000"/>
              </a:lnSpc>
            </a:pPr>
            <a:endParaRPr kumimoji="1" lang="en-US" altLang="zh-CN" sz="3600" b="1" dirty="0">
              <a:latin typeface="宋体" panose="02010600030101010101" pitchFamily="2" charset="-122"/>
            </a:endParaRPr>
          </a:p>
          <a:p>
            <a:pPr eaLnBrk="0" hangingPunct="0">
              <a:lnSpc>
                <a:spcPct val="120000"/>
              </a:lnSpc>
            </a:pPr>
            <a:r>
              <a:rPr kumimoji="1" lang="en-US" altLang="zh-CN" sz="3600" b="1" dirty="0">
                <a:latin typeface="宋体" panose="02010600030101010101" pitchFamily="2" charset="-122"/>
              </a:rPr>
              <a:t>  </a:t>
            </a:r>
            <a:r>
              <a:rPr kumimoji="1" lang="en-US" altLang="zh-CN" sz="3600" b="1" dirty="0" err="1">
                <a:latin typeface="宋体" panose="02010600030101010101" pitchFamily="2" charset="-122"/>
                <a:hlinkClick r:id="rId2"/>
              </a:rPr>
              <a:t>lán</a:t>
            </a:r>
            <a:r>
              <a:rPr kumimoji="1" lang="en-US" altLang="zh-CN" sz="3600" b="1" dirty="0">
                <a:latin typeface="宋体" panose="02010600030101010101" pitchFamily="2" charset="-122"/>
              </a:rPr>
              <a:t>   </a:t>
            </a:r>
            <a:r>
              <a:rPr kumimoji="1" lang="en-US" altLang="zh-CN" sz="3600" b="1" dirty="0" err="1">
                <a:latin typeface="宋体" panose="02010600030101010101" pitchFamily="2" charset="-122"/>
              </a:rPr>
              <a:t>yán</a:t>
            </a:r>
            <a:r>
              <a:rPr kumimoji="1" lang="en-US" altLang="zh-CN" sz="3600" b="1" dirty="0">
                <a:latin typeface="宋体" panose="02010600030101010101" pitchFamily="2" charset="-122"/>
              </a:rPr>
              <a:t>  </a:t>
            </a:r>
            <a:r>
              <a:rPr kumimoji="1" lang="en-US" altLang="zh-CN" sz="3600" b="1" dirty="0" err="1">
                <a:latin typeface="宋体" panose="02010600030101010101" pitchFamily="2" charset="-122"/>
              </a:rPr>
              <a:t>liū</a:t>
            </a:r>
            <a:r>
              <a:rPr kumimoji="1" lang="en-US" altLang="zh-CN" sz="3600" b="1" dirty="0">
                <a:latin typeface="宋体" panose="02010600030101010101" pitchFamily="2" charset="-122"/>
              </a:rPr>
              <a:t>      </a:t>
            </a:r>
            <a:r>
              <a:rPr kumimoji="1" lang="en-US" altLang="zh-CN" sz="3600" b="1" dirty="0" err="1">
                <a:latin typeface="宋体" panose="02010600030101010101" pitchFamily="2" charset="-122"/>
                <a:hlinkClick r:id="rId3"/>
              </a:rPr>
              <a:t>chì</a:t>
            </a:r>
            <a:endParaRPr kumimoji="1" lang="en-US" altLang="zh-CN" sz="3600" b="1" dirty="0">
              <a:latin typeface="宋体" panose="02010600030101010101" pitchFamily="2" charset="-122"/>
            </a:endParaRPr>
          </a:p>
          <a:p>
            <a:pPr eaLnBrk="0" hangingPunct="0">
              <a:lnSpc>
                <a:spcPct val="120000"/>
              </a:lnSpc>
            </a:pPr>
            <a:r>
              <a:rPr kumimoji="1" lang="en-US" altLang="zh-CN" sz="3600" b="1" dirty="0">
                <a:latin typeface="宋体" panose="02010600030101010101" pitchFamily="2" charset="-122"/>
              </a:rPr>
              <a:t>    </a:t>
            </a:r>
            <a:endParaRPr kumimoji="1" lang="en-US" altLang="zh-CN" sz="3600" b="1" dirty="0">
              <a:latin typeface="宋体" panose="02010600030101010101" pitchFamily="2" charset="-122"/>
            </a:endParaRPr>
          </a:p>
          <a:p>
            <a:pPr eaLnBrk="0" hangingPunct="0">
              <a:lnSpc>
                <a:spcPct val="120000"/>
              </a:lnSpc>
            </a:pPr>
            <a:r>
              <a:rPr kumimoji="1" lang="en-US" altLang="zh-CN" sz="3600" b="1" dirty="0">
                <a:latin typeface="宋体" panose="02010600030101010101" pitchFamily="2" charset="-122"/>
              </a:rPr>
              <a:t>      </a:t>
            </a:r>
            <a:r>
              <a:rPr kumimoji="1" lang="en-US" altLang="zh-CN" sz="3600" b="1" dirty="0" err="1">
                <a:latin typeface="宋体" panose="02010600030101010101" pitchFamily="2" charset="-122"/>
              </a:rPr>
              <a:t>qū</a:t>
            </a:r>
            <a:r>
              <a:rPr kumimoji="1" lang="en-US" altLang="zh-CN" sz="3600" b="1" dirty="0">
                <a:latin typeface="宋体" panose="02010600030101010101" pitchFamily="2" charset="-122"/>
              </a:rPr>
              <a:t>      </a:t>
            </a:r>
            <a:r>
              <a:rPr kumimoji="1" lang="en-US" altLang="zh-CN" sz="3600" b="1" dirty="0" err="1">
                <a:latin typeface="宋体" panose="02010600030101010101" pitchFamily="2" charset="-122"/>
                <a:hlinkClick r:id="rId4"/>
              </a:rPr>
              <a:t>tán</a:t>
            </a:r>
            <a:r>
              <a:rPr kumimoji="1" lang="en-US" altLang="zh-CN" sz="3600" dirty="0" err="1">
                <a:latin typeface="宋体" panose="02010600030101010101" pitchFamily="2" charset="-122"/>
                <a:hlinkClick r:id="rId4"/>
              </a:rPr>
              <a:t>g</a:t>
            </a:r>
            <a:r>
              <a:rPr kumimoji="1" lang="en-US" altLang="zh-CN" sz="3600" b="1" dirty="0">
                <a:latin typeface="宋体" panose="02010600030101010101" pitchFamily="2" charset="-122"/>
              </a:rPr>
              <a:t>  </a:t>
            </a:r>
            <a:r>
              <a:rPr kumimoji="1" lang="en-US" altLang="zh-CN" sz="3600" b="1" dirty="0" err="1">
                <a:latin typeface="宋体" panose="02010600030101010101" pitchFamily="2" charset="-122"/>
              </a:rPr>
              <a:t>huǎn</a:t>
            </a:r>
            <a:r>
              <a:rPr kumimoji="1" lang="en-US" altLang="zh-CN" sz="3600" dirty="0" err="1">
                <a:latin typeface="宋体" panose="02010600030101010101" pitchFamily="2" charset="-122"/>
              </a:rPr>
              <a:t>g</a:t>
            </a:r>
            <a:r>
              <a:rPr kumimoji="1" lang="en-US" altLang="zh-CN" sz="3600" b="1" dirty="0">
                <a:latin typeface="宋体" panose="02010600030101010101" pitchFamily="2" charset="-122"/>
              </a:rPr>
              <a:t>   </a:t>
            </a:r>
            <a:r>
              <a:rPr kumimoji="1" lang="en-US" altLang="zh-CN" sz="3600" b="1" dirty="0" err="1">
                <a:latin typeface="宋体" panose="02010600030101010101" pitchFamily="2" charset="-122"/>
              </a:rPr>
              <a:t>wù</a:t>
            </a:r>
            <a:endParaRPr kumimoji="1" lang="en-US" altLang="zh-CN" sz="3600" b="1" dirty="0">
              <a:latin typeface="宋体" panose="02010600030101010101" pitchFamily="2" charset="-122"/>
            </a:endParaRPr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2711450" y="260350"/>
            <a:ext cx="202120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SzPct val="80000"/>
              <a:buFont typeface="Wingdings" panose="05000000000000000000" pitchFamily="2" charset="2"/>
              <a:buNone/>
            </a:pPr>
            <a:r>
              <a:rPr kumimoji="1" lang="en-US" altLang="zh-CN" sz="32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kumimoji="1" lang="zh-CN" altLang="en-US" sz="3200" b="1" dirty="0">
                <a:latin typeface="楷体_GB2312" pitchFamily="49" charset="-122"/>
                <a:ea typeface="楷体_GB2312" pitchFamily="49" charset="-122"/>
              </a:rPr>
              <a:t>读读认认 </a:t>
            </a:r>
            <a:endParaRPr kumimoji="1"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bldLvl="0" animBg="1" autoUpdateAnimBg="0"/>
      <p:bldP spid="30724" grpId="0" bldLvl="0" animBg="1" autoUpdateAnimBg="0"/>
      <p:bldP spid="30725" grpId="0" bldLvl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5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2495550" y="620713"/>
            <a:ext cx="7235825" cy="4812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endParaRPr kumimoji="1"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 algn="just">
              <a:lnSpc>
                <a:spcPct val="130000"/>
              </a:lnSpc>
            </a:pPr>
            <a:r>
              <a:rPr kumimoji="1" lang="zh-CN" altLang="en-US" sz="4000" b="1">
                <a:latin typeface="楷体_GB2312" pitchFamily="49" charset="-122"/>
                <a:ea typeface="楷体_GB2312" pitchFamily="49" charset="-122"/>
              </a:rPr>
              <a:t>启</a:t>
            </a:r>
            <a:r>
              <a:rPr kumimoji="1" lang="zh-CN" altLang="en-US" sz="40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迪       检 </a:t>
            </a:r>
            <a:r>
              <a:rPr kumimoji="1" lang="zh-CN" altLang="en-US" sz="4000" b="1">
                <a:latin typeface="楷体_GB2312" pitchFamily="49" charset="-122"/>
                <a:ea typeface="楷体_GB2312" pitchFamily="49" charset="-122"/>
              </a:rPr>
              <a:t>查    </a:t>
            </a:r>
            <a:r>
              <a:rPr kumimoji="1" lang="zh-CN" altLang="en-US" sz="40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性 </a:t>
            </a:r>
            <a:r>
              <a:rPr kumimoji="1" lang="zh-CN" altLang="en-US" sz="4000" b="1">
                <a:latin typeface="楷体_GB2312" pitchFamily="49" charset="-122"/>
                <a:ea typeface="楷体_GB2312" pitchFamily="49" charset="-122"/>
              </a:rPr>
              <a:t>命</a:t>
            </a:r>
            <a:endParaRPr kumimoji="1" lang="zh-CN" altLang="en-US" sz="4000" b="1">
              <a:latin typeface="楷体_GB2312" pitchFamily="49" charset="-122"/>
              <a:ea typeface="楷体_GB2312" pitchFamily="49" charset="-122"/>
            </a:endParaRPr>
          </a:p>
          <a:p>
            <a:pPr algn="just">
              <a:lnSpc>
                <a:spcPct val="130000"/>
              </a:lnSpc>
            </a:pPr>
            <a:endParaRPr kumimoji="1" lang="zh-CN" altLang="en-US" sz="40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just">
              <a:lnSpc>
                <a:spcPct val="130000"/>
              </a:lnSpc>
            </a:pPr>
            <a:r>
              <a:rPr kumimoji="1" lang="zh-CN" altLang="en-US" sz="40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阑 </a:t>
            </a:r>
            <a:r>
              <a:rPr kumimoji="1" lang="zh-CN" altLang="en-US" sz="4000" b="1">
                <a:latin typeface="楷体_GB2312" pitchFamily="49" charset="-122"/>
                <a:ea typeface="楷体_GB2312" pitchFamily="49" charset="-122"/>
              </a:rPr>
              <a:t>尾 </a:t>
            </a:r>
            <a:r>
              <a:rPr kumimoji="1" lang="zh-CN" altLang="en-US" sz="40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炎</a:t>
            </a:r>
            <a:r>
              <a:rPr kumimoji="1" lang="zh-CN" altLang="en-US" sz="4000" b="1">
                <a:latin typeface="楷体_GB2312" pitchFamily="49" charset="-122"/>
                <a:ea typeface="楷体_GB2312" pitchFamily="49" charset="-122"/>
              </a:rPr>
              <a:t>   </a:t>
            </a:r>
            <a:r>
              <a:rPr kumimoji="1" lang="zh-CN" altLang="en-US" sz="40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溜</a:t>
            </a:r>
            <a:r>
              <a:rPr kumimoji="1" lang="zh-CN" altLang="en-US" sz="4000" b="1">
                <a:latin typeface="楷体_GB2312" pitchFamily="49" charset="-122"/>
                <a:ea typeface="楷体_GB2312" pitchFamily="49" charset="-122"/>
              </a:rPr>
              <a:t> 走    </a:t>
            </a:r>
            <a:r>
              <a:rPr kumimoji="1" lang="zh-CN" altLang="en-US" sz="40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斥 </a:t>
            </a:r>
            <a:r>
              <a:rPr kumimoji="1" lang="zh-CN" altLang="en-US" sz="4000" b="1">
                <a:latin typeface="楷体_GB2312" pitchFamily="49" charset="-122"/>
                <a:ea typeface="楷体_GB2312" pitchFamily="49" charset="-122"/>
              </a:rPr>
              <a:t>责 </a:t>
            </a:r>
            <a:r>
              <a:rPr kumimoji="1" lang="zh-CN" altLang="en-US" sz="4000" b="1">
                <a:latin typeface="Times New Roman" panose="02020603050405020304"/>
                <a:ea typeface="楷体_GB2312" pitchFamily="49" charset="-122"/>
              </a:rPr>
              <a:t> </a:t>
            </a:r>
            <a:endParaRPr kumimoji="1" lang="zh-CN" altLang="en-US" sz="4000" b="1">
              <a:latin typeface="楷体_GB2312" pitchFamily="49" charset="-122"/>
              <a:ea typeface="楷体_GB2312" pitchFamily="49" charset="-122"/>
            </a:endParaRPr>
          </a:p>
          <a:p>
            <a:pPr algn="just">
              <a:lnSpc>
                <a:spcPct val="130000"/>
              </a:lnSpc>
            </a:pPr>
            <a:endParaRPr kumimoji="1" lang="zh-CN" altLang="en-US" sz="4000" b="1">
              <a:latin typeface="楷体_GB2312" pitchFamily="49" charset="-122"/>
              <a:ea typeface="楷体_GB2312" pitchFamily="49" charset="-122"/>
            </a:endParaRPr>
          </a:p>
          <a:p>
            <a:pPr algn="just">
              <a:lnSpc>
                <a:spcPct val="130000"/>
              </a:lnSpc>
            </a:pPr>
            <a:r>
              <a:rPr kumimoji="1" lang="zh-CN" altLang="en-US" sz="4000" b="1">
                <a:latin typeface="楷体_GB2312" pitchFamily="49" charset="-122"/>
                <a:ea typeface="楷体_GB2312" pitchFamily="49" charset="-122"/>
              </a:rPr>
              <a:t>委 </a:t>
            </a:r>
            <a:r>
              <a:rPr kumimoji="1" lang="zh-CN" altLang="en-US" sz="40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屈   </a:t>
            </a:r>
            <a:r>
              <a:rPr kumimoji="1" lang="zh-CN" altLang="en-US" sz="4000" b="1">
                <a:latin typeface="楷体_GB2312" pitchFamily="49" charset="-122"/>
                <a:ea typeface="楷体_GB2312" pitchFamily="49" charset="-122"/>
              </a:rPr>
              <a:t>亮 </a:t>
            </a:r>
            <a:r>
              <a:rPr kumimoji="1" lang="zh-CN" altLang="en-US" sz="40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堂</a:t>
            </a:r>
            <a:r>
              <a:rPr kumimoji="1" lang="zh-CN" altLang="en-US" sz="4000" b="1">
                <a:latin typeface="楷体_GB2312" pitchFamily="49" charset="-122"/>
                <a:ea typeface="楷体_GB2312" pitchFamily="49" charset="-122"/>
              </a:rPr>
              <a:t>    </a:t>
            </a:r>
            <a:r>
              <a:rPr kumimoji="1" lang="zh-CN" altLang="en-US" sz="40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恍 </a:t>
            </a:r>
            <a:r>
              <a:rPr kumimoji="1" lang="zh-CN" altLang="en-US" sz="4000" b="1">
                <a:latin typeface="楷体_GB2312" pitchFamily="49" charset="-122"/>
                <a:ea typeface="楷体_GB2312" pitchFamily="49" charset="-122"/>
              </a:rPr>
              <a:t>然大 </a:t>
            </a:r>
            <a:r>
              <a:rPr kumimoji="1" lang="zh-CN" altLang="en-US" sz="40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悟</a:t>
            </a:r>
            <a:endParaRPr kumimoji="1" lang="zh-CN" altLang="en-US" sz="40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 bldLvl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5016500" y="692150"/>
            <a:ext cx="2621280" cy="82994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800" b="1" dirty="0">
                <a:solidFill>
                  <a:srgbClr val="06521E"/>
                </a:solidFill>
                <a:latin typeface="Arial" panose="020B0604020202020204" pitchFamily="34" charset="0"/>
              </a:rPr>
              <a:t>会写的字</a:t>
            </a:r>
            <a:endParaRPr lang="zh-CN" altLang="en-US" sz="4800" b="1" dirty="0">
              <a:solidFill>
                <a:srgbClr val="06521E"/>
              </a:solidFill>
              <a:latin typeface="Arial" panose="020B0604020202020204" pitchFamily="34" charset="0"/>
            </a:endParaRPr>
          </a:p>
        </p:txBody>
      </p:sp>
      <p:grpSp>
        <p:nvGrpSpPr>
          <p:cNvPr id="32772" name="Group 4"/>
          <p:cNvGrpSpPr/>
          <p:nvPr/>
        </p:nvGrpSpPr>
        <p:grpSpPr bwMode="auto">
          <a:xfrm>
            <a:off x="3168650" y="4076700"/>
            <a:ext cx="6311900" cy="1223963"/>
            <a:chOff x="1036" y="2568"/>
            <a:chExt cx="3976" cy="771"/>
          </a:xfrm>
        </p:grpSpPr>
        <p:grpSp>
          <p:nvGrpSpPr>
            <p:cNvPr id="32773" name="Group 5"/>
            <p:cNvGrpSpPr/>
            <p:nvPr/>
          </p:nvGrpSpPr>
          <p:grpSpPr bwMode="auto">
            <a:xfrm>
              <a:off x="4212" y="2590"/>
              <a:ext cx="800" cy="748"/>
              <a:chOff x="2426" y="1253"/>
              <a:chExt cx="1815" cy="1814"/>
            </a:xfrm>
          </p:grpSpPr>
          <p:sp>
            <p:nvSpPr>
              <p:cNvPr id="32774" name="Rectangle 6"/>
              <p:cNvSpPr>
                <a:spLocks noChangeArrowheads="1"/>
              </p:cNvSpPr>
              <p:nvPr/>
            </p:nvSpPr>
            <p:spPr bwMode="auto">
              <a:xfrm>
                <a:off x="2426" y="1253"/>
                <a:ext cx="1815" cy="1814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008000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775" name="Line 7"/>
              <p:cNvSpPr>
                <a:spLocks noChangeShapeType="1"/>
              </p:cNvSpPr>
              <p:nvPr/>
            </p:nvSpPr>
            <p:spPr bwMode="auto">
              <a:xfrm flipH="1">
                <a:off x="2426" y="2160"/>
                <a:ext cx="1815" cy="0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76" name="Line 8"/>
              <p:cNvSpPr>
                <a:spLocks noChangeShapeType="1"/>
              </p:cNvSpPr>
              <p:nvPr/>
            </p:nvSpPr>
            <p:spPr bwMode="auto">
              <a:xfrm>
                <a:off x="3334" y="1298"/>
                <a:ext cx="0" cy="1769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2777" name="Group 9"/>
            <p:cNvGrpSpPr/>
            <p:nvPr/>
          </p:nvGrpSpPr>
          <p:grpSpPr bwMode="auto">
            <a:xfrm>
              <a:off x="3440" y="2590"/>
              <a:ext cx="801" cy="749"/>
              <a:chOff x="2426" y="1253"/>
              <a:chExt cx="1815" cy="1814"/>
            </a:xfrm>
          </p:grpSpPr>
          <p:sp>
            <p:nvSpPr>
              <p:cNvPr id="32778" name="Rectangle 10"/>
              <p:cNvSpPr>
                <a:spLocks noChangeArrowheads="1"/>
              </p:cNvSpPr>
              <p:nvPr/>
            </p:nvSpPr>
            <p:spPr bwMode="auto">
              <a:xfrm>
                <a:off x="2426" y="1253"/>
                <a:ext cx="1815" cy="1814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008000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779" name="Line 11"/>
              <p:cNvSpPr>
                <a:spLocks noChangeShapeType="1"/>
              </p:cNvSpPr>
              <p:nvPr/>
            </p:nvSpPr>
            <p:spPr bwMode="auto">
              <a:xfrm flipH="1">
                <a:off x="2426" y="2160"/>
                <a:ext cx="1815" cy="0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80" name="Line 12"/>
              <p:cNvSpPr>
                <a:spLocks noChangeShapeType="1"/>
              </p:cNvSpPr>
              <p:nvPr/>
            </p:nvSpPr>
            <p:spPr bwMode="auto">
              <a:xfrm>
                <a:off x="3334" y="1298"/>
                <a:ext cx="0" cy="1769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2781" name="Group 13"/>
            <p:cNvGrpSpPr/>
            <p:nvPr/>
          </p:nvGrpSpPr>
          <p:grpSpPr bwMode="auto">
            <a:xfrm>
              <a:off x="2639" y="2590"/>
              <a:ext cx="801" cy="749"/>
              <a:chOff x="2426" y="1253"/>
              <a:chExt cx="1815" cy="1814"/>
            </a:xfrm>
          </p:grpSpPr>
          <p:sp>
            <p:nvSpPr>
              <p:cNvPr id="32782" name="Rectangle 14"/>
              <p:cNvSpPr>
                <a:spLocks noChangeArrowheads="1"/>
              </p:cNvSpPr>
              <p:nvPr/>
            </p:nvSpPr>
            <p:spPr bwMode="auto">
              <a:xfrm>
                <a:off x="2426" y="1253"/>
                <a:ext cx="1815" cy="1814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008000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783" name="Line 15"/>
              <p:cNvSpPr>
                <a:spLocks noChangeShapeType="1"/>
              </p:cNvSpPr>
              <p:nvPr/>
            </p:nvSpPr>
            <p:spPr bwMode="auto">
              <a:xfrm flipH="1">
                <a:off x="2426" y="2160"/>
                <a:ext cx="1815" cy="0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84" name="Line 16"/>
              <p:cNvSpPr>
                <a:spLocks noChangeShapeType="1"/>
              </p:cNvSpPr>
              <p:nvPr/>
            </p:nvSpPr>
            <p:spPr bwMode="auto">
              <a:xfrm>
                <a:off x="3334" y="1298"/>
                <a:ext cx="0" cy="1769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2785" name="Group 17"/>
            <p:cNvGrpSpPr/>
            <p:nvPr/>
          </p:nvGrpSpPr>
          <p:grpSpPr bwMode="auto">
            <a:xfrm>
              <a:off x="1837" y="2590"/>
              <a:ext cx="802" cy="749"/>
              <a:chOff x="2426" y="1253"/>
              <a:chExt cx="1815" cy="1814"/>
            </a:xfrm>
          </p:grpSpPr>
          <p:sp>
            <p:nvSpPr>
              <p:cNvPr id="32786" name="Rectangle 18"/>
              <p:cNvSpPr>
                <a:spLocks noChangeArrowheads="1"/>
              </p:cNvSpPr>
              <p:nvPr/>
            </p:nvSpPr>
            <p:spPr bwMode="auto">
              <a:xfrm>
                <a:off x="2426" y="1253"/>
                <a:ext cx="1815" cy="1814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008000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787" name="Line 19"/>
              <p:cNvSpPr>
                <a:spLocks noChangeShapeType="1"/>
              </p:cNvSpPr>
              <p:nvPr/>
            </p:nvSpPr>
            <p:spPr bwMode="auto">
              <a:xfrm flipH="1">
                <a:off x="2426" y="2160"/>
                <a:ext cx="1815" cy="0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88" name="Line 20"/>
              <p:cNvSpPr>
                <a:spLocks noChangeShapeType="1"/>
              </p:cNvSpPr>
              <p:nvPr/>
            </p:nvSpPr>
            <p:spPr bwMode="auto">
              <a:xfrm>
                <a:off x="3334" y="1298"/>
                <a:ext cx="0" cy="1769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2789" name="Group 21"/>
            <p:cNvGrpSpPr/>
            <p:nvPr/>
          </p:nvGrpSpPr>
          <p:grpSpPr bwMode="auto">
            <a:xfrm>
              <a:off x="1036" y="2590"/>
              <a:ext cx="801" cy="749"/>
              <a:chOff x="2426" y="1253"/>
              <a:chExt cx="1815" cy="1814"/>
            </a:xfrm>
          </p:grpSpPr>
          <p:sp>
            <p:nvSpPr>
              <p:cNvPr id="32790" name="Rectangle 22"/>
              <p:cNvSpPr>
                <a:spLocks noChangeArrowheads="1"/>
              </p:cNvSpPr>
              <p:nvPr/>
            </p:nvSpPr>
            <p:spPr bwMode="auto">
              <a:xfrm>
                <a:off x="2426" y="1253"/>
                <a:ext cx="1815" cy="1814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008000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/>
                <a:endParaRPr lang="zh-CN" altLang="zh-CN" sz="8000">
                  <a:solidFill>
                    <a:srgbClr val="FF33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2791" name="Line 23"/>
              <p:cNvSpPr>
                <a:spLocks noChangeShapeType="1"/>
              </p:cNvSpPr>
              <p:nvPr/>
            </p:nvSpPr>
            <p:spPr bwMode="auto">
              <a:xfrm flipH="1">
                <a:off x="2426" y="2160"/>
                <a:ext cx="1815" cy="0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92" name="Line 24"/>
              <p:cNvSpPr>
                <a:spLocks noChangeShapeType="1"/>
              </p:cNvSpPr>
              <p:nvPr/>
            </p:nvSpPr>
            <p:spPr bwMode="auto">
              <a:xfrm>
                <a:off x="3334" y="1298"/>
                <a:ext cx="0" cy="1769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2793" name="Text Box 25"/>
            <p:cNvSpPr txBox="1">
              <a:spLocks noChangeArrowheads="1"/>
            </p:cNvSpPr>
            <p:nvPr/>
          </p:nvSpPr>
          <p:spPr bwMode="auto">
            <a:xfrm>
              <a:off x="1111" y="2568"/>
              <a:ext cx="3826" cy="6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6600" dirty="0">
                  <a:solidFill>
                    <a:srgbClr val="FF3300"/>
                  </a:solidFill>
                  <a:latin typeface="楷体_GB2312" pitchFamily="49" charset="-122"/>
                  <a:ea typeface="楷体_GB2312" pitchFamily="49" charset="-122"/>
                </a:rPr>
                <a:t>斥责炎夸奖</a:t>
              </a:r>
              <a:endParaRPr lang="zh-CN" altLang="en-US" sz="6600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32794" name="Group 26"/>
          <p:cNvGrpSpPr/>
          <p:nvPr/>
        </p:nvGrpSpPr>
        <p:grpSpPr bwMode="auto">
          <a:xfrm>
            <a:off x="3744913" y="2420938"/>
            <a:ext cx="5087937" cy="1223962"/>
            <a:chOff x="1399" y="1525"/>
            <a:chExt cx="3205" cy="771"/>
          </a:xfrm>
        </p:grpSpPr>
        <p:grpSp>
          <p:nvGrpSpPr>
            <p:cNvPr id="32795" name="Group 27"/>
            <p:cNvGrpSpPr/>
            <p:nvPr/>
          </p:nvGrpSpPr>
          <p:grpSpPr bwMode="auto">
            <a:xfrm>
              <a:off x="3803" y="1547"/>
              <a:ext cx="801" cy="749"/>
              <a:chOff x="2426" y="1253"/>
              <a:chExt cx="1815" cy="1814"/>
            </a:xfrm>
          </p:grpSpPr>
          <p:sp>
            <p:nvSpPr>
              <p:cNvPr id="32796" name="Rectangle 28"/>
              <p:cNvSpPr>
                <a:spLocks noChangeArrowheads="1"/>
              </p:cNvSpPr>
              <p:nvPr/>
            </p:nvSpPr>
            <p:spPr bwMode="auto">
              <a:xfrm>
                <a:off x="2426" y="1253"/>
                <a:ext cx="1815" cy="1814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008000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797" name="Line 29"/>
              <p:cNvSpPr>
                <a:spLocks noChangeShapeType="1"/>
              </p:cNvSpPr>
              <p:nvPr/>
            </p:nvSpPr>
            <p:spPr bwMode="auto">
              <a:xfrm flipH="1">
                <a:off x="2426" y="2160"/>
                <a:ext cx="1815" cy="0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98" name="Line 30"/>
              <p:cNvSpPr>
                <a:spLocks noChangeShapeType="1"/>
              </p:cNvSpPr>
              <p:nvPr/>
            </p:nvSpPr>
            <p:spPr bwMode="auto">
              <a:xfrm>
                <a:off x="3334" y="1298"/>
                <a:ext cx="0" cy="1769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2799" name="Group 31"/>
            <p:cNvGrpSpPr/>
            <p:nvPr/>
          </p:nvGrpSpPr>
          <p:grpSpPr bwMode="auto">
            <a:xfrm>
              <a:off x="3002" y="1547"/>
              <a:ext cx="801" cy="749"/>
              <a:chOff x="2426" y="1253"/>
              <a:chExt cx="1815" cy="1814"/>
            </a:xfrm>
          </p:grpSpPr>
          <p:sp>
            <p:nvSpPr>
              <p:cNvPr id="32800" name="Rectangle 32"/>
              <p:cNvSpPr>
                <a:spLocks noChangeArrowheads="1"/>
              </p:cNvSpPr>
              <p:nvPr/>
            </p:nvSpPr>
            <p:spPr bwMode="auto">
              <a:xfrm>
                <a:off x="2426" y="1253"/>
                <a:ext cx="1815" cy="1814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008000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801" name="Line 33"/>
              <p:cNvSpPr>
                <a:spLocks noChangeShapeType="1"/>
              </p:cNvSpPr>
              <p:nvPr/>
            </p:nvSpPr>
            <p:spPr bwMode="auto">
              <a:xfrm flipH="1">
                <a:off x="2426" y="2160"/>
                <a:ext cx="1815" cy="0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02" name="Line 34"/>
              <p:cNvSpPr>
                <a:spLocks noChangeShapeType="1"/>
              </p:cNvSpPr>
              <p:nvPr/>
            </p:nvSpPr>
            <p:spPr bwMode="auto">
              <a:xfrm>
                <a:off x="3334" y="1298"/>
                <a:ext cx="0" cy="1769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2803" name="Group 35"/>
            <p:cNvGrpSpPr/>
            <p:nvPr/>
          </p:nvGrpSpPr>
          <p:grpSpPr bwMode="auto">
            <a:xfrm>
              <a:off x="2200" y="1547"/>
              <a:ext cx="802" cy="749"/>
              <a:chOff x="2426" y="1253"/>
              <a:chExt cx="1815" cy="1814"/>
            </a:xfrm>
          </p:grpSpPr>
          <p:sp>
            <p:nvSpPr>
              <p:cNvPr id="32804" name="Rectangle 36"/>
              <p:cNvSpPr>
                <a:spLocks noChangeArrowheads="1"/>
              </p:cNvSpPr>
              <p:nvPr/>
            </p:nvSpPr>
            <p:spPr bwMode="auto">
              <a:xfrm>
                <a:off x="2426" y="1253"/>
                <a:ext cx="1815" cy="1814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008000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805" name="Line 37"/>
              <p:cNvSpPr>
                <a:spLocks noChangeShapeType="1"/>
              </p:cNvSpPr>
              <p:nvPr/>
            </p:nvSpPr>
            <p:spPr bwMode="auto">
              <a:xfrm flipH="1">
                <a:off x="2426" y="2160"/>
                <a:ext cx="1815" cy="0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06" name="Line 38"/>
              <p:cNvSpPr>
                <a:spLocks noChangeShapeType="1"/>
              </p:cNvSpPr>
              <p:nvPr/>
            </p:nvSpPr>
            <p:spPr bwMode="auto">
              <a:xfrm>
                <a:off x="3334" y="1298"/>
                <a:ext cx="0" cy="1769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2807" name="Group 39"/>
            <p:cNvGrpSpPr/>
            <p:nvPr/>
          </p:nvGrpSpPr>
          <p:grpSpPr bwMode="auto">
            <a:xfrm>
              <a:off x="1399" y="1547"/>
              <a:ext cx="801" cy="749"/>
              <a:chOff x="2426" y="1253"/>
              <a:chExt cx="1815" cy="1814"/>
            </a:xfrm>
          </p:grpSpPr>
          <p:sp>
            <p:nvSpPr>
              <p:cNvPr id="32808" name="Rectangle 40"/>
              <p:cNvSpPr>
                <a:spLocks noChangeArrowheads="1"/>
              </p:cNvSpPr>
              <p:nvPr/>
            </p:nvSpPr>
            <p:spPr bwMode="auto">
              <a:xfrm>
                <a:off x="2426" y="1253"/>
                <a:ext cx="1815" cy="1814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008000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/>
                <a:endParaRPr lang="zh-CN" altLang="zh-CN" sz="8000">
                  <a:solidFill>
                    <a:srgbClr val="FF33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2809" name="Line 41"/>
              <p:cNvSpPr>
                <a:spLocks noChangeShapeType="1"/>
              </p:cNvSpPr>
              <p:nvPr/>
            </p:nvSpPr>
            <p:spPr bwMode="auto">
              <a:xfrm flipH="1">
                <a:off x="2426" y="2160"/>
                <a:ext cx="1815" cy="0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10" name="Line 42"/>
              <p:cNvSpPr>
                <a:spLocks noChangeShapeType="1"/>
              </p:cNvSpPr>
              <p:nvPr/>
            </p:nvSpPr>
            <p:spPr bwMode="auto">
              <a:xfrm>
                <a:off x="3334" y="1298"/>
                <a:ext cx="0" cy="1769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2811" name="Text Box 43"/>
            <p:cNvSpPr txBox="1">
              <a:spLocks noChangeArrowheads="1"/>
            </p:cNvSpPr>
            <p:nvPr/>
          </p:nvSpPr>
          <p:spPr bwMode="auto">
            <a:xfrm>
              <a:off x="1474" y="1525"/>
              <a:ext cx="3100" cy="6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6600" dirty="0">
                  <a:solidFill>
                    <a:srgbClr val="FF3300"/>
                  </a:solidFill>
                  <a:latin typeface="楷体_GB2312" pitchFamily="49" charset="-122"/>
                  <a:ea typeface="楷体_GB2312" pitchFamily="49" charset="-122"/>
                </a:rPr>
                <a:t>油检查团</a:t>
              </a:r>
              <a:endParaRPr lang="zh-CN" altLang="en-US" sz="6600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2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1350</Words>
  <Application>WPS 演示</Application>
  <PresentationFormat>宽屏</PresentationFormat>
  <Paragraphs>117</Paragraphs>
  <Slides>23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Unicode MS</vt:lpstr>
      <vt:lpstr>Times New Roman</vt:lpstr>
      <vt:lpstr>华文新魏</vt:lpstr>
      <vt:lpstr>楷体_GB2312</vt:lpstr>
      <vt:lpstr>新宋体</vt:lpstr>
      <vt:lpstr>黑体</vt:lpstr>
      <vt:lpstr>Times New Roman</vt:lpstr>
      <vt:lpstr>Arial</vt:lpstr>
      <vt:lpstr>_x000B__x000C_</vt:lpstr>
      <vt:lpstr>Segoe Print</vt:lpstr>
      <vt:lpstr>Office 主题​​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突然，爱迪生一溜烟似的奔出大门。不一会儿，他回来了，捧着一面明晃晃的大镜子，身后还跟着好几个小男孩，每个人都捧着一面大镜子。</vt:lpstr>
      <vt:lpstr>PowerPoint 演示文稿</vt:lpstr>
      <vt:lpstr>      爱迪生让小伙伴们站在点燃的油灯旁边，由于镜子把光聚在一起，病床上一下子亮堂起来了。</vt:lpstr>
      <vt:lpstr>PowerPoint 演示文稿</vt:lpstr>
      <vt:lpstr>       医生夸奖爱迪生说，:“今天多亏了这个小家伙，他真是个聪明的孩子！”</vt:lpstr>
      <vt:lpstr>PowerPoint 演示文稿</vt:lpstr>
      <vt:lpstr>PowerPoint 演示文稿</vt:lpstr>
      <vt:lpstr>PowerPoint 演示文稿</vt:lpstr>
      <vt:lpstr>PowerPoint 演示文稿</vt:lpstr>
      <vt:lpstr>爱迪生孵鸡蛋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mayn</cp:lastModifiedBy>
  <cp:revision>25</cp:revision>
  <dcterms:created xsi:type="dcterms:W3CDTF">2019-06-19T02:08:00Z</dcterms:created>
  <dcterms:modified xsi:type="dcterms:W3CDTF">2019-09-30T00:24:24Z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